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64" r:id="rId5"/>
    <p:sldMasterId id="2147483667" r:id="rId6"/>
    <p:sldMasterId id="2147483686" r:id="rId7"/>
    <p:sldMasterId id="2147483706" r:id="rId8"/>
    <p:sldMasterId id="2147483712" r:id="rId9"/>
    <p:sldMasterId id="2147483722" r:id="rId10"/>
    <p:sldMasterId id="2147483728" r:id="rId11"/>
  </p:sldMasterIdLst>
  <p:notesMasterIdLst>
    <p:notesMasterId r:id="rId21"/>
  </p:notesMasterIdLst>
  <p:handoutMasterIdLst>
    <p:handoutMasterId r:id="rId22"/>
  </p:handoutMasterIdLst>
  <p:sldIdLst>
    <p:sldId id="958" r:id="rId12"/>
    <p:sldId id="957" r:id="rId13"/>
    <p:sldId id="542" r:id="rId14"/>
    <p:sldId id="952" r:id="rId15"/>
    <p:sldId id="956" r:id="rId16"/>
    <p:sldId id="543" r:id="rId17"/>
    <p:sldId id="955" r:id="rId18"/>
    <p:sldId id="547" r:id="rId19"/>
    <p:sldId id="555" r:id="rId2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9" userDrawn="1">
          <p15:clr>
            <a:srgbClr val="A4A3A4"/>
          </p15:clr>
        </p15:guide>
        <p15:guide id="2" pos="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Smith (R&amp;D)" initials="JS(" lastIdx="8" clrIdx="0">
    <p:extLst>
      <p:ext uri="{19B8F6BF-5375-455C-9EA6-DF929625EA0E}">
        <p15:presenceInfo xmlns:p15="http://schemas.microsoft.com/office/powerpoint/2012/main" userId="S-1-5-21-1202660629-796845957-725345543-208436" providerId="AD"/>
      </p:ext>
    </p:extLst>
  </p:cmAuthor>
  <p:cmAuthor id="2" name="Richard James" initials="RJ" lastIdx="8" clrIdx="1">
    <p:extLst>
      <p:ext uri="{19B8F6BF-5375-455C-9EA6-DF929625EA0E}">
        <p15:presenceInfo xmlns:p15="http://schemas.microsoft.com/office/powerpoint/2012/main" userId="S-1-5-21-1202660629-796845957-725345543-308561" providerId="AD"/>
      </p:ext>
    </p:extLst>
  </p:cmAuthor>
  <p:cmAuthor id="3" name="Rachel Robinson (MOBILE &amp; DIGITAL)" initials="RR(&amp;D" lastIdx="1" clrIdx="2">
    <p:extLst>
      <p:ext uri="{19B8F6BF-5375-455C-9EA6-DF929625EA0E}">
        <p15:presenceInfo xmlns:p15="http://schemas.microsoft.com/office/powerpoint/2012/main" userId="S-1-5-21-1202660629-796845957-725345543-331932" providerId="AD"/>
      </p:ext>
    </p:extLst>
  </p:cmAuthor>
  <p:cmAuthor id="4" name="Chris Jones (Group Innovation)" initials="CJ(I" lastIdx="4" clrIdx="3">
    <p:extLst>
      <p:ext uri="{19B8F6BF-5375-455C-9EA6-DF929625EA0E}">
        <p15:presenceInfo xmlns:p15="http://schemas.microsoft.com/office/powerpoint/2012/main" userId="S-1-5-21-1202660629-796845957-725345543-36519" providerId="AD"/>
      </p:ext>
    </p:extLst>
  </p:cmAuthor>
  <p:cmAuthor id="5" name="Daryl Close" initials="DC" lastIdx="1" clrIdx="4">
    <p:extLst>
      <p:ext uri="{19B8F6BF-5375-455C-9EA6-DF929625EA0E}">
        <p15:presenceInfo xmlns:p15="http://schemas.microsoft.com/office/powerpoint/2012/main" userId="S-1-5-21-1202660629-796845957-725345543-493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2"/>
    <a:srgbClr val="E7E8EA"/>
    <a:srgbClr val="2E90D0"/>
    <a:srgbClr val="FF6600"/>
    <a:srgbClr val="2D8CCA"/>
    <a:srgbClr val="FFCC00"/>
    <a:srgbClr val="B9CEE8"/>
    <a:srgbClr val="CCECFF"/>
    <a:srgbClr val="82AEDB"/>
    <a:srgbClr val="B9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 autoAdjust="0"/>
    <p:restoredTop sz="94291" autoAdjust="0"/>
  </p:normalViewPr>
  <p:slideViewPr>
    <p:cSldViewPr snapToGrid="0" snapToObjects="1" showGuides="1">
      <p:cViewPr>
        <p:scale>
          <a:sx n="100" d="100"/>
          <a:sy n="100" d="100"/>
        </p:scale>
        <p:origin x="696" y="72"/>
      </p:cViewPr>
      <p:guideLst>
        <p:guide orient="horz" pos="469"/>
        <p:guide pos="4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70" d="100"/>
          <a:sy n="70" d="100"/>
        </p:scale>
        <p:origin x="2472" y="-7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9E2A3B7-4915-DA4C-9518-AAF6854A035F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7B10C75-F68F-2A4E-8AE6-1B2AE60603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0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DCA03A3-9965-404D-9EFE-025A1E66B5D9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FACFC91-37B6-044F-AAFC-357338169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076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917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462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424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229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827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560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04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S 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143261"/>
              </a:solidFill>
            </a:endParaRPr>
          </a:p>
        </p:txBody>
      </p:sp>
      <p:pic>
        <p:nvPicPr>
          <p:cNvPr id="7" name="Picture 6" descr="Nationwide BS Logo sRGB whtB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0" y="1607684"/>
            <a:ext cx="1479896" cy="59365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650350" y="509484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4294967295"/>
          </p:nvPr>
        </p:nvSpPr>
        <p:spPr>
          <a:xfrm>
            <a:off x="650350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</p:spTree>
    <p:extLst>
      <p:ext uri="{BB962C8B-B14F-4D97-AF65-F5344CB8AC3E}">
        <p14:creationId xmlns:p14="http://schemas.microsoft.com/office/powerpoint/2010/main" val="144829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60375" y="857250"/>
            <a:ext cx="6148388" cy="3943350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38138"/>
            <a:ext cx="8229600" cy="3970735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118372"/>
            <a:ext cx="609600" cy="465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6608764" y="4308872"/>
            <a:ext cx="2211387" cy="747713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1520826" y="1483519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 baseline="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2855119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8579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742950"/>
            <a:ext cx="82296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305800" cy="1735860"/>
          </a:xfrm>
        </p:spPr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  <a:lvl2pPr>
              <a:defRPr>
                <a:latin typeface="NBS Medium" panose="020B0603030303020204" pitchFamily="34" charset="0"/>
              </a:defRPr>
            </a:lvl2pPr>
            <a:lvl3pPr>
              <a:defRPr>
                <a:latin typeface="NBS Medium" panose="020B0603030303020204" pitchFamily="34" charset="0"/>
              </a:defRPr>
            </a:lvl3pPr>
            <a:lvl4pPr>
              <a:defRPr>
                <a:latin typeface="NBS Medium" panose="020B0603030303020204" pitchFamily="34" charset="0"/>
              </a:defRPr>
            </a:lvl4pPr>
            <a:lvl5pPr>
              <a:defRPr>
                <a:latin typeface="NBS Medium" panose="020B0603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217D-B346-4236-A616-332315C6742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462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-23812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2150" y="4400550"/>
            <a:ext cx="213360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1E7D2DEB-AA1A-4BA8-8D51-E49167D5CC21}" type="slidenum">
              <a:rPr lang="en-GB" altLang="en-US" sz="1050" smtClean="0">
                <a:latin typeface="NBS Medium" panose="020B0603030303020204" pitchFamily="34" charset="0"/>
              </a:rPr>
              <a:pPr eaLnBrk="1" hangingPunct="1">
                <a:defRPr/>
              </a:pPr>
              <a:t>‹#›</a:t>
            </a:fld>
            <a:endParaRPr lang="en-GB" altLang="en-US" sz="1050" dirty="0">
              <a:latin typeface="NBS Medium" panose="020B0603030303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756334" y="1024804"/>
            <a:ext cx="7704098" cy="1735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335" y="465516"/>
            <a:ext cx="7704099" cy="559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00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2EBF-BC15-451D-84A5-2B312665726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362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ink s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0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1485900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 baseline="0">
                <a:solidFill>
                  <a:schemeClr val="tx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ctrTitle"/>
          </p:nvPr>
        </p:nvSpPr>
        <p:spPr>
          <a:xfrm>
            <a:off x="1520826" y="2114064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>
                <a:solidFill>
                  <a:schemeClr val="tx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867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BS 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73064" y="2724151"/>
            <a:ext cx="5913437" cy="2155031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701676" y="2501504"/>
            <a:ext cx="1482725" cy="456009"/>
            <a:chOff x="3236913" y="913342"/>
            <a:chExt cx="1740428" cy="712845"/>
          </a:xfrm>
        </p:grpSpPr>
        <p:pic>
          <p:nvPicPr>
            <p:cNvPr id="7" name="Picture 9" descr="Nationwide BS Logo sRG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9" t="18021" r="9268" b="14259"/>
            <a:stretch>
              <a:fillRect/>
            </a:stretch>
          </p:blipFill>
          <p:spPr bwMode="auto">
            <a:xfrm>
              <a:off x="3236913" y="913342"/>
              <a:ext cx="1740428" cy="7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3249957" y="918925"/>
              <a:ext cx="1727384" cy="482055"/>
            </a:xfrm>
            <a:prstGeom prst="roundRect">
              <a:avLst>
                <a:gd name="adj" fmla="val 13275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37648" y="3064750"/>
            <a:ext cx="4950355" cy="946475"/>
          </a:xfrm>
        </p:spPr>
        <p:txBody>
          <a:bodyPr lIns="0" tIns="0" rIns="0" bIns="0">
            <a:noAutofit/>
          </a:bodyPr>
          <a:lstStyle/>
          <a:p>
            <a:r>
              <a:rPr lang="en-GB" altLang="en-US" dirty="0"/>
              <a:t>PowerPoint template</a:t>
            </a:r>
            <a:br>
              <a:rPr lang="en-GB" altLang="en-US" dirty="0"/>
            </a:br>
            <a:r>
              <a:rPr lang="en-GB" altLang="en-US" dirty="0"/>
              <a:t>for internal use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50348" y="3960422"/>
            <a:ext cx="4937655" cy="544698"/>
          </a:xfrm>
        </p:spPr>
        <p:txBody>
          <a:bodyPr lIns="0" tIns="0" rIns="0" bIns="0">
            <a:normAutofit/>
          </a:bodyPr>
          <a:lstStyle/>
          <a:p>
            <a:r>
              <a:rPr lang="en-GB" altLang="en-US" dirty="0"/>
              <a:t>Notes for guidance on template use</a:t>
            </a:r>
          </a:p>
        </p:txBody>
      </p:sp>
    </p:spTree>
    <p:extLst>
      <p:ext uri="{BB962C8B-B14F-4D97-AF65-F5344CB8AC3E}">
        <p14:creationId xmlns:p14="http://schemas.microsoft.com/office/powerpoint/2010/main" val="9189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 bwMode="auto">
          <a:xfrm>
            <a:off x="460375" y="857250"/>
            <a:ext cx="6148388" cy="3943350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ounded Rectangle 7"/>
          <p:cNvSpPr/>
          <p:nvPr/>
        </p:nvSpPr>
        <p:spPr bwMode="auto">
          <a:xfrm>
            <a:off x="457200" y="338138"/>
            <a:ext cx="8229600" cy="3970735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118372"/>
            <a:ext cx="609600" cy="465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Rounded Rectangle 9"/>
          <p:cNvSpPr/>
          <p:nvPr/>
        </p:nvSpPr>
        <p:spPr>
          <a:xfrm>
            <a:off x="6608764" y="4308872"/>
            <a:ext cx="2211387" cy="747713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1520826" y="1483519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 baseline="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2855119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011184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742950"/>
            <a:ext cx="82296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305800" cy="1735860"/>
          </a:xfrm>
        </p:spPr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  <a:lvl2pPr>
              <a:defRPr>
                <a:latin typeface="NBS Medium" panose="020B0603030303020204" pitchFamily="34" charset="0"/>
              </a:defRPr>
            </a:lvl2pPr>
            <a:lvl3pPr>
              <a:defRPr>
                <a:latin typeface="NBS Medium" panose="020B0603030303020204" pitchFamily="34" charset="0"/>
              </a:defRPr>
            </a:lvl3pPr>
            <a:lvl4pPr>
              <a:defRPr>
                <a:latin typeface="NBS Medium" panose="020B0603030303020204" pitchFamily="34" charset="0"/>
              </a:defRPr>
            </a:lvl4pPr>
            <a:lvl5pPr>
              <a:defRPr>
                <a:latin typeface="NBS Medium" panose="020B0603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2C33-DA6F-48C7-8B1A-D36F5BF2AC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6727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-23812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7"/>
          <p:cNvSpPr/>
          <p:nvPr userDrawn="1"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2150" y="4400550"/>
            <a:ext cx="213360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2CB8B5EC-544A-4764-9E39-569039FAC2F1}" type="slidenum">
              <a:rPr lang="en-GB" altLang="en-US" sz="1050" smtClean="0">
                <a:latin typeface="NBS Medium" panose="020B0603030303020204" pitchFamily="34" charset="0"/>
              </a:rPr>
              <a:pPr eaLnBrk="1" hangingPunct="1">
                <a:defRPr/>
              </a:pPr>
              <a:t>‹#›</a:t>
            </a:fld>
            <a:endParaRPr lang="en-GB" altLang="en-US" sz="1050" dirty="0">
              <a:latin typeface="NBS Medium" panose="020B0603030303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756334" y="1024804"/>
            <a:ext cx="7704098" cy="1735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335" y="465516"/>
            <a:ext cx="7704099" cy="559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10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9269-92CD-48F9-A5AF-6BFE40AC89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63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BS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AE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14326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650350" y="509484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4294967295"/>
          </p:nvPr>
        </p:nvSpPr>
        <p:spPr>
          <a:xfrm>
            <a:off x="650350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  <p:pic>
        <p:nvPicPr>
          <p:cNvPr id="9" name="Picture 8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5023715" y="1614034"/>
            <a:ext cx="1475998" cy="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53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55602" y="330201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45D-204C-3046-B1FF-80A9CC062FAF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930" y="487630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3930" y="1188510"/>
            <a:ext cx="8059737" cy="317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0" y="4878596"/>
            <a:ext cx="372448" cy="264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fld id="{10A33068-7D23-EA41-9F03-B5AC583287ED}" type="slidenum">
              <a:rPr lang="en-GB" altLang="en-US" sz="1000" smtClean="0">
                <a:solidFill>
                  <a:srgbClr val="073876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‹#›</a:t>
            </a:fld>
            <a:endParaRPr lang="en-GB" altLang="en-US" sz="1000" dirty="0">
              <a:solidFill>
                <a:srgbClr val="073876"/>
              </a:solidFill>
              <a:latin typeface="NBS Light"/>
              <a:ea typeface="ＭＳ Ｐゴシック" panose="020B0600070205080204" pitchFamily="34" charset="-128"/>
              <a:cs typeface="NBS Light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55602" y="330201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BS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AE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14326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650351" y="509485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4294967295"/>
          </p:nvPr>
        </p:nvSpPr>
        <p:spPr>
          <a:xfrm>
            <a:off x="650351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  <p:pic>
        <p:nvPicPr>
          <p:cNvPr id="9" name="Picture 8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5023716" y="1614035"/>
            <a:ext cx="1475998" cy="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ounded Rectangle 14"/>
          <p:cNvSpPr/>
          <p:nvPr userDrawn="1"/>
        </p:nvSpPr>
        <p:spPr bwMode="ltGray">
          <a:xfrm>
            <a:off x="372447" y="3168588"/>
            <a:ext cx="5914053" cy="1734896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636588" y="2899695"/>
            <a:ext cx="1788339" cy="582570"/>
            <a:chOff x="636588" y="3925263"/>
            <a:chExt cx="1477060" cy="641557"/>
          </a:xfrm>
        </p:grpSpPr>
        <p:pic>
          <p:nvPicPr>
            <p:cNvPr id="16" name="Picture 15" descr="Nationwide BS Logo sRGB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ltGray">
            <a:xfrm>
              <a:off x="637651" y="3928583"/>
              <a:ext cx="1475997" cy="638237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ounded Rectangle 17"/>
            <p:cNvSpPr/>
            <p:nvPr userDrawn="1"/>
          </p:nvSpPr>
          <p:spPr bwMode="ltGray">
            <a:xfrm>
              <a:off x="636588" y="3925263"/>
              <a:ext cx="1475998" cy="390655"/>
            </a:xfrm>
            <a:prstGeom prst="roundRect">
              <a:avLst>
                <a:gd name="adj" fmla="val 13275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60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45"/>
            <a:endParaRPr lang="en-US" sz="600" baseline="0" noProof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72448" y="261207"/>
            <a:ext cx="2372444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675" b="1" baseline="0" noProof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72446" y="380866"/>
            <a:ext cx="2372444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675" baseline="0" noProof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Last Modified 16/06/2017 07:20 GMT Standard Time</a:t>
            </a:r>
            <a:endParaRPr lang="en-US" sz="675" baseline="0" noProof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72450" y="500525"/>
            <a:ext cx="1622239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675" baseline="0" noProof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Printed 04/05/2017 16:27 GMT Standard Time</a:t>
            </a:r>
            <a:endParaRPr lang="en-US" sz="675" baseline="0" noProof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 userDrawn="1"/>
        </p:nvSpPr>
        <p:spPr bwMode="auto">
          <a:xfrm>
            <a:off x="636588" y="4665769"/>
            <a:ext cx="55356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90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636588" y="3586560"/>
            <a:ext cx="5535613" cy="3231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100" b="1" cap="none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636589" y="4206955"/>
            <a:ext cx="5535613" cy="161583"/>
          </a:xfrm>
        </p:spPr>
        <p:txBody>
          <a:bodyPr>
            <a:spAutoFit/>
          </a:bodyPr>
          <a:lstStyle>
            <a:lvl1pPr algn="l">
              <a:defRPr sz="105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0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ounded Rectangle 14"/>
          <p:cNvSpPr/>
          <p:nvPr userDrawn="1"/>
        </p:nvSpPr>
        <p:spPr bwMode="ltGray">
          <a:xfrm>
            <a:off x="372447" y="412804"/>
            <a:ext cx="5914053" cy="1734896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636588" y="588353"/>
            <a:ext cx="5535613" cy="3231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100" b="1" cap="none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636589" y="976797"/>
            <a:ext cx="5535613" cy="161583"/>
          </a:xfrm>
        </p:spPr>
        <p:txBody>
          <a:bodyPr>
            <a:spAutoFit/>
          </a:bodyPr>
          <a:lstStyle>
            <a:lvl1pPr algn="l">
              <a:defRPr sz="105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0" name="Picture 19" descr="Nationwide BS Logo sRGB whtB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24253" y="1901094"/>
            <a:ext cx="1711547" cy="5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5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93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C2B9-710B-4A68-A904-77C41E9D53A7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4987-E228-4949-89FA-A71A39C61D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16202 PPT BASES exampl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5157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7069" y="445294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7069" y="1200155"/>
            <a:ext cx="805973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6CE35A-DC1F-441E-92EF-9DD346BBE061}"/>
              </a:ext>
            </a:extLst>
          </p:cNvPr>
          <p:cNvSpPr txBox="1">
            <a:spLocks/>
          </p:cNvSpPr>
          <p:nvPr userDrawn="1"/>
        </p:nvSpPr>
        <p:spPr>
          <a:xfrm>
            <a:off x="6742206" y="4826091"/>
            <a:ext cx="2133600" cy="273844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9A4987-E228-4949-89FA-A71A39C61D9B}" type="slidenum">
              <a:rPr lang="en-US" sz="831" smtClean="0"/>
              <a:pPr/>
              <a:t>‹#›</a:t>
            </a:fld>
            <a:endParaRPr lang="en-US" sz="831"/>
          </a:p>
        </p:txBody>
      </p:sp>
    </p:spTree>
    <p:extLst>
      <p:ext uri="{BB962C8B-B14F-4D97-AF65-F5344CB8AC3E}">
        <p14:creationId xmlns:p14="http://schemas.microsoft.com/office/powerpoint/2010/main" val="18336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S 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 w="9525" cmpd="sng">
            <a:solidFill>
              <a:srgbClr val="004A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14326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650350" y="509484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650350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  <p:pic>
        <p:nvPicPr>
          <p:cNvPr id="7" name="Picture 6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5023715" y="1614034"/>
            <a:ext cx="1475998" cy="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55601" y="330200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45D-204C-3046-B1FF-80A9CC062FAF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929" y="487629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3929" y="1188509"/>
            <a:ext cx="8059737" cy="317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0" y="4878595"/>
            <a:ext cx="372448" cy="264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fld id="{10A33068-7D23-EA41-9F03-B5AC583287ED}" type="slidenum">
              <a:rPr lang="en-GB" altLang="en-US" sz="1000" smtClean="0">
                <a:solidFill>
                  <a:srgbClr val="073876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‹#›</a:t>
            </a:fld>
            <a:endParaRPr lang="en-GB" altLang="en-US" sz="1000" dirty="0">
              <a:solidFill>
                <a:srgbClr val="073876"/>
              </a:solidFill>
              <a:latin typeface="NBS Light"/>
              <a:ea typeface="ＭＳ Ｐゴシック" panose="020B0600070205080204" pitchFamily="34" charset="-128"/>
              <a:cs typeface="NBS Light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55601" y="330200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60375" y="857250"/>
            <a:ext cx="6148388" cy="3943350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38138"/>
            <a:ext cx="8229600" cy="3970735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118372"/>
            <a:ext cx="609600" cy="465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6608764" y="4308872"/>
            <a:ext cx="2211387" cy="747713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1520826" y="1483519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 baseline="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2855119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047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742950"/>
            <a:ext cx="82296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305800" cy="1735860"/>
          </a:xfrm>
        </p:spPr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  <a:lvl2pPr>
              <a:defRPr>
                <a:latin typeface="NBS Medium" panose="020B0603030303020204" pitchFamily="34" charset="0"/>
              </a:defRPr>
            </a:lvl2pPr>
            <a:lvl3pPr>
              <a:defRPr>
                <a:latin typeface="NBS Medium" panose="020B0603030303020204" pitchFamily="34" charset="0"/>
              </a:defRPr>
            </a:lvl3pPr>
            <a:lvl4pPr>
              <a:defRPr>
                <a:latin typeface="NBS Medium" panose="020B0603030303020204" pitchFamily="34" charset="0"/>
              </a:defRPr>
            </a:lvl4pPr>
            <a:lvl5pPr>
              <a:defRPr>
                <a:latin typeface="NBS Medium" panose="020B0603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FE07-991C-4254-86BA-B40EBCE9EF8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18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-23812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2150" y="4400550"/>
            <a:ext cx="213360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21C7E947-B375-413A-833F-9421F3C98378}" type="slidenum">
              <a:rPr lang="en-GB" altLang="en-US" sz="1050" smtClean="0">
                <a:latin typeface="NBS Medium" panose="020B0603030303020204" pitchFamily="34" charset="0"/>
              </a:rPr>
              <a:pPr eaLnBrk="1" hangingPunct="1">
                <a:defRPr/>
              </a:pPr>
              <a:t>‹#›</a:t>
            </a:fld>
            <a:endParaRPr lang="en-GB" altLang="en-US" sz="1050" dirty="0">
              <a:latin typeface="NBS Medium" panose="020B0603030303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756334" y="1024804"/>
            <a:ext cx="7704098" cy="1735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335" y="465516"/>
            <a:ext cx="7704099" cy="559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81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4CA5-0A47-4308-8741-68C7E763CC2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55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11" Type="http://schemas.openxmlformats.org/officeDocument/2006/relationships/tags" Target="../tags/tag4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3" y="524669"/>
            <a:ext cx="5858404" cy="415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3" y="1029892"/>
            <a:ext cx="5858404" cy="7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6DD4-6682-B448-9735-1CDDD2072AFE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A99C-8E18-B344-A3F3-AF84071AE6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54" r:id="rId3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NBS Light"/>
          <a:ea typeface="+mn-ea"/>
          <a:cs typeface="NBS Light"/>
        </a:defRPr>
      </a:lvl1pPr>
      <a:lvl2pPr marL="4572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6" y="445294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6" y="1200151"/>
            <a:ext cx="805973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245D-204C-3046-B1FF-80A9CC062FAF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800" b="0" i="0" kern="1200">
          <a:solidFill>
            <a:schemeClr val="accent6"/>
          </a:solidFill>
          <a:latin typeface="NBS Light"/>
          <a:ea typeface="+mn-ea"/>
          <a:cs typeface="NBS Light"/>
        </a:defRPr>
      </a:lvl1pPr>
      <a:lvl2pPr marL="800100" indent="-342900" algn="l" defTabSz="457200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1" y="114300"/>
            <a:ext cx="830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800100"/>
            <a:ext cx="8305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535091"/>
            <a:ext cx="2133600" cy="3881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NBS Medium" panose="020B0603030303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7B053DC-3751-46A1-8759-322AA61EF5C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197644" indent="-197644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marL="540544" indent="-205979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2pPr>
      <a:lvl3pPr marL="94297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3pPr>
      <a:lvl4pPr marL="1277541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4pPr>
      <a:lvl5pPr marL="181808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1" y="114300"/>
            <a:ext cx="830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800100"/>
            <a:ext cx="8305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535091"/>
            <a:ext cx="2133600" cy="3881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NBS Medium" panose="020B0603030303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56F2A2-7833-457B-9240-0ACA9E15F30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197644" indent="-197644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marL="540544" indent="-205979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2pPr>
      <a:lvl3pPr marL="94297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3pPr>
      <a:lvl4pPr marL="1277541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4pPr>
      <a:lvl5pPr marL="181808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1" y="114300"/>
            <a:ext cx="830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800100"/>
            <a:ext cx="8305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535091"/>
            <a:ext cx="2133600" cy="3881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NBS Medium" panose="020B0603030303020204" pitchFamily="34" charset="0"/>
              </a:defRPr>
            </a:lvl1pPr>
          </a:lstStyle>
          <a:p>
            <a:pPr>
              <a:defRPr/>
            </a:pPr>
            <a:fld id="{363536D5-5E98-419A-8573-70D608B0CE8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7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197644" indent="-197644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1pPr>
      <a:lvl2pPr marL="540544" indent="-205979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2pPr>
      <a:lvl3pPr marL="94297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3pPr>
      <a:lvl4pPr marL="1277541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4pPr>
      <a:lvl5pPr marL="181808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7" y="445294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7" y="1200151"/>
            <a:ext cx="805973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245D-204C-3046-B1FF-80A9CC062FAF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800" b="0" i="0" kern="1200">
          <a:solidFill>
            <a:schemeClr val="accent6"/>
          </a:solidFill>
          <a:latin typeface="NBS Light"/>
          <a:ea typeface="+mn-ea"/>
          <a:cs typeface="NBS Light"/>
        </a:defRPr>
      </a:lvl1pPr>
      <a:lvl2pPr marL="800080" indent="-342892" algn="l" defTabSz="457189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2pPr>
      <a:lvl3pPr marL="914378" indent="0" algn="l" defTabSz="457189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4pPr>
      <a:lvl5pPr marL="1828754" indent="0" algn="l" defTabSz="457189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ounded Rectangle 72"/>
          <p:cNvSpPr/>
          <p:nvPr userDrawn="1"/>
        </p:nvSpPr>
        <p:spPr bwMode="ltGray">
          <a:xfrm>
            <a:off x="321945" y="225408"/>
            <a:ext cx="8500110" cy="4692684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960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45"/>
            <a:endParaRPr lang="en-US" sz="600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454767" y="1610995"/>
            <a:ext cx="1235916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50" baseline="0" noProof="0" dirty="0">
                <a:latin typeface="+mn-lt"/>
                <a:ea typeface="+mn-ea"/>
              </a:rPr>
              <a:t>Last Modified 16/06/2017 07:20 GMT Standard Time</a:t>
            </a:r>
            <a:endParaRPr lang="en-US" sz="1200" baseline="0" noProof="0" dirty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527706" y="3274480"/>
            <a:ext cx="1090042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50" baseline="0" noProof="0" dirty="0">
                <a:latin typeface="+mn-lt"/>
                <a:ea typeface="+mn-ea"/>
              </a:rPr>
              <a:t>Printed 04/05/2017 16:27 GMT Standard Time</a:t>
            </a:r>
            <a:endParaRPr lang="en-US" sz="1200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044005"/>
            <a:ext cx="4389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38679" y="280424"/>
            <a:ext cx="8266645" cy="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21945" y="75308"/>
            <a:ext cx="28373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438679" y="554469"/>
            <a:ext cx="826664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5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557896"/>
            <a:ext cx="4389768" cy="387524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200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4" name="Slide Elements" hidden="1"/>
          <p:cNvGrpSpPr/>
          <p:nvPr/>
        </p:nvGrpSpPr>
        <p:grpSpPr bwMode="auto">
          <a:xfrm>
            <a:off x="438680" y="4786678"/>
            <a:ext cx="6830802" cy="269085"/>
            <a:chOff x="172520" y="5794161"/>
            <a:chExt cx="6724241" cy="358779"/>
          </a:xfrm>
        </p:grpSpPr>
        <p:sp>
          <p:nvSpPr>
            <p:cNvPr id="64" name="4. Footnote"/>
            <p:cNvSpPr txBox="1">
              <a:spLocks noChangeArrowheads="1"/>
            </p:cNvSpPr>
            <p:nvPr/>
          </p:nvSpPr>
          <p:spPr bwMode="auto">
            <a:xfrm>
              <a:off x="172520" y="5794161"/>
              <a:ext cx="672424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7150" indent="-57150">
                <a:defRPr/>
              </a:pPr>
              <a:r>
                <a:rPr lang="en-US" sz="60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65" name="5. Source"/>
            <p:cNvSpPr>
              <a:spLocks noChangeArrowheads="1"/>
            </p:cNvSpPr>
            <p:nvPr/>
          </p:nvSpPr>
          <p:spPr bwMode="auto">
            <a:xfrm>
              <a:off x="440988" y="6029829"/>
              <a:ext cx="645577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0031" indent="-250031" defTabSz="671513">
                <a:tabLst>
                  <a:tab pos="313135" algn="l"/>
                </a:tabLst>
              </a:pPr>
              <a:r>
                <a:rPr lang="en-US" sz="6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sp>
        <p:nvSpPr>
          <p:cNvPr id="66" name="Slide Number"/>
          <p:cNvSpPr txBox="1">
            <a:spLocks/>
          </p:cNvSpPr>
          <p:nvPr/>
        </p:nvSpPr>
        <p:spPr bwMode="auto">
          <a:xfrm>
            <a:off x="438678" y="4963418"/>
            <a:ext cx="89768" cy="9233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l"/>
            <a:fld id="{42C328C1-A84F-4A39-A664-DBA00541A8C6}" type="slidenum">
              <a:rPr lang="en-US" sz="600" smtClean="0">
                <a:solidFill>
                  <a:schemeClr val="tx2"/>
                </a:solidFill>
              </a:rPr>
              <a:pPr lvl="0" algn="l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pic>
        <p:nvPicPr>
          <p:cNvPr id="75" name="Picture 74" descr="Nationwide BS Logo sRGB.png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7384192" y="4745042"/>
            <a:ext cx="1178124" cy="361851"/>
          </a:xfrm>
          <a:prstGeom prst="rect">
            <a:avLst/>
          </a:prstGeom>
        </p:spPr>
      </p:pic>
      <p:grpSp>
        <p:nvGrpSpPr>
          <p:cNvPr id="76" name="LegendBoxes" hidden="1"/>
          <p:cNvGrpSpPr>
            <a:grpSpLocks/>
          </p:cNvGrpSpPr>
          <p:nvPr userDrawn="1"/>
        </p:nvGrpSpPr>
        <p:grpSpPr bwMode="auto">
          <a:xfrm>
            <a:off x="8002055" y="327169"/>
            <a:ext cx="593725" cy="747713"/>
            <a:chOff x="4936" y="176"/>
            <a:chExt cx="374" cy="628"/>
          </a:xfrm>
        </p:grpSpPr>
        <p:sp>
          <p:nvSpPr>
            <p:cNvPr id="7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4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9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9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</p:grpSp>
      <p:grpSp>
        <p:nvGrpSpPr>
          <p:cNvPr id="99" name="LegendLines" hidden="1"/>
          <p:cNvGrpSpPr>
            <a:grpSpLocks/>
          </p:cNvGrpSpPr>
          <p:nvPr userDrawn="1"/>
        </p:nvGrpSpPr>
        <p:grpSpPr bwMode="auto">
          <a:xfrm>
            <a:off x="7694081" y="327169"/>
            <a:ext cx="901700" cy="547688"/>
            <a:chOff x="4750" y="176"/>
            <a:chExt cx="568" cy="460"/>
          </a:xfrm>
        </p:grpSpPr>
        <p:sp>
          <p:nvSpPr>
            <p:cNvPr id="100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01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02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03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05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</p:grpSp>
      <p:grpSp>
        <p:nvGrpSpPr>
          <p:cNvPr id="106" name="McKSticker" hidden="1"/>
          <p:cNvGrpSpPr/>
          <p:nvPr userDrawn="1"/>
        </p:nvGrpSpPr>
        <p:grpSpPr bwMode="auto">
          <a:xfrm>
            <a:off x="8034819" y="327169"/>
            <a:ext cx="670505" cy="166199"/>
            <a:chOff x="8070270" y="285750"/>
            <a:chExt cx="670505" cy="221599"/>
          </a:xfrm>
        </p:grpSpPr>
        <p:sp>
          <p:nvSpPr>
            <p:cNvPr id="107" name="StickerRectangle"/>
            <p:cNvSpPr>
              <a:spLocks noChangeArrowheads="1"/>
            </p:cNvSpPr>
            <p:nvPr/>
          </p:nvSpPr>
          <p:spPr bwMode="auto">
            <a:xfrm>
              <a:off x="8070270" y="285750"/>
              <a:ext cx="670505" cy="2215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3">
                <a:buClr>
                  <a:schemeClr val="tx2"/>
                </a:buClr>
              </a:pPr>
              <a:r>
                <a:rPr lang="en-US" sz="9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08" name="AutoShape 31"/>
            <p:cNvCxnSpPr>
              <a:cxnSpLocks noChangeShapeType="1"/>
              <a:stCxn id="107" idx="2"/>
              <a:endCxn id="107" idx="4"/>
            </p:cNvCxnSpPr>
            <p:nvPr/>
          </p:nvCxnSpPr>
          <p:spPr bwMode="auto">
            <a:xfrm>
              <a:off x="8070270" y="285750"/>
              <a:ext cx="0" cy="22159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32"/>
            <p:cNvCxnSpPr>
              <a:cxnSpLocks noChangeShapeType="1"/>
              <a:stCxn id="107" idx="4"/>
              <a:endCxn id="107" idx="6"/>
            </p:cNvCxnSpPr>
            <p:nvPr/>
          </p:nvCxnSpPr>
          <p:spPr bwMode="auto">
            <a:xfrm>
              <a:off x="8070270" y="507349"/>
              <a:ext cx="67050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0" name="LegendMoons" hidden="1"/>
          <p:cNvGrpSpPr/>
          <p:nvPr userDrawn="1"/>
        </p:nvGrpSpPr>
        <p:grpSpPr bwMode="auto">
          <a:xfrm>
            <a:off x="7935486" y="327169"/>
            <a:ext cx="660512" cy="979887"/>
            <a:chOff x="6655594" y="273840"/>
            <a:chExt cx="660512" cy="1306516"/>
          </a:xfrm>
        </p:grpSpPr>
        <p:grpSp>
          <p:nvGrpSpPr>
            <p:cNvPr id="111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29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30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112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8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113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25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6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114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23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4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sp>
          <p:nvSpPr>
            <p:cNvPr id="11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6" name="Legend2"/>
            <p:cNvSpPr>
              <a:spLocks noChangeArrowheads="1"/>
            </p:cNvSpPr>
            <p:nvPr/>
          </p:nvSpPr>
          <p:spPr bwMode="auto">
            <a:xfrm>
              <a:off x="6976269" y="561179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grpSp>
          <p:nvGrpSpPr>
            <p:cNvPr id="120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21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2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4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hf hdr="0" ftr="0" dt="0"/>
  <p:txStyles>
    <p:titleStyle>
      <a:lvl1pPr algn="l" defTabSz="685145" rtl="0" eaLnBrk="1" fontAlgn="base" hangingPunct="1">
        <a:spcBef>
          <a:spcPct val="0"/>
        </a:spcBef>
        <a:spcAft>
          <a:spcPct val="0"/>
        </a:spcAft>
        <a:tabLst>
          <a:tab pos="206515" algn="l"/>
        </a:tabLst>
        <a:defRPr sz="15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2pPr>
      <a:lvl3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3pPr>
      <a:lvl4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4pPr>
      <a:lvl5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5pPr>
      <a:lvl6pPr marL="349861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6pPr>
      <a:lvl7pPr marL="699722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7pPr>
      <a:lvl8pPr marL="1049582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8pPr>
      <a:lvl9pPr marL="1399444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48205" indent="-14699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49861" indent="-200441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470126" indent="-11905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861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722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582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9444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9305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9165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9026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8887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4" y="524669"/>
            <a:ext cx="7060670" cy="415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4" y="1029894"/>
            <a:ext cx="706067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64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DF96-C5C4-4349-9D68-8C63B688A43D}" type="datetime1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303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A99C-8E18-B344-A3F3-AF84071A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316531" rtl="0" eaLnBrk="1" latinLnBrk="0" hangingPunct="1">
        <a:lnSpc>
          <a:spcPct val="80000"/>
        </a:lnSpc>
        <a:spcBef>
          <a:spcPct val="0"/>
        </a:spcBef>
        <a:buNone/>
        <a:defRPr sz="2769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0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108" b="0" i="0" kern="1200">
          <a:solidFill>
            <a:schemeClr val="tx1"/>
          </a:solidFill>
          <a:latin typeface="NBS Light"/>
          <a:ea typeface="+mn-ea"/>
          <a:cs typeface="NBS Light"/>
        </a:defRPr>
      </a:lvl1pPr>
      <a:lvl2pPr marL="316531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DFB1-C6F6-47B0-937F-9F099C53D4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en-GB" dirty="0"/>
              <a:t>Authentication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382000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b="0" dirty="0">
                <a:solidFill>
                  <a:schemeClr val="bg1">
                    <a:lumMod val="65000"/>
                  </a:schemeClr>
                </a:solidFill>
              </a:rPr>
              <a:t>Journey Summary</a:t>
            </a:r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D5BCA3D4-2441-4FF1-84BF-8D18D6A78BB9}"/>
              </a:ext>
            </a:extLst>
          </p:cNvPr>
          <p:cNvSpPr txBox="1">
            <a:spLocks/>
          </p:cNvSpPr>
          <p:nvPr/>
        </p:nvSpPr>
        <p:spPr>
          <a:xfrm>
            <a:off x="585365" y="985786"/>
            <a:ext cx="3887244" cy="745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>
                <a:latin typeface="NBS Light" panose="020B0303030303020204" pitchFamily="34" charset="0"/>
              </a:rPr>
              <a:t>AIS (via App)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dirty="0">
                <a:latin typeface="NBS Light" panose="020B0303030303020204" pitchFamily="34" charset="0"/>
              </a:rPr>
              <a:t>AIS Re-Auth (via App)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>
                <a:latin typeface="NBS Light" panose="020B0303030303020204" pitchFamily="34" charset="0"/>
              </a:rPr>
              <a:t>AIS Browser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>
                <a:latin typeface="NBS Light" panose="020B0303030303020204" pitchFamily="34" charset="0"/>
              </a:rPr>
              <a:t>PIS (via App)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dirty="0">
                <a:latin typeface="NBS Light" panose="020B0303030303020204" pitchFamily="34" charset="0"/>
              </a:rPr>
              <a:t>PIS Browser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dirty="0" err="1">
                <a:latin typeface="NBS Light" panose="020B0303030303020204" pitchFamily="34" charset="0"/>
              </a:rPr>
              <a:t>CBPII</a:t>
            </a:r>
            <a:r>
              <a:rPr lang="en-GB" sz="1100" dirty="0">
                <a:latin typeface="NBS Light" panose="020B0303030303020204" pitchFamily="34" charset="0"/>
              </a:rPr>
              <a:t> App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 err="1">
                <a:latin typeface="NBS Light" panose="020B0303030303020204" pitchFamily="34" charset="0"/>
              </a:rPr>
              <a:t>CBPII</a:t>
            </a:r>
            <a:r>
              <a:rPr lang="en-GB" sz="1100" b="0" dirty="0">
                <a:latin typeface="NBS Light" panose="020B0303030303020204" pitchFamily="34" charset="0"/>
              </a:rPr>
              <a:t> Browser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endParaRPr lang="en-GB" sz="11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D52EF8C6-8B69-4164-9428-0685DB403260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5782300" y="1624555"/>
            <a:ext cx="2162886" cy="43572"/>
          </a:xfrm>
          <a:prstGeom prst="bentConnector3">
            <a:avLst>
              <a:gd name="adj1" fmla="val 61010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484D90C-EC4F-46DD-897A-1455352ACF5A}"/>
              </a:ext>
            </a:extLst>
          </p:cNvPr>
          <p:cNvGrpSpPr>
            <a:grpSpLocks noChangeAspect="1"/>
          </p:cNvGrpSpPr>
          <p:nvPr/>
        </p:nvGrpSpPr>
        <p:grpSpPr>
          <a:xfrm>
            <a:off x="7579862" y="1403567"/>
            <a:ext cx="484297" cy="559088"/>
            <a:chOff x="2326043" y="2092036"/>
            <a:chExt cx="792077" cy="9144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21CA151-0906-42B8-A1B2-F00955C8EAD4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DA2E9CE-1C04-407D-BE26-B4B51BEC55A1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429DB0C9-66A0-48F7-8264-971E781EEF25}"/>
              </a:ext>
            </a:extLst>
          </p:cNvPr>
          <p:cNvSpPr/>
          <p:nvPr/>
        </p:nvSpPr>
        <p:spPr>
          <a:xfrm>
            <a:off x="1670344" y="1506795"/>
            <a:ext cx="3495784" cy="2477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1. AIS Journey (Via App)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A1725D0-CC67-42CD-8DD3-6EB1A91D7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4216710" y="938962"/>
            <a:ext cx="770400" cy="17837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73D3-8AA8-4819-9923-84130D9B526D}"/>
              </a:ext>
            </a:extLst>
          </p:cNvPr>
          <p:cNvGrpSpPr>
            <a:grpSpLocks noChangeAspect="1"/>
          </p:cNvGrpSpPr>
          <p:nvPr/>
        </p:nvGrpSpPr>
        <p:grpSpPr>
          <a:xfrm>
            <a:off x="1150089" y="1382306"/>
            <a:ext cx="484297" cy="559088"/>
            <a:chOff x="2326043" y="2092036"/>
            <a:chExt cx="792077" cy="9144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CD0EE06-20EE-4960-9638-8F5B74DB87F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A3393A-6E13-4B1A-ABBD-FDF9437573FF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B4E65909-DBB2-409D-9B9B-111E787C3266}"/>
              </a:ext>
            </a:extLst>
          </p:cNvPr>
          <p:cNvSpPr/>
          <p:nvPr/>
        </p:nvSpPr>
        <p:spPr>
          <a:xfrm>
            <a:off x="1303963" y="1511903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8746920E-32D1-4C8C-8F0F-961A81722964}"/>
              </a:ext>
            </a:extLst>
          </p:cNvPr>
          <p:cNvSpPr/>
          <p:nvPr/>
        </p:nvSpPr>
        <p:spPr>
          <a:xfrm>
            <a:off x="8091794" y="1542320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8318AC2-FCB5-4935-B38B-7A35A9352AFA}"/>
              </a:ext>
            </a:extLst>
          </p:cNvPr>
          <p:cNvSpPr txBox="1"/>
          <p:nvPr/>
        </p:nvSpPr>
        <p:spPr>
          <a:xfrm>
            <a:off x="413478" y="4736783"/>
            <a:ext cx="597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NBS Light" panose="020B0303030303020204" pitchFamily="34" charset="0"/>
              </a:rPr>
              <a:t>*Where the AIS exemption can be used </a:t>
            </a:r>
            <a:r>
              <a:rPr lang="en-GB" sz="800" dirty="0" err="1">
                <a:latin typeface="NBS Light" panose="020B0303030303020204" pitchFamily="34" charset="0"/>
              </a:rPr>
              <a:t>ie</a:t>
            </a:r>
            <a:r>
              <a:rPr lang="en-GB" sz="800" dirty="0">
                <a:latin typeface="NBS Light" panose="020B0303030303020204" pitchFamily="34" charset="0"/>
              </a:rPr>
              <a:t> where there is a long lived consent, balances and transactions, </a:t>
            </a:r>
            <a:r>
              <a:rPr lang="en-GB" sz="800" dirty="0" err="1">
                <a:latin typeface="NBS Light" panose="020B0303030303020204" pitchFamily="34" charset="0"/>
              </a:rPr>
              <a:t>SCA</a:t>
            </a:r>
            <a:r>
              <a:rPr lang="en-GB" sz="800" dirty="0">
                <a:latin typeface="NBS Light" panose="020B0303030303020204" pitchFamily="34" charset="0"/>
              </a:rPr>
              <a:t> will only be needed every 90 days (</a:t>
            </a:r>
            <a:r>
              <a:rPr lang="en-GB" sz="800" dirty="0" err="1">
                <a:latin typeface="NBS Light" panose="020B0303030303020204" pitchFamily="34" charset="0"/>
              </a:rPr>
              <a:t>TPP</a:t>
            </a:r>
            <a:r>
              <a:rPr lang="en-GB" sz="800" dirty="0">
                <a:latin typeface="NBS Light" panose="020B0303030303020204" pitchFamily="34" charset="0"/>
              </a:rPr>
              <a:t> should not ask more than 4 times in 24 hours)</a:t>
            </a:r>
          </a:p>
        </p:txBody>
      </p:sp>
      <p:sp>
        <p:nvSpPr>
          <p:cNvPr id="130" name="Diamond 129">
            <a:extLst>
              <a:ext uri="{FF2B5EF4-FFF2-40B4-BE49-F238E27FC236}">
                <a16:creationId xmlns:a16="http://schemas.microsoft.com/office/drawing/2014/main" id="{A60F4920-99D5-4149-8610-C0DAA1088B55}"/>
              </a:ext>
            </a:extLst>
          </p:cNvPr>
          <p:cNvSpPr/>
          <p:nvPr/>
        </p:nvSpPr>
        <p:spPr>
          <a:xfrm>
            <a:off x="572912" y="1364692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lived consent is valid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54DE0A3-7FC7-4A0A-B83D-15DEC446F7DE}"/>
              </a:ext>
            </a:extLst>
          </p:cNvPr>
          <p:cNvCxnSpPr>
            <a:cxnSpLocks/>
            <a:stCxn id="130" idx="2"/>
            <a:endCxn id="121" idx="2"/>
          </p:cNvCxnSpPr>
          <p:nvPr/>
        </p:nvCxnSpPr>
        <p:spPr>
          <a:xfrm rot="5400000" flipH="1" flipV="1">
            <a:off x="4519124" y="-1848266"/>
            <a:ext cx="116793" cy="7369020"/>
          </a:xfrm>
          <a:prstGeom prst="bentConnector3">
            <a:avLst>
              <a:gd name="adj1" fmla="val -2435172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E09C734-1039-43CA-9B6C-C7E068150E07}"/>
              </a:ext>
            </a:extLst>
          </p:cNvPr>
          <p:cNvSpPr txBox="1"/>
          <p:nvPr/>
        </p:nvSpPr>
        <p:spPr>
          <a:xfrm>
            <a:off x="1197232" y="1429302"/>
            <a:ext cx="48697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No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F7BF94-E33F-4D6E-AA9E-F6FA901DC459}"/>
              </a:ext>
            </a:extLst>
          </p:cNvPr>
          <p:cNvSpPr txBox="1"/>
          <p:nvPr/>
        </p:nvSpPr>
        <p:spPr>
          <a:xfrm>
            <a:off x="857053" y="1810467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EF036A48-7B0C-4CB6-9EBB-1292C6181604}"/>
              </a:ext>
            </a:extLst>
          </p:cNvPr>
          <p:cNvSpPr/>
          <p:nvPr/>
        </p:nvSpPr>
        <p:spPr>
          <a:xfrm>
            <a:off x="571765" y="1965908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AIS exemption apply?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AA9D34-9C49-4F0E-9C6D-9FB60B48B5A0}"/>
              </a:ext>
            </a:extLst>
          </p:cNvPr>
          <p:cNvSpPr txBox="1"/>
          <p:nvPr/>
        </p:nvSpPr>
        <p:spPr>
          <a:xfrm>
            <a:off x="851180" y="2527338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2A97A5-AF94-4D89-A7BB-2372EDD59D69}"/>
              </a:ext>
            </a:extLst>
          </p:cNvPr>
          <p:cNvSpPr txBox="1"/>
          <p:nvPr/>
        </p:nvSpPr>
        <p:spPr>
          <a:xfrm>
            <a:off x="1135395" y="205739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No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F1A414E5-50CB-4548-9592-D9640E3872D9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1211963" y="1843266"/>
            <a:ext cx="199289" cy="387616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Title 2">
            <a:extLst>
              <a:ext uri="{FF2B5EF4-FFF2-40B4-BE49-F238E27FC236}">
                <a16:creationId xmlns:a16="http://schemas.microsoft.com/office/drawing/2014/main" id="{D5BCA3D4-2441-4FF1-84BF-8D18D6A78BB9}"/>
              </a:ext>
            </a:extLst>
          </p:cNvPr>
          <p:cNvSpPr txBox="1">
            <a:spLocks/>
          </p:cNvSpPr>
          <p:nvPr/>
        </p:nvSpPr>
        <p:spPr>
          <a:xfrm>
            <a:off x="394261" y="882062"/>
            <a:ext cx="1294235" cy="444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800" b="0" dirty="0">
                <a:latin typeface="NBS Light" panose="020B0303030303020204" pitchFamily="34" charset="0"/>
              </a:rPr>
              <a:t>Nationwide Member consents to AIS at </a:t>
            </a:r>
            <a:r>
              <a:rPr lang="en-GB" sz="800" b="0" dirty="0" err="1">
                <a:latin typeface="NBS Light" panose="020B0303030303020204" pitchFamily="34" charset="0"/>
              </a:rPr>
              <a:t>TPP</a:t>
            </a:r>
            <a:r>
              <a:rPr lang="en-GB" sz="800" b="0" dirty="0">
                <a:latin typeface="NBS Light" panose="020B0303030303020204" pitchFamily="34" charset="0"/>
              </a:rPr>
              <a:t> and OB redirection initiated</a:t>
            </a:r>
            <a:endParaRPr lang="en-GB" sz="8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8DBCF77-2DFD-4198-ACCD-617680944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8" y="288450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4FAA0B6-5E26-4461-BA7C-BD79A933B175}"/>
              </a:ext>
            </a:extLst>
          </p:cNvPr>
          <p:cNvSpPr txBox="1"/>
          <p:nvPr/>
        </p:nvSpPr>
        <p:spPr>
          <a:xfrm>
            <a:off x="1721148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1307B201-5ADD-437E-B967-AF6312A06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8" y="3850410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EDF9B8E-F0C5-42DE-8207-0017950E9E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3563066" y="1963799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9C214E8-0857-4746-AB11-4FE9FC469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44" y="1024543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66EB08C-3982-489B-8825-FFDDD3E976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b="6534"/>
          <a:stretch/>
        </p:blipFill>
        <p:spPr>
          <a:xfrm>
            <a:off x="2631271" y="938962"/>
            <a:ext cx="770400" cy="1368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A1BC767-4CFA-4CFC-86C1-031A535850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7" y="938962"/>
            <a:ext cx="770400" cy="135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2B9C7D-1801-4D5C-AF5C-3D4727028B6D}"/>
              </a:ext>
            </a:extLst>
          </p:cNvPr>
          <p:cNvSpPr txBox="1"/>
          <p:nvPr/>
        </p:nvSpPr>
        <p:spPr>
          <a:xfrm>
            <a:off x="7945186" y="1260298"/>
            <a:ext cx="90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NBS Light" panose="020B0303030303020204" pitchFamily="34" charset="0"/>
              </a:rPr>
              <a:t>AISP</a:t>
            </a:r>
            <a:r>
              <a:rPr lang="en-GB" sz="800" dirty="0">
                <a:latin typeface="NBS Light" panose="020B0303030303020204" pitchFamily="34" charset="0"/>
              </a:rPr>
              <a:t> can request AIS information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ACF10-F2FE-4BFB-86F7-924E6FF59E05}"/>
              </a:ext>
            </a:extLst>
          </p:cNvPr>
          <p:cNvSpPr txBox="1"/>
          <p:nvPr/>
        </p:nvSpPr>
        <p:spPr>
          <a:xfrm>
            <a:off x="2588504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3600F-E2CB-4B7F-9260-4B58CDB8A27B}"/>
              </a:ext>
            </a:extLst>
          </p:cNvPr>
          <p:cNvSpPr txBox="1"/>
          <p:nvPr/>
        </p:nvSpPr>
        <p:spPr>
          <a:xfrm>
            <a:off x="3354448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C47714-843A-4B7A-B2F2-10CCAC193FBF}"/>
              </a:ext>
            </a:extLst>
          </p:cNvPr>
          <p:cNvSpPr txBox="1"/>
          <p:nvPr/>
        </p:nvSpPr>
        <p:spPr>
          <a:xfrm>
            <a:off x="4183981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4. Account Selection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6D80A6-BDC7-477A-BA3A-6FC4E479F3BA}"/>
              </a:ext>
            </a:extLst>
          </p:cNvPr>
          <p:cNvSpPr txBox="1"/>
          <p:nvPr/>
        </p:nvSpPr>
        <p:spPr>
          <a:xfrm>
            <a:off x="6778757" y="754487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5. Redirect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3AF20A-29CB-428B-833F-6EB4CD566B9C}"/>
              </a:ext>
            </a:extLst>
          </p:cNvPr>
          <p:cNvSpPr txBox="1"/>
          <p:nvPr/>
        </p:nvSpPr>
        <p:spPr>
          <a:xfrm>
            <a:off x="3374117" y="875538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F2F72D-9B3C-4AE7-A02B-581B469EC096}"/>
              </a:ext>
            </a:extLst>
          </p:cNvPr>
          <p:cNvSpPr txBox="1"/>
          <p:nvPr/>
        </p:nvSpPr>
        <p:spPr>
          <a:xfrm>
            <a:off x="3370711" y="1813394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9DBBE6-3E10-4DA5-B1A5-E5B413BFD0BA}"/>
              </a:ext>
            </a:extLst>
          </p:cNvPr>
          <p:cNvSpPr txBox="1"/>
          <p:nvPr/>
        </p:nvSpPr>
        <p:spPr>
          <a:xfrm>
            <a:off x="3376303" y="2736806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5FD684-9467-4054-BC7E-3F3DDB922746}"/>
              </a:ext>
            </a:extLst>
          </p:cNvPr>
          <p:cNvSpPr txBox="1"/>
          <p:nvPr/>
        </p:nvSpPr>
        <p:spPr>
          <a:xfrm>
            <a:off x="3370710" y="368901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07FD7D-ADF5-489C-B0C5-9D55FA09014B}"/>
              </a:ext>
            </a:extLst>
          </p:cNvPr>
          <p:cNvSpPr txBox="1"/>
          <p:nvPr/>
        </p:nvSpPr>
        <p:spPr>
          <a:xfrm>
            <a:off x="5625193" y="1414222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3E9CE26B-125A-457A-9B90-0800B5D54606}"/>
              </a:ext>
            </a:extLst>
          </p:cNvPr>
          <p:cNvSpPr/>
          <p:nvPr/>
        </p:nvSpPr>
        <p:spPr>
          <a:xfrm>
            <a:off x="5110040" y="1359581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BEEA1A-2AFE-4718-BA8F-6F1C8949B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17" y="2304264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7490BBA-818B-4859-95CA-D4667F96FA04}"/>
              </a:ext>
            </a:extLst>
          </p:cNvPr>
          <p:cNvSpPr txBox="1"/>
          <p:nvPr/>
        </p:nvSpPr>
        <p:spPr>
          <a:xfrm>
            <a:off x="5102527" y="185856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7EB69D-8AD6-49F2-96F0-A87B7B26F5B4}"/>
              </a:ext>
            </a:extLst>
          </p:cNvPr>
          <p:cNvSpPr txBox="1"/>
          <p:nvPr/>
        </p:nvSpPr>
        <p:spPr>
          <a:xfrm>
            <a:off x="5670328" y="211141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EFAFAFD-D867-4CC3-AA84-5AC1B185601E}"/>
              </a:ext>
            </a:extLst>
          </p:cNvPr>
          <p:cNvCxnSpPr>
            <a:cxnSpLocks/>
            <a:stCxn id="55" idx="2"/>
          </p:cNvCxnSpPr>
          <p:nvPr/>
        </p:nvCxnSpPr>
        <p:spPr>
          <a:xfrm rot="5400000" flipH="1" flipV="1">
            <a:off x="6559226" y="524459"/>
            <a:ext cx="252013" cy="2478127"/>
          </a:xfrm>
          <a:prstGeom prst="bentConnector4">
            <a:avLst>
              <a:gd name="adj1" fmla="val -90710"/>
              <a:gd name="adj2" fmla="val 5024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4ABF84F-B045-4263-A78A-93303EA4BA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06" y="959604"/>
            <a:ext cx="770400" cy="137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BC5D9B-C201-4CBC-A9D4-4EA84E41C5B2}"/>
              </a:ext>
            </a:extLst>
          </p:cNvPr>
          <p:cNvSpPr/>
          <p:nvPr/>
        </p:nvSpPr>
        <p:spPr>
          <a:xfrm>
            <a:off x="4374357" y="1858382"/>
            <a:ext cx="22145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076CD5-C1D1-4951-9A9A-0454E180EBC8}"/>
              </a:ext>
            </a:extLst>
          </p:cNvPr>
          <p:cNvSpPr/>
          <p:nvPr/>
        </p:nvSpPr>
        <p:spPr>
          <a:xfrm>
            <a:off x="4838140" y="1858569"/>
            <a:ext cx="93801" cy="55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253D80-7EE1-4B34-9446-67688AB172B1}"/>
              </a:ext>
            </a:extLst>
          </p:cNvPr>
          <p:cNvSpPr/>
          <p:nvPr/>
        </p:nvSpPr>
        <p:spPr>
          <a:xfrm>
            <a:off x="4804582" y="1797546"/>
            <a:ext cx="116362" cy="608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563D17B-1B73-4BA0-A230-0CC982CE830B}"/>
              </a:ext>
            </a:extLst>
          </p:cNvPr>
          <p:cNvSpPr/>
          <p:nvPr/>
        </p:nvSpPr>
        <p:spPr>
          <a:xfrm>
            <a:off x="4374357" y="2067171"/>
            <a:ext cx="22145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0CAD60-5CFD-4D4A-906D-D075B13AF90A}"/>
              </a:ext>
            </a:extLst>
          </p:cNvPr>
          <p:cNvSpPr/>
          <p:nvPr/>
        </p:nvSpPr>
        <p:spPr>
          <a:xfrm>
            <a:off x="4810216" y="2065699"/>
            <a:ext cx="11072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71CF00-46C8-4AB2-83F2-AE22515A619F}"/>
              </a:ext>
            </a:extLst>
          </p:cNvPr>
          <p:cNvSpPr/>
          <p:nvPr/>
        </p:nvSpPr>
        <p:spPr>
          <a:xfrm>
            <a:off x="4768408" y="2008774"/>
            <a:ext cx="141321" cy="486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8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2. AIS 90 day re-authentication / AIS data without exemption (via App)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84D858F-365D-41F0-AE34-8105EB5BB33B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5513688" y="1701527"/>
            <a:ext cx="2162886" cy="43572"/>
          </a:xfrm>
          <a:prstGeom prst="bentConnector3">
            <a:avLst>
              <a:gd name="adj1" fmla="val 5880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349A0A-C86B-4511-BF19-45FC7E05021B}"/>
              </a:ext>
            </a:extLst>
          </p:cNvPr>
          <p:cNvGrpSpPr>
            <a:grpSpLocks noChangeAspect="1"/>
          </p:cNvGrpSpPr>
          <p:nvPr/>
        </p:nvGrpSpPr>
        <p:grpSpPr>
          <a:xfrm>
            <a:off x="7311250" y="1480539"/>
            <a:ext cx="484297" cy="559088"/>
            <a:chOff x="2326043" y="2092036"/>
            <a:chExt cx="792077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8E83BA-2678-4EC9-8A90-98863C536A73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E5F478-C5C4-466F-A236-9A2151BD2547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1874223-F623-410D-8BA3-A968211BF2C7}"/>
              </a:ext>
            </a:extLst>
          </p:cNvPr>
          <p:cNvSpPr/>
          <p:nvPr/>
        </p:nvSpPr>
        <p:spPr>
          <a:xfrm>
            <a:off x="1401732" y="1607020"/>
            <a:ext cx="3495784" cy="2477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1407E9-FD42-4D1A-8E9D-2D42BFBEB773}"/>
              </a:ext>
            </a:extLst>
          </p:cNvPr>
          <p:cNvGrpSpPr>
            <a:grpSpLocks noChangeAspect="1"/>
          </p:cNvGrpSpPr>
          <p:nvPr/>
        </p:nvGrpSpPr>
        <p:grpSpPr>
          <a:xfrm>
            <a:off x="950057" y="1459278"/>
            <a:ext cx="484297" cy="559088"/>
            <a:chOff x="2326043" y="2092036"/>
            <a:chExt cx="792077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AC5BD0C-E0E0-44C3-AAC4-C65014CE7B93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FB7D05-739D-4C15-B916-77EEC8DBCA4A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0A1571A-A66E-4C12-B6F1-5B1408AB837C}"/>
              </a:ext>
            </a:extLst>
          </p:cNvPr>
          <p:cNvSpPr/>
          <p:nvPr/>
        </p:nvSpPr>
        <p:spPr>
          <a:xfrm>
            <a:off x="1035351" y="1588875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8A7B77A-08AF-41A2-9AC2-4ACB03559898}"/>
              </a:ext>
            </a:extLst>
          </p:cNvPr>
          <p:cNvSpPr/>
          <p:nvPr/>
        </p:nvSpPr>
        <p:spPr>
          <a:xfrm>
            <a:off x="7823182" y="1619292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2AE54D73-3D18-4254-9A0A-28258EF69552}"/>
              </a:ext>
            </a:extLst>
          </p:cNvPr>
          <p:cNvSpPr txBox="1">
            <a:spLocks/>
          </p:cNvSpPr>
          <p:nvPr/>
        </p:nvSpPr>
        <p:spPr>
          <a:xfrm>
            <a:off x="492030" y="1216275"/>
            <a:ext cx="909702" cy="444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800" b="0" dirty="0">
                <a:latin typeface="NBS Light" panose="020B0303030303020204" pitchFamily="34" charset="0"/>
              </a:rPr>
              <a:t>TPP initiates authorize flow w/ an existing consent</a:t>
            </a:r>
            <a:endParaRPr lang="en-GB" sz="8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67F0CB3-2A11-4154-88F7-11EB1FBE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84" y="306961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E9E3FF7-FD40-4BCD-BAE9-BB5E4C7BF458}"/>
              </a:ext>
            </a:extLst>
          </p:cNvPr>
          <p:cNvSpPr txBox="1"/>
          <p:nvPr/>
        </p:nvSpPr>
        <p:spPr>
          <a:xfrm>
            <a:off x="1452536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04C413B-47D0-43C9-9835-CA523169C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84" y="4035984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402F97-0183-4297-ADA9-B06E9F0C7E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3965002" y="2107526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67736B-38E3-434A-B6D7-6150BE4BF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80" y="1140376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D718EA2-149F-42F4-ACDE-8103B5F175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b="6534"/>
          <a:stretch/>
        </p:blipFill>
        <p:spPr>
          <a:xfrm>
            <a:off x="2616850" y="1015934"/>
            <a:ext cx="770400" cy="1368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200CBAD-2695-4C5F-B8E6-6B632F51F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95" y="1015934"/>
            <a:ext cx="770400" cy="135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8F8E7E0-5018-4B17-84C9-CE3B19E20D35}"/>
              </a:ext>
            </a:extLst>
          </p:cNvPr>
          <p:cNvSpPr txBox="1"/>
          <p:nvPr/>
        </p:nvSpPr>
        <p:spPr>
          <a:xfrm>
            <a:off x="7676574" y="1337270"/>
            <a:ext cx="90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NBS Light" panose="020B0303030303020204" pitchFamily="34" charset="0"/>
              </a:rPr>
              <a:t>AISP</a:t>
            </a:r>
            <a:r>
              <a:rPr lang="en-GB" sz="800" dirty="0">
                <a:latin typeface="NBS Light" panose="020B0303030303020204" pitchFamily="34" charset="0"/>
              </a:rPr>
              <a:t> can request AIS information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7B5080-FEF8-4B2B-8A59-EEADE1A8B305}"/>
              </a:ext>
            </a:extLst>
          </p:cNvPr>
          <p:cNvSpPr txBox="1"/>
          <p:nvPr/>
        </p:nvSpPr>
        <p:spPr>
          <a:xfrm>
            <a:off x="2574083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366275-4774-44BD-9505-84D3F8518D61}"/>
              </a:ext>
            </a:extLst>
          </p:cNvPr>
          <p:cNvSpPr txBox="1"/>
          <p:nvPr/>
        </p:nvSpPr>
        <p:spPr>
          <a:xfrm>
            <a:off x="3748292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672AC9-8878-41D3-ACB7-3BD6BB732B25}"/>
              </a:ext>
            </a:extLst>
          </p:cNvPr>
          <p:cNvSpPr txBox="1"/>
          <p:nvPr/>
        </p:nvSpPr>
        <p:spPr>
          <a:xfrm>
            <a:off x="6680693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5. Redirect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AA3FF8-57BC-4526-97D9-5077794DD06C}"/>
              </a:ext>
            </a:extLst>
          </p:cNvPr>
          <p:cNvSpPr txBox="1"/>
          <p:nvPr/>
        </p:nvSpPr>
        <p:spPr>
          <a:xfrm>
            <a:off x="3776053" y="99137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360CC2-F303-4A85-917D-B1D8AAD51049}"/>
              </a:ext>
            </a:extLst>
          </p:cNvPr>
          <p:cNvSpPr txBox="1"/>
          <p:nvPr/>
        </p:nvSpPr>
        <p:spPr>
          <a:xfrm>
            <a:off x="3772647" y="1960223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036612-D7AE-46DF-B05B-4707137763D7}"/>
              </a:ext>
            </a:extLst>
          </p:cNvPr>
          <p:cNvSpPr txBox="1"/>
          <p:nvPr/>
        </p:nvSpPr>
        <p:spPr>
          <a:xfrm>
            <a:off x="3778239" y="2922380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C7290F-A4AC-4C48-84E3-9A201B844187}"/>
              </a:ext>
            </a:extLst>
          </p:cNvPr>
          <p:cNvSpPr txBox="1"/>
          <p:nvPr/>
        </p:nvSpPr>
        <p:spPr>
          <a:xfrm>
            <a:off x="3772646" y="3874585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9FBF29-A4BA-4C54-8C91-6B9E411A6C42}"/>
              </a:ext>
            </a:extLst>
          </p:cNvPr>
          <p:cNvSpPr txBox="1"/>
          <p:nvPr/>
        </p:nvSpPr>
        <p:spPr>
          <a:xfrm>
            <a:off x="5366726" y="146877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1C90A971-FF3C-4D78-BC57-BB8E5A8B2B0A}"/>
              </a:ext>
            </a:extLst>
          </p:cNvPr>
          <p:cNvSpPr/>
          <p:nvPr/>
        </p:nvSpPr>
        <p:spPr>
          <a:xfrm>
            <a:off x="4841428" y="1436553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DBB8AD0-9C9C-4CEC-9AAF-9A819722B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23" y="2369812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9FD97B7-503F-436D-AE83-7EE532BDDCD9}"/>
              </a:ext>
            </a:extLst>
          </p:cNvPr>
          <p:cNvSpPr txBox="1"/>
          <p:nvPr/>
        </p:nvSpPr>
        <p:spPr>
          <a:xfrm>
            <a:off x="5143436" y="1935541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4D8015-43EB-48C1-875D-D50635CEDA80}"/>
              </a:ext>
            </a:extLst>
          </p:cNvPr>
          <p:cNvSpPr txBox="1"/>
          <p:nvPr/>
        </p:nvSpPr>
        <p:spPr>
          <a:xfrm>
            <a:off x="5442154" y="2206244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5FA1777-6365-46DA-8693-77C77C0ABB3E}"/>
              </a:ext>
            </a:extLst>
          </p:cNvPr>
          <p:cNvCxnSpPr>
            <a:cxnSpLocks/>
            <a:stCxn id="66" idx="2"/>
          </p:cNvCxnSpPr>
          <p:nvPr/>
        </p:nvCxnSpPr>
        <p:spPr>
          <a:xfrm rot="5400000" flipH="1" flipV="1">
            <a:off x="6301820" y="591747"/>
            <a:ext cx="250492" cy="2499016"/>
          </a:xfrm>
          <a:prstGeom prst="bentConnector4">
            <a:avLst>
              <a:gd name="adj1" fmla="val -91260"/>
              <a:gd name="adj2" fmla="val 49483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D0E9494-2078-4E6D-B7C9-07D49437A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64" y="1026200"/>
            <a:ext cx="770400" cy="137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18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5B07ECC-BBF2-448F-BF26-235ACA942C2F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 flipH="1" flipV="1">
            <a:off x="6090992" y="27724"/>
            <a:ext cx="230620" cy="3653636"/>
          </a:xfrm>
          <a:prstGeom prst="bentConnector4">
            <a:avLst>
              <a:gd name="adj1" fmla="val -99124"/>
              <a:gd name="adj2" fmla="val 54600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ED5A91-115C-4FE9-BB27-9C0CF2FCF8D6}"/>
              </a:ext>
            </a:extLst>
          </p:cNvPr>
          <p:cNvGrpSpPr>
            <a:grpSpLocks noChangeAspect="1"/>
          </p:cNvGrpSpPr>
          <p:nvPr/>
        </p:nvGrpSpPr>
        <p:grpSpPr>
          <a:xfrm>
            <a:off x="7922235" y="1447997"/>
            <a:ext cx="484297" cy="559088"/>
            <a:chOff x="2326043" y="2092036"/>
            <a:chExt cx="792077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3C846E-B555-466A-8676-102CE755F1A7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845AFB-1205-475E-A2EB-655872295379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73D3-8AA8-4819-9923-84130D9B526D}"/>
              </a:ext>
            </a:extLst>
          </p:cNvPr>
          <p:cNvGrpSpPr>
            <a:grpSpLocks noChangeAspect="1"/>
          </p:cNvGrpSpPr>
          <p:nvPr/>
        </p:nvGrpSpPr>
        <p:grpSpPr>
          <a:xfrm>
            <a:off x="365046" y="1441490"/>
            <a:ext cx="484297" cy="559088"/>
            <a:chOff x="2326043" y="2092036"/>
            <a:chExt cx="792077" cy="9144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CD0EE06-20EE-4960-9638-8F5B74DB87F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A3393A-6E13-4B1A-ABBD-FDF9437573FF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3. AIS consent (via Browser)</a:t>
            </a:r>
          </a:p>
          <a:p>
            <a:r>
              <a:rPr lang="en-GB" sz="1200" b="0" dirty="0">
                <a:solidFill>
                  <a:schemeClr val="bg1">
                    <a:lumMod val="65000"/>
                  </a:schemeClr>
                </a:solidFill>
              </a:rPr>
              <a:t>NB it is assumed that the </a:t>
            </a:r>
            <a:r>
              <a:rPr lang="en-GB" sz="1200" b="0" dirty="0" err="1">
                <a:solidFill>
                  <a:schemeClr val="bg1">
                    <a:lumMod val="65000"/>
                  </a:schemeClr>
                </a:solidFill>
              </a:rPr>
              <a:t>TPP</a:t>
            </a:r>
            <a:r>
              <a:rPr lang="en-GB" sz="1200" b="0" dirty="0">
                <a:solidFill>
                  <a:schemeClr val="bg1">
                    <a:lumMod val="65000"/>
                  </a:schemeClr>
                </a:solidFill>
              </a:rPr>
              <a:t> has provided the account details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FE3279A-F268-4F0E-81B5-7914D21943C9}"/>
              </a:ext>
            </a:extLst>
          </p:cNvPr>
          <p:cNvSpPr/>
          <p:nvPr/>
        </p:nvSpPr>
        <p:spPr>
          <a:xfrm>
            <a:off x="8410388" y="1595211"/>
            <a:ext cx="396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1166F5-0982-4F36-9A2E-AD293A9A8A35}"/>
              </a:ext>
            </a:extLst>
          </p:cNvPr>
          <p:cNvSpPr/>
          <p:nvPr/>
        </p:nvSpPr>
        <p:spPr>
          <a:xfrm>
            <a:off x="852371" y="1599022"/>
            <a:ext cx="7462470" cy="23552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D5CB333-0BCB-4183-A48B-28B560B8693D}"/>
              </a:ext>
            </a:extLst>
          </p:cNvPr>
          <p:cNvSpPr/>
          <p:nvPr/>
        </p:nvSpPr>
        <p:spPr>
          <a:xfrm>
            <a:off x="490415" y="1596568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D7B2D7-0EEC-43B4-9B97-CD3760632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7569491" y="1226090"/>
            <a:ext cx="591863" cy="1128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7BCEAAF-B60C-4527-B634-47DC3862EE07}"/>
              </a:ext>
            </a:extLst>
          </p:cNvPr>
          <p:cNvSpPr txBox="1"/>
          <p:nvPr/>
        </p:nvSpPr>
        <p:spPr>
          <a:xfrm>
            <a:off x="728885" y="1014415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1. Authenticate</a:t>
            </a:r>
          </a:p>
        </p:txBody>
      </p:sp>
      <p:pic>
        <p:nvPicPr>
          <p:cNvPr id="6147" name="Picture 2" descr="image002">
            <a:extLst>
              <a:ext uri="{FF2B5EF4-FFF2-40B4-BE49-F238E27FC236}">
                <a16:creationId xmlns:a16="http://schemas.microsoft.com/office/drawing/2014/main" id="{BE461A35-ACAF-41E8-BE83-436B75830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15328" r="32858" b="40105"/>
          <a:stretch/>
        </p:blipFill>
        <p:spPr bwMode="auto">
          <a:xfrm>
            <a:off x="2618434" y="1350373"/>
            <a:ext cx="1080000" cy="75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image001">
            <a:extLst>
              <a:ext uri="{FF2B5EF4-FFF2-40B4-BE49-F238E27FC236}">
                <a16:creationId xmlns:a16="http://schemas.microsoft.com/office/drawing/2014/main" id="{929ADAD8-DAF9-43D0-96FE-6BF2488EC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15328" r="33499"/>
          <a:stretch/>
        </p:blipFill>
        <p:spPr bwMode="auto">
          <a:xfrm>
            <a:off x="1079320" y="1355932"/>
            <a:ext cx="1080000" cy="143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002">
            <a:extLst>
              <a:ext uri="{FF2B5EF4-FFF2-40B4-BE49-F238E27FC236}">
                <a16:creationId xmlns:a16="http://schemas.microsoft.com/office/drawing/2014/main" id="{DE76E0E0-51A9-4612-9D17-D01F18320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64904" r="33499" b="8110"/>
          <a:stretch/>
        </p:blipFill>
        <p:spPr bwMode="auto">
          <a:xfrm>
            <a:off x="1079320" y="2789047"/>
            <a:ext cx="1080000" cy="4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1632D4-5B28-49FA-BDED-EF33459A0FDC}"/>
              </a:ext>
            </a:extLst>
          </p:cNvPr>
          <p:cNvSpPr txBox="1"/>
          <p:nvPr/>
        </p:nvSpPr>
        <p:spPr>
          <a:xfrm>
            <a:off x="4568070" y="1468177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7667BE7C-46F8-466C-BCFB-1EE7B5CCFD79}"/>
              </a:ext>
            </a:extLst>
          </p:cNvPr>
          <p:cNvSpPr/>
          <p:nvPr/>
        </p:nvSpPr>
        <p:spPr>
          <a:xfrm>
            <a:off x="4043354" y="1439904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9066D7-83D0-4B49-B472-243D2F27D2BB}"/>
              </a:ext>
            </a:extLst>
          </p:cNvPr>
          <p:cNvSpPr txBox="1"/>
          <p:nvPr/>
        </p:nvSpPr>
        <p:spPr>
          <a:xfrm>
            <a:off x="4376354" y="1938892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6B1127-621A-4532-81A5-A05E941966A3}"/>
              </a:ext>
            </a:extLst>
          </p:cNvPr>
          <p:cNvSpPr txBox="1"/>
          <p:nvPr/>
        </p:nvSpPr>
        <p:spPr>
          <a:xfrm>
            <a:off x="4921510" y="223186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pic>
        <p:nvPicPr>
          <p:cNvPr id="46" name="Picture 1" descr="image001">
            <a:extLst>
              <a:ext uri="{FF2B5EF4-FFF2-40B4-BE49-F238E27FC236}">
                <a16:creationId xmlns:a16="http://schemas.microsoft.com/office/drawing/2014/main" id="{027269B5-B55A-461F-AADC-41743673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53012" r="33499"/>
          <a:stretch/>
        </p:blipFill>
        <p:spPr bwMode="auto">
          <a:xfrm>
            <a:off x="4715614" y="2402343"/>
            <a:ext cx="1257689" cy="9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AEDE79-7733-4DF3-970A-9CF921968989}"/>
              </a:ext>
            </a:extLst>
          </p:cNvPr>
          <p:cNvSpPr txBox="1"/>
          <p:nvPr/>
        </p:nvSpPr>
        <p:spPr>
          <a:xfrm>
            <a:off x="2259188" y="1018401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2. Account Selection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5311E1-B8CC-47AF-90BF-170EC8879902}"/>
              </a:ext>
            </a:extLst>
          </p:cNvPr>
          <p:cNvSpPr txBox="1"/>
          <p:nvPr/>
        </p:nvSpPr>
        <p:spPr>
          <a:xfrm>
            <a:off x="1204036" y="1254440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RCA Identify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B978A0-30B3-4A52-B825-698491E613D9}"/>
              </a:ext>
            </a:extLst>
          </p:cNvPr>
          <p:cNvSpPr/>
          <p:nvPr/>
        </p:nvSpPr>
        <p:spPr>
          <a:xfrm>
            <a:off x="1132282" y="1752693"/>
            <a:ext cx="173794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4F478-8E6C-41A2-BD97-078C130C6D73}"/>
              </a:ext>
            </a:extLst>
          </p:cNvPr>
          <p:cNvSpPr/>
          <p:nvPr/>
        </p:nvSpPr>
        <p:spPr>
          <a:xfrm>
            <a:off x="3577242" y="1740087"/>
            <a:ext cx="8931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747A66-389E-4E2D-8624-1561C2ACAB88}"/>
              </a:ext>
            </a:extLst>
          </p:cNvPr>
          <p:cNvSpPr/>
          <p:nvPr/>
        </p:nvSpPr>
        <p:spPr>
          <a:xfrm>
            <a:off x="2708801" y="1762946"/>
            <a:ext cx="12967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1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rrow: Right 79">
            <a:extLst>
              <a:ext uri="{FF2B5EF4-FFF2-40B4-BE49-F238E27FC236}">
                <a16:creationId xmlns:a16="http://schemas.microsoft.com/office/drawing/2014/main" id="{42E26D09-E80F-41B0-8367-F7B63519B883}"/>
              </a:ext>
            </a:extLst>
          </p:cNvPr>
          <p:cNvSpPr/>
          <p:nvPr/>
        </p:nvSpPr>
        <p:spPr>
          <a:xfrm>
            <a:off x="932262" y="1575972"/>
            <a:ext cx="7055892" cy="247799"/>
          </a:xfrm>
          <a:prstGeom prst="rightArrow">
            <a:avLst>
              <a:gd name="adj1" fmla="val 50000"/>
              <a:gd name="adj2" fmla="val 4231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3FA5659D-53ED-4948-86D6-E8FEA3BDF022}"/>
              </a:ext>
            </a:extLst>
          </p:cNvPr>
          <p:cNvCxnSpPr>
            <a:cxnSpLocks/>
            <a:stCxn id="183" idx="2"/>
            <a:endCxn id="120" idx="1"/>
          </p:cNvCxnSpPr>
          <p:nvPr/>
        </p:nvCxnSpPr>
        <p:spPr>
          <a:xfrm rot="5400000" flipH="1" flipV="1">
            <a:off x="4347607" y="1172355"/>
            <a:ext cx="264974" cy="1307728"/>
          </a:xfrm>
          <a:prstGeom prst="bentConnector4">
            <a:avLst>
              <a:gd name="adj1" fmla="val -86273"/>
              <a:gd name="adj2" fmla="val 62239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4. Payment (Via app)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248A4A73-5EA4-4DD3-B964-A83671AEC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00" y="2359733"/>
            <a:ext cx="637200" cy="1285271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A06AC2A1-256B-44B0-A94C-2A7C8719A4C7}"/>
              </a:ext>
            </a:extLst>
          </p:cNvPr>
          <p:cNvSpPr txBox="1"/>
          <p:nvPr/>
        </p:nvSpPr>
        <p:spPr>
          <a:xfrm>
            <a:off x="6606279" y="3881018"/>
            <a:ext cx="2197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NBS Light" panose="020B0303030303020204" pitchFamily="34" charset="0"/>
              </a:rPr>
              <a:t>An authorisation code is sent to the </a:t>
            </a:r>
            <a:r>
              <a:rPr lang="en-GB" sz="1050" dirty="0" err="1">
                <a:latin typeface="NBS Light" panose="020B0303030303020204" pitchFamily="34" charset="0"/>
              </a:rPr>
              <a:t>TPP</a:t>
            </a:r>
            <a:r>
              <a:rPr lang="en-GB" sz="1050" dirty="0">
                <a:latin typeface="NBS Light" panose="020B0303030303020204" pitchFamily="34" charset="0"/>
              </a:rPr>
              <a:t>, an authentication code is generated and the payment is dynamically linked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5999BCF-B092-480B-B7DE-8578A75EA0D6}"/>
              </a:ext>
            </a:extLst>
          </p:cNvPr>
          <p:cNvSpPr txBox="1"/>
          <p:nvPr/>
        </p:nvSpPr>
        <p:spPr>
          <a:xfrm>
            <a:off x="3519293" y="1920276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183" name="Diamond 182">
            <a:extLst>
              <a:ext uri="{FF2B5EF4-FFF2-40B4-BE49-F238E27FC236}">
                <a16:creationId xmlns:a16="http://schemas.microsoft.com/office/drawing/2014/main" id="{86819B79-CD57-498C-A766-34DB972527A8}"/>
              </a:ext>
            </a:extLst>
          </p:cNvPr>
          <p:cNvSpPr/>
          <p:nvPr/>
        </p:nvSpPr>
        <p:spPr>
          <a:xfrm>
            <a:off x="3506131" y="1428758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Selection Required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A270C8E1-8C2C-4DB0-B577-E1666BFE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6774"/>
          <a:stretch/>
        </p:blipFill>
        <p:spPr>
          <a:xfrm>
            <a:off x="1955135" y="1018044"/>
            <a:ext cx="637200" cy="10518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F61EE418-C827-4D2C-AEEB-A6CE91AF1285}"/>
              </a:ext>
            </a:extLst>
          </p:cNvPr>
          <p:cNvCxnSpPr>
            <a:cxnSpLocks/>
            <a:stCxn id="120" idx="2"/>
          </p:cNvCxnSpPr>
          <p:nvPr/>
        </p:nvCxnSpPr>
        <p:spPr>
          <a:xfrm rot="5400000" flipH="1" flipV="1">
            <a:off x="6469784" y="737608"/>
            <a:ext cx="221401" cy="2220795"/>
          </a:xfrm>
          <a:prstGeom prst="bentConnector4">
            <a:avLst>
              <a:gd name="adj1" fmla="val -103252"/>
              <a:gd name="adj2" fmla="val 5756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4D102A-A2EC-4495-9F56-8A44B60AF2BD}"/>
              </a:ext>
            </a:extLst>
          </p:cNvPr>
          <p:cNvGrpSpPr>
            <a:grpSpLocks noChangeAspect="1"/>
          </p:cNvGrpSpPr>
          <p:nvPr/>
        </p:nvGrpSpPr>
        <p:grpSpPr>
          <a:xfrm>
            <a:off x="7603780" y="1434644"/>
            <a:ext cx="484297" cy="559088"/>
            <a:chOff x="2326043" y="2092036"/>
            <a:chExt cx="792077" cy="9144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001CEE9-0369-4809-AAE0-D2418ED84A47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212A2A-EDD2-4816-9A18-670D7F787E91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9DD0A3-7B94-4D8D-B21A-4517EFA8BD9D}"/>
              </a:ext>
            </a:extLst>
          </p:cNvPr>
          <p:cNvGrpSpPr>
            <a:grpSpLocks noChangeAspect="1"/>
          </p:cNvGrpSpPr>
          <p:nvPr/>
        </p:nvGrpSpPr>
        <p:grpSpPr>
          <a:xfrm>
            <a:off x="392957" y="1451483"/>
            <a:ext cx="484297" cy="559088"/>
            <a:chOff x="2326043" y="2092036"/>
            <a:chExt cx="792077" cy="9144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FF4B337-37B5-4B07-B2B9-5787BB7CA75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B22A256-F3BB-4EB8-8DC7-8D701E55D901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3206B6FC-B004-4824-8CF5-EA259C611713}"/>
              </a:ext>
            </a:extLst>
          </p:cNvPr>
          <p:cNvSpPr/>
          <p:nvPr/>
        </p:nvSpPr>
        <p:spPr>
          <a:xfrm>
            <a:off x="546831" y="1581080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98A481DF-D9AD-47C3-A53B-52D0D72BFACA}"/>
              </a:ext>
            </a:extLst>
          </p:cNvPr>
          <p:cNvSpPr/>
          <p:nvPr/>
        </p:nvSpPr>
        <p:spPr>
          <a:xfrm>
            <a:off x="8115712" y="1573397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96" name="Title 2">
            <a:extLst>
              <a:ext uri="{FF2B5EF4-FFF2-40B4-BE49-F238E27FC236}">
                <a16:creationId xmlns:a16="http://schemas.microsoft.com/office/drawing/2014/main" id="{03ABB0B0-303A-4113-B9B1-17085303485B}"/>
              </a:ext>
            </a:extLst>
          </p:cNvPr>
          <p:cNvSpPr txBox="1">
            <a:spLocks/>
          </p:cNvSpPr>
          <p:nvPr/>
        </p:nvSpPr>
        <p:spPr>
          <a:xfrm>
            <a:off x="29877" y="910224"/>
            <a:ext cx="952973" cy="559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800" b="0" dirty="0">
                <a:latin typeface="NBS Light" panose="020B0303030303020204" pitchFamily="34" charset="0"/>
              </a:rPr>
              <a:t>Nationwide Member consents to PIS at TPP and OB redirection initiated</a:t>
            </a:r>
            <a:endParaRPr lang="en-GB" sz="8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9C2E14CB-B141-496E-A40B-FE33985D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16" y="2953684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28D54B4-41F4-42A2-9B51-DEF2CB4F80F2}"/>
              </a:ext>
            </a:extLst>
          </p:cNvPr>
          <p:cNvSpPr txBox="1"/>
          <p:nvPr/>
        </p:nvSpPr>
        <p:spPr>
          <a:xfrm>
            <a:off x="964016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A0E7667-A342-41F0-BB4E-DD8E2E618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16" y="391958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BEEDBEF2-3928-498B-A939-94E46A2CA2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2805934" y="2032976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4CD44DE-39DD-4F90-8540-D60D9FFBE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12" y="1093720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6ECB14-7E6D-4DF5-960E-516182103F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5" y="1008139"/>
            <a:ext cx="813786" cy="14364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6D7A980-61AF-4A7B-86C3-A06DB899E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23" y="1008139"/>
            <a:ext cx="882251" cy="15692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E46B0D1-D032-4C91-91CF-F7F5FDE3A119}"/>
              </a:ext>
            </a:extLst>
          </p:cNvPr>
          <p:cNvSpPr txBox="1"/>
          <p:nvPr/>
        </p:nvSpPr>
        <p:spPr>
          <a:xfrm>
            <a:off x="7969104" y="1291375"/>
            <a:ext cx="90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PISP can submit payment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BFC26E-61ED-40C6-8A48-53E880965866}"/>
              </a:ext>
            </a:extLst>
          </p:cNvPr>
          <p:cNvSpPr txBox="1"/>
          <p:nvPr/>
        </p:nvSpPr>
        <p:spPr>
          <a:xfrm>
            <a:off x="1831372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6B08EB-4E74-459E-B0B7-B67C9D39F762}"/>
              </a:ext>
            </a:extLst>
          </p:cNvPr>
          <p:cNvSpPr txBox="1"/>
          <p:nvPr/>
        </p:nvSpPr>
        <p:spPr>
          <a:xfrm>
            <a:off x="2597316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0A2CA47-B915-4615-9E7B-988FCC7802FF}"/>
              </a:ext>
            </a:extLst>
          </p:cNvPr>
          <p:cNvSpPr txBox="1"/>
          <p:nvPr/>
        </p:nvSpPr>
        <p:spPr>
          <a:xfrm>
            <a:off x="3814464" y="2186049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4. Account Selection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B767CEF-9314-4589-ACB8-5C2895760C2D}"/>
              </a:ext>
            </a:extLst>
          </p:cNvPr>
          <p:cNvSpPr txBox="1"/>
          <p:nvPr/>
        </p:nvSpPr>
        <p:spPr>
          <a:xfrm>
            <a:off x="6973223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5. Redirect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D3E4AE-5600-4D8E-8BEA-AD84586B59AC}"/>
              </a:ext>
            </a:extLst>
          </p:cNvPr>
          <p:cNvSpPr txBox="1"/>
          <p:nvPr/>
        </p:nvSpPr>
        <p:spPr>
          <a:xfrm>
            <a:off x="2616985" y="944715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F2F2ED4-B067-49FF-998B-2B9E6A32B6DE}"/>
              </a:ext>
            </a:extLst>
          </p:cNvPr>
          <p:cNvSpPr txBox="1"/>
          <p:nvPr/>
        </p:nvSpPr>
        <p:spPr>
          <a:xfrm>
            <a:off x="2613579" y="188257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7ADB571-552F-4EDD-93EB-26ACF3FF79BC}"/>
              </a:ext>
            </a:extLst>
          </p:cNvPr>
          <p:cNvSpPr txBox="1"/>
          <p:nvPr/>
        </p:nvSpPr>
        <p:spPr>
          <a:xfrm>
            <a:off x="2619171" y="2805983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A031F54-9D45-4CB2-A858-C08DD290DE4F}"/>
              </a:ext>
            </a:extLst>
          </p:cNvPr>
          <p:cNvSpPr txBox="1"/>
          <p:nvPr/>
        </p:nvSpPr>
        <p:spPr>
          <a:xfrm>
            <a:off x="2613578" y="3758188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05624CD-4E00-46C8-A958-28949E93C26B}"/>
              </a:ext>
            </a:extLst>
          </p:cNvPr>
          <p:cNvSpPr txBox="1"/>
          <p:nvPr/>
        </p:nvSpPr>
        <p:spPr>
          <a:xfrm>
            <a:off x="5629148" y="142642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24E4BE33-90E6-4556-8401-6CD3082B0251}"/>
              </a:ext>
            </a:extLst>
          </p:cNvPr>
          <p:cNvSpPr/>
          <p:nvPr/>
        </p:nvSpPr>
        <p:spPr>
          <a:xfrm>
            <a:off x="5133958" y="1428758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26E69A2-574A-4108-8757-0E09E0AD7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68" y="2383931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FC414F2-47B8-48F6-B653-F33CCDFDEC79}"/>
              </a:ext>
            </a:extLst>
          </p:cNvPr>
          <p:cNvSpPr txBox="1"/>
          <p:nvPr/>
        </p:nvSpPr>
        <p:spPr>
          <a:xfrm>
            <a:off x="5423878" y="1899237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7DD3EE0-1E29-4E2B-8FCF-606B0050C74A}"/>
              </a:ext>
            </a:extLst>
          </p:cNvPr>
          <p:cNvSpPr txBox="1"/>
          <p:nvPr/>
        </p:nvSpPr>
        <p:spPr>
          <a:xfrm>
            <a:off x="5700709" y="2185959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F7D8E-5796-4C1F-B2E6-468434086F04}"/>
              </a:ext>
            </a:extLst>
          </p:cNvPr>
          <p:cNvSpPr/>
          <p:nvPr/>
        </p:nvSpPr>
        <p:spPr>
          <a:xfrm>
            <a:off x="4416429" y="2831306"/>
            <a:ext cx="10794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E48E09-2953-4FBF-9AF7-84AFC08FC8EF}"/>
              </a:ext>
            </a:extLst>
          </p:cNvPr>
          <p:cNvSpPr/>
          <p:nvPr/>
        </p:nvSpPr>
        <p:spPr>
          <a:xfrm>
            <a:off x="4067669" y="2883792"/>
            <a:ext cx="197150" cy="49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93735F-89D5-4AD6-83C1-1833EA7AE900}"/>
              </a:ext>
            </a:extLst>
          </p:cNvPr>
          <p:cNvSpPr/>
          <p:nvPr/>
        </p:nvSpPr>
        <p:spPr>
          <a:xfrm>
            <a:off x="4067669" y="3052925"/>
            <a:ext cx="197150" cy="49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841F79-BB52-4587-8B67-C84BCC4CC2DC}"/>
              </a:ext>
            </a:extLst>
          </p:cNvPr>
          <p:cNvSpPr/>
          <p:nvPr/>
        </p:nvSpPr>
        <p:spPr>
          <a:xfrm>
            <a:off x="4385155" y="2999985"/>
            <a:ext cx="139219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9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249768EA-12B8-4C56-9F6C-3EB7AB5BFF80}"/>
              </a:ext>
            </a:extLst>
          </p:cNvPr>
          <p:cNvSpPr txBox="1"/>
          <p:nvPr/>
        </p:nvSpPr>
        <p:spPr>
          <a:xfrm>
            <a:off x="5725671" y="1756200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5. Payment (Browser)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3AE043E-F258-483F-AAAE-ED85A1540B9A}"/>
              </a:ext>
            </a:extLst>
          </p:cNvPr>
          <p:cNvCxnSpPr>
            <a:cxnSpLocks/>
            <a:stCxn id="56" idx="2"/>
          </p:cNvCxnSpPr>
          <p:nvPr/>
        </p:nvCxnSpPr>
        <p:spPr>
          <a:xfrm rot="5400000" flipH="1" flipV="1">
            <a:off x="5673383" y="-443060"/>
            <a:ext cx="260976" cy="4240906"/>
          </a:xfrm>
          <a:prstGeom prst="bentConnector4">
            <a:avLst>
              <a:gd name="adj1" fmla="val -87594"/>
              <a:gd name="adj2" fmla="val 31314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19B3FB-BF89-4D9C-965A-34B9B2F4148B}"/>
              </a:ext>
            </a:extLst>
          </p:cNvPr>
          <p:cNvGrpSpPr>
            <a:grpSpLocks noChangeAspect="1"/>
          </p:cNvGrpSpPr>
          <p:nvPr/>
        </p:nvGrpSpPr>
        <p:grpSpPr>
          <a:xfrm>
            <a:off x="832422" y="1311195"/>
            <a:ext cx="484297" cy="559088"/>
            <a:chOff x="2326043" y="2092036"/>
            <a:chExt cx="792077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7295DB-4B3F-4887-B3EC-A3297819BE6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CA1286-D62A-4E75-AC35-69D7F7E0ADCE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FEF1B336-75C5-4AFA-996A-C2E90D118423}"/>
              </a:ext>
            </a:extLst>
          </p:cNvPr>
          <p:cNvSpPr/>
          <p:nvPr/>
        </p:nvSpPr>
        <p:spPr>
          <a:xfrm>
            <a:off x="986296" y="1440792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DE4A92CC-DC26-4891-A8D2-DA1E43C925D9}"/>
              </a:ext>
            </a:extLst>
          </p:cNvPr>
          <p:cNvSpPr txBox="1">
            <a:spLocks/>
          </p:cNvSpPr>
          <p:nvPr/>
        </p:nvSpPr>
        <p:spPr>
          <a:xfrm>
            <a:off x="97348" y="1191286"/>
            <a:ext cx="892667" cy="7457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>
              <a:spcBef>
                <a:spcPts val="600"/>
              </a:spcBef>
              <a:defRPr sz="800" b="0">
                <a:latin typeface="NBS Light" panose="020B0303030303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Nationwide Member consents to payment at </a:t>
            </a:r>
            <a:r>
              <a:rPr lang="en-GB" dirty="0" err="1"/>
              <a:t>TPP</a:t>
            </a:r>
            <a:endParaRPr lang="en-GB" dirty="0"/>
          </a:p>
          <a:p>
            <a:r>
              <a:rPr lang="en-GB" dirty="0" err="1"/>
              <a:t>TPP</a:t>
            </a:r>
            <a:r>
              <a:rPr lang="en-GB" dirty="0"/>
              <a:t> initiates OB redirection</a:t>
            </a:r>
          </a:p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A39584-7B01-46D7-BA78-9DBF9BFB2095}"/>
              </a:ext>
            </a:extLst>
          </p:cNvPr>
          <p:cNvSpPr txBox="1"/>
          <p:nvPr/>
        </p:nvSpPr>
        <p:spPr>
          <a:xfrm>
            <a:off x="393364" y="4823051"/>
            <a:ext cx="6731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NBS Light" panose="020B0303030303020204" pitchFamily="34" charset="0"/>
              </a:rPr>
              <a:t>An authorisation code is sent to the </a:t>
            </a:r>
            <a:r>
              <a:rPr lang="en-GB" sz="1050" dirty="0" err="1">
                <a:latin typeface="NBS Light" panose="020B0303030303020204" pitchFamily="34" charset="0"/>
              </a:rPr>
              <a:t>TPP</a:t>
            </a:r>
            <a:r>
              <a:rPr lang="en-GB" sz="1050" dirty="0">
                <a:latin typeface="NBS Light" panose="020B0303030303020204" pitchFamily="34" charset="0"/>
              </a:rPr>
              <a:t>, an authentication code is generated and the payment is dynamically linked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62213B-DF19-417E-845D-840DDBB292AE}"/>
              </a:ext>
            </a:extLst>
          </p:cNvPr>
          <p:cNvSpPr txBox="1"/>
          <p:nvPr/>
        </p:nvSpPr>
        <p:spPr>
          <a:xfrm>
            <a:off x="5888686" y="132350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38BC6D-36C5-44AB-B258-A4C7C45D37B1}"/>
              </a:ext>
            </a:extLst>
          </p:cNvPr>
          <p:cNvSpPr txBox="1"/>
          <p:nvPr/>
        </p:nvSpPr>
        <p:spPr>
          <a:xfrm>
            <a:off x="3376481" y="1769451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E06FEB8E-2577-4A30-94E8-D162E75E22CB}"/>
              </a:ext>
            </a:extLst>
          </p:cNvPr>
          <p:cNvSpPr/>
          <p:nvPr/>
        </p:nvSpPr>
        <p:spPr>
          <a:xfrm>
            <a:off x="1358979" y="1455069"/>
            <a:ext cx="7096811" cy="20032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D7B6E9F6-C934-4281-8072-1ABB1F3AAC00}"/>
              </a:ext>
            </a:extLst>
          </p:cNvPr>
          <p:cNvSpPr/>
          <p:nvPr/>
        </p:nvSpPr>
        <p:spPr>
          <a:xfrm>
            <a:off x="3363319" y="1277933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Selection Required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A0AAC55D-82CC-4867-A5B5-E4D62F09A6C7}"/>
              </a:ext>
            </a:extLst>
          </p:cNvPr>
          <p:cNvSpPr/>
          <p:nvPr/>
        </p:nvSpPr>
        <p:spPr>
          <a:xfrm>
            <a:off x="5740029" y="1263119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C88F5463-9F85-43A9-9661-D646E0E2954C}"/>
              </a:ext>
            </a:extLst>
          </p:cNvPr>
          <p:cNvCxnSpPr>
            <a:cxnSpLocks/>
            <a:stCxn id="65" idx="2"/>
          </p:cNvCxnSpPr>
          <p:nvPr/>
        </p:nvCxnSpPr>
        <p:spPr>
          <a:xfrm rot="5400000" flipH="1" flipV="1">
            <a:off x="6868108" y="776170"/>
            <a:ext cx="224948" cy="1808846"/>
          </a:xfrm>
          <a:prstGeom prst="bentConnector4">
            <a:avLst>
              <a:gd name="adj1" fmla="val -101623"/>
              <a:gd name="adj2" fmla="val 59291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817F6E23-632D-480C-AB35-1D2471524C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7435854" y="887993"/>
            <a:ext cx="709772" cy="1331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12C4546-FD45-4A2C-B4DB-FFE049B42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97" t="9845" r="33026" b="10308"/>
          <a:stretch/>
        </p:blipFill>
        <p:spPr>
          <a:xfrm>
            <a:off x="3829145" y="2207420"/>
            <a:ext cx="1072800" cy="134363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E51B332-E895-44AB-8DDF-5120A243C4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54" t="24740" r="40615" b="10255"/>
          <a:stretch/>
        </p:blipFill>
        <p:spPr>
          <a:xfrm>
            <a:off x="1525166" y="1078841"/>
            <a:ext cx="1071753" cy="133154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6BF0E03-98E3-44BF-A509-76EB02F2EB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02" t="37926" r="40165"/>
          <a:stretch/>
        </p:blipFill>
        <p:spPr>
          <a:xfrm>
            <a:off x="1538364" y="2399114"/>
            <a:ext cx="1071753" cy="12715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B50906D-C2E2-45BD-8DCA-16DE2802A444}"/>
              </a:ext>
            </a:extLst>
          </p:cNvPr>
          <p:cNvSpPr txBox="1"/>
          <p:nvPr/>
        </p:nvSpPr>
        <p:spPr>
          <a:xfrm>
            <a:off x="3872376" y="132350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57D46F-971F-4236-ADD5-2637B482F021}"/>
              </a:ext>
            </a:extLst>
          </p:cNvPr>
          <p:cNvSpPr txBox="1"/>
          <p:nvPr/>
        </p:nvSpPr>
        <p:spPr>
          <a:xfrm>
            <a:off x="3440297" y="2050858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2. Account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C6A358-B7CB-405D-9418-EF9FF32BE1F2}"/>
              </a:ext>
            </a:extLst>
          </p:cNvPr>
          <p:cNvSpPr txBox="1"/>
          <p:nvPr/>
        </p:nvSpPr>
        <p:spPr>
          <a:xfrm>
            <a:off x="1161042" y="836987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1. Authenticate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F61514-A977-4186-9E9A-53E92F34E0D5}"/>
              </a:ext>
            </a:extLst>
          </p:cNvPr>
          <p:cNvSpPr txBox="1"/>
          <p:nvPr/>
        </p:nvSpPr>
        <p:spPr>
          <a:xfrm>
            <a:off x="6206426" y="200349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RCA Identify</a:t>
            </a:r>
          </a:p>
        </p:txBody>
      </p:sp>
      <p:pic>
        <p:nvPicPr>
          <p:cNvPr id="36" name="Picture 1" descr="image001">
            <a:extLst>
              <a:ext uri="{FF2B5EF4-FFF2-40B4-BE49-F238E27FC236}">
                <a16:creationId xmlns:a16="http://schemas.microsoft.com/office/drawing/2014/main" id="{DF9146DE-4D6F-4C65-B2CD-77BB287AB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53012" r="33499"/>
          <a:stretch/>
        </p:blipFill>
        <p:spPr bwMode="auto">
          <a:xfrm>
            <a:off x="6000530" y="2173968"/>
            <a:ext cx="1257689" cy="9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CA4EA38-143E-4702-954C-77ED1261CF36}"/>
              </a:ext>
            </a:extLst>
          </p:cNvPr>
          <p:cNvSpPr txBox="1"/>
          <p:nvPr/>
        </p:nvSpPr>
        <p:spPr>
          <a:xfrm>
            <a:off x="6287256" y="128486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8F4DFF-96A9-48C1-A18B-86AE8F2EFAA3}"/>
              </a:ext>
            </a:extLst>
          </p:cNvPr>
          <p:cNvSpPr/>
          <p:nvPr/>
        </p:nvSpPr>
        <p:spPr>
          <a:xfrm>
            <a:off x="4755355" y="2552787"/>
            <a:ext cx="8572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6550A3-054D-492B-8F7F-BC0EAE0CAC61}"/>
              </a:ext>
            </a:extLst>
          </p:cNvPr>
          <p:cNvSpPr/>
          <p:nvPr/>
        </p:nvSpPr>
        <p:spPr>
          <a:xfrm>
            <a:off x="4755355" y="2688518"/>
            <a:ext cx="8572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154D41-309F-4304-B1DA-6DD1781F13B6}"/>
              </a:ext>
            </a:extLst>
          </p:cNvPr>
          <p:cNvSpPr/>
          <p:nvPr/>
        </p:nvSpPr>
        <p:spPr>
          <a:xfrm>
            <a:off x="4755355" y="2834135"/>
            <a:ext cx="85725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F663C1-CFE2-4D01-B85F-7615069C45E4}"/>
              </a:ext>
            </a:extLst>
          </p:cNvPr>
          <p:cNvSpPr/>
          <p:nvPr/>
        </p:nvSpPr>
        <p:spPr>
          <a:xfrm>
            <a:off x="4755355" y="2979752"/>
            <a:ext cx="8572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761750A-FB0E-4536-A352-4AD7A024F208}"/>
              </a:ext>
            </a:extLst>
          </p:cNvPr>
          <p:cNvSpPr/>
          <p:nvPr/>
        </p:nvSpPr>
        <p:spPr>
          <a:xfrm>
            <a:off x="3962883" y="2591312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4DD25E-808B-4F32-867A-EA07793F1119}"/>
              </a:ext>
            </a:extLst>
          </p:cNvPr>
          <p:cNvSpPr/>
          <p:nvPr/>
        </p:nvSpPr>
        <p:spPr>
          <a:xfrm>
            <a:off x="3962883" y="2730640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0BA388B-3BDB-4D0F-8CE8-BF1D8F1B5E0C}"/>
              </a:ext>
            </a:extLst>
          </p:cNvPr>
          <p:cNvSpPr/>
          <p:nvPr/>
        </p:nvSpPr>
        <p:spPr>
          <a:xfrm>
            <a:off x="3962883" y="2872659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E826F1-72C0-42AF-B85B-2C59FB72AEFD}"/>
              </a:ext>
            </a:extLst>
          </p:cNvPr>
          <p:cNvSpPr/>
          <p:nvPr/>
        </p:nvSpPr>
        <p:spPr>
          <a:xfrm>
            <a:off x="3962883" y="3009176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30291EB-219D-4054-A0DA-C1E0ED565327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 flipH="1" flipV="1">
            <a:off x="6454754" y="793425"/>
            <a:ext cx="249194" cy="2218527"/>
          </a:xfrm>
          <a:prstGeom prst="bentConnector4">
            <a:avLst>
              <a:gd name="adj1" fmla="val -91736"/>
              <a:gd name="adj2" fmla="val 57575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3F1F3D-CBB7-4119-B892-E100B5AFE07E}"/>
              </a:ext>
            </a:extLst>
          </p:cNvPr>
          <p:cNvGrpSpPr>
            <a:grpSpLocks noChangeAspect="1"/>
          </p:cNvGrpSpPr>
          <p:nvPr/>
        </p:nvGrpSpPr>
        <p:grpSpPr>
          <a:xfrm>
            <a:off x="875410" y="1498548"/>
            <a:ext cx="484297" cy="559088"/>
            <a:chOff x="2326043" y="2092036"/>
            <a:chExt cx="792077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310CEA8-3E4B-4728-A085-DAA0930DFA1A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00E93F-BBD2-4567-89D5-316CC5203053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6. </a:t>
            </a:r>
            <a:r>
              <a:rPr lang="en-GB" sz="1800" dirty="0" err="1"/>
              <a:t>CBPII</a:t>
            </a:r>
            <a:r>
              <a:rPr lang="en-GB" sz="1800" dirty="0"/>
              <a:t> via App</a:t>
            </a:r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B4E65909-DBB2-409D-9B9B-111E787C3266}"/>
              </a:ext>
            </a:extLst>
          </p:cNvPr>
          <p:cNvSpPr/>
          <p:nvPr/>
        </p:nvSpPr>
        <p:spPr>
          <a:xfrm>
            <a:off x="1017734" y="1635531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3E209A-93F1-45C7-A509-8BB9787A98CB}"/>
              </a:ext>
            </a:extLst>
          </p:cNvPr>
          <p:cNvSpPr txBox="1"/>
          <p:nvPr/>
        </p:nvSpPr>
        <p:spPr>
          <a:xfrm>
            <a:off x="4027178" y="813536"/>
            <a:ext cx="7704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4. Take Consent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2FFDEC-7D13-4A8F-ABE9-E1409FFD1399}"/>
              </a:ext>
            </a:extLst>
          </p:cNvPr>
          <p:cNvGrpSpPr>
            <a:grpSpLocks noChangeAspect="1"/>
          </p:cNvGrpSpPr>
          <p:nvPr/>
        </p:nvGrpSpPr>
        <p:grpSpPr>
          <a:xfrm>
            <a:off x="7845039" y="1512279"/>
            <a:ext cx="484297" cy="559088"/>
            <a:chOff x="2326043" y="2092036"/>
            <a:chExt cx="792077" cy="9144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B6CBAA5-F64F-4D89-8FF7-1ABA6CBA9BD5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B4D622-2E07-47CA-A56B-517D87C57183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CD942225-BE4F-49E6-876F-2AA673C098EB}"/>
              </a:ext>
            </a:extLst>
          </p:cNvPr>
          <p:cNvSpPr/>
          <p:nvPr/>
        </p:nvSpPr>
        <p:spPr>
          <a:xfrm>
            <a:off x="8356971" y="1651032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E98025ED-1619-4AC9-9137-0A2245EECDA5}"/>
              </a:ext>
            </a:extLst>
          </p:cNvPr>
          <p:cNvSpPr/>
          <p:nvPr/>
        </p:nvSpPr>
        <p:spPr>
          <a:xfrm>
            <a:off x="1383650" y="1652891"/>
            <a:ext cx="6884940" cy="23552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0C9E45A-B29D-4C44-98BF-B4AF8522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0" y="1036720"/>
            <a:ext cx="770400" cy="135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4B9702C-BB8D-470F-92E4-557DC4523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57" y="1036720"/>
            <a:ext cx="770400" cy="137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2F598-2FCF-4D51-848A-F8EF04C07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914" y="1036720"/>
            <a:ext cx="770400" cy="13570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1A9A7FA-A24F-4B12-A482-8F93652280D3}"/>
              </a:ext>
            </a:extLst>
          </p:cNvPr>
          <p:cNvSpPr txBox="1"/>
          <p:nvPr/>
        </p:nvSpPr>
        <p:spPr>
          <a:xfrm>
            <a:off x="250673" y="1404848"/>
            <a:ext cx="789480" cy="707886"/>
          </a:xfrm>
          <a:prstGeom prst="rect">
            <a:avLst/>
          </a:prstGeom>
          <a:solidFill>
            <a:schemeClr val="bg1"/>
          </a:solidFill>
        </p:spPr>
        <p:txBody>
          <a:bodyPr lIns="0" rIns="0"/>
          <a:lstStyle>
            <a:defPPr>
              <a:defRPr lang="en-US"/>
            </a:defPPr>
            <a:lvl1pPr>
              <a:spcBef>
                <a:spcPts val="600"/>
              </a:spcBef>
              <a:defRPr sz="800" b="0">
                <a:latin typeface="NBS Light" panose="020B0303030303020204" pitchFamily="34" charset="0"/>
              </a:defRPr>
            </a:lvl1pPr>
          </a:lstStyle>
          <a:p>
            <a:r>
              <a:rPr lang="en-GB" dirty="0" err="1"/>
              <a:t>CBPII</a:t>
            </a:r>
            <a:r>
              <a:rPr lang="en-GB" dirty="0"/>
              <a:t> redirects member to NBS to provide consent for confirmation of funds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B3605-E865-42EA-8B41-74BCE31DB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2" y="294318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731EBA-40BC-4DB8-B5D8-8FDA4F1F8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2" y="3909090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D5D097-3376-4ED1-9C3E-29AEB9BAD9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3284362" y="2022479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D444CB9-A47A-4E03-B045-749541803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2" y="1082440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B9BB52-8EB7-4AEE-924F-C24B9BFBA443}"/>
              </a:ext>
            </a:extLst>
          </p:cNvPr>
          <p:cNvSpPr txBox="1"/>
          <p:nvPr/>
        </p:nvSpPr>
        <p:spPr>
          <a:xfrm>
            <a:off x="3095414" y="81353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3ED0BB-DC96-413A-9CFF-00CA8155AC6F}"/>
              </a:ext>
            </a:extLst>
          </p:cNvPr>
          <p:cNvSpPr txBox="1"/>
          <p:nvPr/>
        </p:nvSpPr>
        <p:spPr>
          <a:xfrm>
            <a:off x="3284853" y="934218"/>
            <a:ext cx="467018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C73EED-4D31-400C-BBC4-BB914B8C1C18}"/>
              </a:ext>
            </a:extLst>
          </p:cNvPr>
          <p:cNvSpPr txBox="1"/>
          <p:nvPr/>
        </p:nvSpPr>
        <p:spPr>
          <a:xfrm>
            <a:off x="3119297" y="1872074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C0576A-60EF-4AA7-BF5F-C48AE9454995}"/>
              </a:ext>
            </a:extLst>
          </p:cNvPr>
          <p:cNvSpPr txBox="1"/>
          <p:nvPr/>
        </p:nvSpPr>
        <p:spPr>
          <a:xfrm>
            <a:off x="3079169" y="2795486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76EB48-A3F0-4A90-A436-54A4392BE140}"/>
              </a:ext>
            </a:extLst>
          </p:cNvPr>
          <p:cNvSpPr txBox="1"/>
          <p:nvPr/>
        </p:nvSpPr>
        <p:spPr>
          <a:xfrm>
            <a:off x="3073576" y="374769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36861D-07FE-4933-A29E-14B205678C50}"/>
              </a:ext>
            </a:extLst>
          </p:cNvPr>
          <p:cNvSpPr txBox="1"/>
          <p:nvPr/>
        </p:nvSpPr>
        <p:spPr>
          <a:xfrm>
            <a:off x="1386964" y="80888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934EF0-08EE-48A1-A33C-1C0EC8864C65}"/>
              </a:ext>
            </a:extLst>
          </p:cNvPr>
          <p:cNvSpPr txBox="1"/>
          <p:nvPr/>
        </p:nvSpPr>
        <p:spPr>
          <a:xfrm>
            <a:off x="2254320" y="80888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E6A387-A92E-4F43-80D7-CD38302356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177" y="1044244"/>
            <a:ext cx="770400" cy="1365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Diamond 49">
            <a:extLst>
              <a:ext uri="{FF2B5EF4-FFF2-40B4-BE49-F238E27FC236}">
                <a16:creationId xmlns:a16="http://schemas.microsoft.com/office/drawing/2014/main" id="{06E23E86-038C-4A41-B26C-890A918374F4}"/>
              </a:ext>
            </a:extLst>
          </p:cNvPr>
          <p:cNvSpPr/>
          <p:nvPr/>
        </p:nvSpPr>
        <p:spPr>
          <a:xfrm>
            <a:off x="5133958" y="1497338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DC08790-BF27-4DAA-AF46-45F5341F3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68" y="2460131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19CD00F-372B-4A1B-9A6B-483556904D06}"/>
              </a:ext>
            </a:extLst>
          </p:cNvPr>
          <p:cNvSpPr txBox="1"/>
          <p:nvPr/>
        </p:nvSpPr>
        <p:spPr>
          <a:xfrm>
            <a:off x="5452735" y="195798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6BA483-C868-47CD-A302-1C6D2264C79A}"/>
              </a:ext>
            </a:extLst>
          </p:cNvPr>
          <p:cNvSpPr txBox="1"/>
          <p:nvPr/>
        </p:nvSpPr>
        <p:spPr>
          <a:xfrm>
            <a:off x="5700709" y="2262159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0CC8C8-4886-42B8-8FC3-ED8036F4BEF6}"/>
              </a:ext>
            </a:extLst>
          </p:cNvPr>
          <p:cNvSpPr txBox="1"/>
          <p:nvPr/>
        </p:nvSpPr>
        <p:spPr>
          <a:xfrm>
            <a:off x="5665407" y="152780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301CB0-0179-4FD4-9CD4-370036096AC1}"/>
              </a:ext>
            </a:extLst>
          </p:cNvPr>
          <p:cNvSpPr/>
          <p:nvPr/>
        </p:nvSpPr>
        <p:spPr>
          <a:xfrm>
            <a:off x="4102837" y="1475688"/>
            <a:ext cx="23800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3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19380B74-FEAE-4DC1-AE83-DDA5479EB858}"/>
              </a:ext>
            </a:extLst>
          </p:cNvPr>
          <p:cNvCxnSpPr>
            <a:cxnSpLocks/>
            <a:stCxn id="56" idx="2"/>
          </p:cNvCxnSpPr>
          <p:nvPr/>
        </p:nvCxnSpPr>
        <p:spPr>
          <a:xfrm rot="5400000" flipH="1" flipV="1">
            <a:off x="6482341" y="-7819"/>
            <a:ext cx="251402" cy="3650256"/>
          </a:xfrm>
          <a:prstGeom prst="bentConnector4">
            <a:avLst>
              <a:gd name="adj1" fmla="val -90930"/>
              <a:gd name="adj2" fmla="val 54604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ED5A91-115C-4FE9-BB27-9C0CF2FCF8D6}"/>
              </a:ext>
            </a:extLst>
          </p:cNvPr>
          <p:cNvGrpSpPr>
            <a:grpSpLocks noChangeAspect="1"/>
          </p:cNvGrpSpPr>
          <p:nvPr/>
        </p:nvGrpSpPr>
        <p:grpSpPr>
          <a:xfrm>
            <a:off x="7922235" y="1421377"/>
            <a:ext cx="484297" cy="559088"/>
            <a:chOff x="2326043" y="2092036"/>
            <a:chExt cx="792077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3C846E-B555-466A-8676-102CE755F1A7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845AFB-1205-475E-A2EB-655872295379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73D3-8AA8-4819-9923-84130D9B526D}"/>
              </a:ext>
            </a:extLst>
          </p:cNvPr>
          <p:cNvGrpSpPr>
            <a:grpSpLocks noChangeAspect="1"/>
          </p:cNvGrpSpPr>
          <p:nvPr/>
        </p:nvGrpSpPr>
        <p:grpSpPr>
          <a:xfrm>
            <a:off x="791252" y="1414870"/>
            <a:ext cx="484297" cy="559088"/>
            <a:chOff x="2326043" y="2092036"/>
            <a:chExt cx="792077" cy="9144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CD0EE06-20EE-4960-9638-8F5B74DB87F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A3393A-6E13-4B1A-ABBD-FDF9437573FF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7. </a:t>
            </a:r>
            <a:r>
              <a:rPr lang="en-GB" sz="1800" dirty="0" err="1"/>
              <a:t>CBPII</a:t>
            </a:r>
            <a:r>
              <a:rPr lang="en-GB" sz="1800" dirty="0"/>
              <a:t> consent (via Browser)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FE3279A-F268-4F0E-81B5-7914D21943C9}"/>
              </a:ext>
            </a:extLst>
          </p:cNvPr>
          <p:cNvSpPr/>
          <p:nvPr/>
        </p:nvSpPr>
        <p:spPr>
          <a:xfrm>
            <a:off x="8410388" y="1568591"/>
            <a:ext cx="396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1166F5-0982-4F36-9A2E-AD293A9A8A35}"/>
              </a:ext>
            </a:extLst>
          </p:cNvPr>
          <p:cNvSpPr/>
          <p:nvPr/>
        </p:nvSpPr>
        <p:spPr>
          <a:xfrm>
            <a:off x="1278576" y="1572402"/>
            <a:ext cx="7074171" cy="23552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D5CB333-0BCB-4183-A48B-28B560B8693D}"/>
              </a:ext>
            </a:extLst>
          </p:cNvPr>
          <p:cNvSpPr/>
          <p:nvPr/>
        </p:nvSpPr>
        <p:spPr>
          <a:xfrm>
            <a:off x="916621" y="1569948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9648CC-832F-4515-A95E-5424C6FFA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2" t="26605" r="24940" b="26123"/>
          <a:stretch/>
        </p:blipFill>
        <p:spPr>
          <a:xfrm>
            <a:off x="3015334" y="1261551"/>
            <a:ext cx="1260000" cy="81998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D7B2D7-0EEC-43B4-9B97-CD3760632B4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7025554" y="1261551"/>
            <a:ext cx="962538" cy="1561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282B2D-7BBF-4542-9CCC-46C2CECA91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7" r="17326" b="25071"/>
          <a:stretch/>
        </p:blipFill>
        <p:spPr>
          <a:xfrm>
            <a:off x="1483183" y="1261551"/>
            <a:ext cx="1260000" cy="1960242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81605CB-2569-4A9D-9124-23CBE2D7329B}"/>
              </a:ext>
            </a:extLst>
          </p:cNvPr>
          <p:cNvSpPr txBox="1"/>
          <p:nvPr/>
        </p:nvSpPr>
        <p:spPr>
          <a:xfrm>
            <a:off x="58587" y="1346978"/>
            <a:ext cx="790413" cy="707886"/>
          </a:xfrm>
          <a:prstGeom prst="rect">
            <a:avLst/>
          </a:prstGeom>
          <a:solidFill>
            <a:schemeClr val="bg1"/>
          </a:solidFill>
        </p:spPr>
        <p:txBody>
          <a:bodyPr lIns="0" rIns="0"/>
          <a:lstStyle>
            <a:defPPr>
              <a:defRPr lang="en-US"/>
            </a:defPPr>
            <a:lvl1pPr>
              <a:spcBef>
                <a:spcPts val="600"/>
              </a:spcBef>
              <a:defRPr sz="800" b="0">
                <a:latin typeface="NBS Light" panose="020B0303030303020204" pitchFamily="34" charset="0"/>
              </a:defRPr>
            </a:lvl1pPr>
          </a:lstStyle>
          <a:p>
            <a:r>
              <a:rPr lang="en-GB" dirty="0" err="1"/>
              <a:t>CBPII</a:t>
            </a:r>
            <a:r>
              <a:rPr lang="en-GB" dirty="0"/>
              <a:t> redirects member to NBS to provide consent for confirmation of funds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283620-82B9-469A-97D3-9BB01FD4EF34}"/>
              </a:ext>
            </a:extLst>
          </p:cNvPr>
          <p:cNvSpPr txBox="1"/>
          <p:nvPr/>
        </p:nvSpPr>
        <p:spPr>
          <a:xfrm>
            <a:off x="1213183" y="1040174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1. Authenticate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73E2B3-676A-46C2-8F8C-71D83F5D6005}"/>
              </a:ext>
            </a:extLst>
          </p:cNvPr>
          <p:cNvSpPr txBox="1"/>
          <p:nvPr/>
        </p:nvSpPr>
        <p:spPr>
          <a:xfrm>
            <a:off x="2745334" y="105049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2. Take Consent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E114A0-526A-4A41-B985-266F34D4964B}"/>
              </a:ext>
            </a:extLst>
          </p:cNvPr>
          <p:cNvSpPr txBox="1"/>
          <p:nvPr/>
        </p:nvSpPr>
        <p:spPr>
          <a:xfrm>
            <a:off x="4776404" y="1891267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78B16E-EA44-4869-846E-B798A533FF03}"/>
              </a:ext>
            </a:extLst>
          </p:cNvPr>
          <p:cNvSpPr txBox="1"/>
          <p:nvPr/>
        </p:nvSpPr>
        <p:spPr>
          <a:xfrm>
            <a:off x="5292985" y="218424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pic>
        <p:nvPicPr>
          <p:cNvPr id="49" name="Picture 1" descr="image001">
            <a:extLst>
              <a:ext uri="{FF2B5EF4-FFF2-40B4-BE49-F238E27FC236}">
                <a16:creationId xmlns:a16="http://schemas.microsoft.com/office/drawing/2014/main" id="{9C9A1B3B-20CB-4945-995D-55807D61E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53012" r="33499"/>
          <a:stretch/>
        </p:blipFill>
        <p:spPr bwMode="auto">
          <a:xfrm>
            <a:off x="5087089" y="2354718"/>
            <a:ext cx="1257689" cy="9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Diamond 55">
            <a:extLst>
              <a:ext uri="{FF2B5EF4-FFF2-40B4-BE49-F238E27FC236}">
                <a16:creationId xmlns:a16="http://schemas.microsoft.com/office/drawing/2014/main" id="{ADD07FD3-738A-43A4-AA40-A9EF6D734033}"/>
              </a:ext>
            </a:extLst>
          </p:cNvPr>
          <p:cNvSpPr/>
          <p:nvPr/>
        </p:nvSpPr>
        <p:spPr>
          <a:xfrm>
            <a:off x="4446784" y="1413062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0D267D-C71D-4329-9679-3CF49C9AB54C}"/>
              </a:ext>
            </a:extLst>
          </p:cNvPr>
          <p:cNvSpPr txBox="1"/>
          <p:nvPr/>
        </p:nvSpPr>
        <p:spPr>
          <a:xfrm>
            <a:off x="4978233" y="144353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557CD5-41C3-449C-86AD-1798D139956E}"/>
              </a:ext>
            </a:extLst>
          </p:cNvPr>
          <p:cNvSpPr txBox="1"/>
          <p:nvPr/>
        </p:nvSpPr>
        <p:spPr>
          <a:xfrm>
            <a:off x="6577721" y="105049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3. Redirect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B3E28B-9B36-4FD0-AEE9-5AA345DDCEDA}"/>
              </a:ext>
            </a:extLst>
          </p:cNvPr>
          <p:cNvSpPr/>
          <p:nvPr/>
        </p:nvSpPr>
        <p:spPr>
          <a:xfrm>
            <a:off x="3095384" y="1480615"/>
            <a:ext cx="207409" cy="520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99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Section Dividers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Master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ationwide Standard Content Slides">
  <a:themeElements>
    <a:clrScheme name="Nationwide Colours">
      <a:dk1>
        <a:srgbClr val="004A8F"/>
      </a:dk1>
      <a:lt1>
        <a:sysClr val="window" lastClr="FFFFFF"/>
      </a:lt1>
      <a:dk2>
        <a:srgbClr val="ED1C24"/>
      </a:dk2>
      <a:lt2>
        <a:srgbClr val="E1E1E1"/>
      </a:lt2>
      <a:accent1>
        <a:srgbClr val="A0A3A6"/>
      </a:accent1>
      <a:accent2>
        <a:srgbClr val="4495D1"/>
      </a:accent2>
      <a:accent3>
        <a:srgbClr val="009DAD"/>
      </a:accent3>
      <a:accent4>
        <a:srgbClr val="F47929"/>
      </a:accent4>
      <a:accent5>
        <a:srgbClr val="5B6063"/>
      </a:accent5>
      <a:accent6>
        <a:srgbClr val="8689C3"/>
      </a:accent6>
      <a:hlink>
        <a:srgbClr val="9A0A33"/>
      </a:hlink>
      <a:folHlink>
        <a:srgbClr val="763F98"/>
      </a:folHlink>
    </a:clrScheme>
    <a:fontScheme name="NBS Medium">
      <a:majorFont>
        <a:latin typeface="NBS Medium"/>
        <a:ea typeface=""/>
        <a:cs typeface=""/>
      </a:majorFont>
      <a:minorFont>
        <a:latin typeface="NB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ationwide Standard Content Slides">
  <a:themeElements>
    <a:clrScheme name="Nationwide Colours">
      <a:dk1>
        <a:srgbClr val="004A8F"/>
      </a:dk1>
      <a:lt1>
        <a:sysClr val="window" lastClr="FFFFFF"/>
      </a:lt1>
      <a:dk2>
        <a:srgbClr val="ED1C24"/>
      </a:dk2>
      <a:lt2>
        <a:srgbClr val="E1E1E1"/>
      </a:lt2>
      <a:accent1>
        <a:srgbClr val="A0A3A6"/>
      </a:accent1>
      <a:accent2>
        <a:srgbClr val="4495D1"/>
      </a:accent2>
      <a:accent3>
        <a:srgbClr val="009DAD"/>
      </a:accent3>
      <a:accent4>
        <a:srgbClr val="F47929"/>
      </a:accent4>
      <a:accent5>
        <a:srgbClr val="5B6063"/>
      </a:accent5>
      <a:accent6>
        <a:srgbClr val="8689C3"/>
      </a:accent6>
      <a:hlink>
        <a:srgbClr val="9A0A33"/>
      </a:hlink>
      <a:folHlink>
        <a:srgbClr val="763F98"/>
      </a:folHlink>
    </a:clrScheme>
    <a:fontScheme name="NBS Medium">
      <a:majorFont>
        <a:latin typeface="NBS Medium"/>
        <a:ea typeface=""/>
        <a:cs typeface=""/>
      </a:majorFont>
      <a:minorFont>
        <a:latin typeface="NB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ationwide Standard Content Slides">
  <a:themeElements>
    <a:clrScheme name="Nationwide Colours">
      <a:dk1>
        <a:srgbClr val="004A8F"/>
      </a:dk1>
      <a:lt1>
        <a:sysClr val="window" lastClr="FFFFFF"/>
      </a:lt1>
      <a:dk2>
        <a:srgbClr val="ED1C24"/>
      </a:dk2>
      <a:lt2>
        <a:srgbClr val="E1E1E1"/>
      </a:lt2>
      <a:accent1>
        <a:srgbClr val="A0A3A6"/>
      </a:accent1>
      <a:accent2>
        <a:srgbClr val="4495D1"/>
      </a:accent2>
      <a:accent3>
        <a:srgbClr val="009DAD"/>
      </a:accent3>
      <a:accent4>
        <a:srgbClr val="F47929"/>
      </a:accent4>
      <a:accent5>
        <a:srgbClr val="5B6063"/>
      </a:accent5>
      <a:accent6>
        <a:srgbClr val="8689C3"/>
      </a:accent6>
      <a:hlink>
        <a:srgbClr val="9A0A33"/>
      </a:hlink>
      <a:folHlink>
        <a:srgbClr val="763F98"/>
      </a:folHlink>
    </a:clrScheme>
    <a:fontScheme name="NBS Medium">
      <a:majorFont>
        <a:latin typeface="NBS Medium"/>
        <a:ea typeface=""/>
        <a:cs typeface=""/>
      </a:majorFont>
      <a:minorFont>
        <a:latin typeface="NB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ext Master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ationwide_CF">
  <a:themeElements>
    <a:clrScheme name="Current">
      <a:dk1>
        <a:srgbClr val="000000"/>
      </a:dk1>
      <a:lt1>
        <a:srgbClr val="FFFFFF"/>
      </a:lt1>
      <a:dk2>
        <a:srgbClr val="004A8F"/>
      </a:dk2>
      <a:lt2>
        <a:srgbClr val="FFFFFF"/>
      </a:lt2>
      <a:accent1>
        <a:srgbClr val="BADAF0"/>
      </a:accent1>
      <a:accent2>
        <a:srgbClr val="479CD5"/>
      </a:accent2>
      <a:accent3>
        <a:srgbClr val="0077C8"/>
      </a:accent3>
      <a:accent4>
        <a:srgbClr val="004A8F"/>
      </a:accent4>
      <a:accent5>
        <a:srgbClr val="ED1C24"/>
      </a:accent5>
      <a:accent6>
        <a:srgbClr val="808080"/>
      </a:accent6>
      <a:hlink>
        <a:srgbClr val="0077C8"/>
      </a:hlink>
      <a:folHlink>
        <a:srgbClr val="004A8F"/>
      </a:folHlink>
    </a:clrScheme>
    <a:fontScheme name="Custom 2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4A8F"/>
        </a:dk2>
        <a:lt2>
          <a:srgbClr val="FFFFFF"/>
        </a:lt2>
        <a:accent1>
          <a:srgbClr val="BADAF0"/>
        </a:accent1>
        <a:accent2>
          <a:srgbClr val="479CD5"/>
        </a:accent2>
        <a:accent3>
          <a:srgbClr val="0077C8"/>
        </a:accent3>
        <a:accent4>
          <a:srgbClr val="004A8F"/>
        </a:accent4>
        <a:accent5>
          <a:srgbClr val="ED1C24"/>
        </a:accent5>
        <a:accent6>
          <a:srgbClr val="808080"/>
        </a:accent6>
        <a:hlink>
          <a:srgbClr val="0077C8"/>
        </a:hlink>
        <a:folHlink>
          <a:srgbClr val="004A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tionwide_CF.potx" id="{B140F65A-C450-4EAB-8435-D6BB5CA6DE6A}" vid="{A25C3032-7405-4CA8-81B3-1BDDE70A2A5C}"/>
    </a:ext>
  </a:extLst>
</a:theme>
</file>

<file path=ppt/theme/theme8.xml><?xml version="1.0" encoding="utf-8"?>
<a:theme xmlns:a="http://schemas.openxmlformats.org/drawingml/2006/main" name="3_Section Dividers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1C3B268624BB5491844574F2F4A" ma:contentTypeVersion="0" ma:contentTypeDescription="Create a new document." ma:contentTypeScope="" ma:versionID="0f32223b8eeaa4a6eaf76aea680fda5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CAE62-1B06-4378-8696-501AC179F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E09B2CF-810F-463A-BB80-6B11909309AA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6673FE5-6701-4419-893F-EF764F63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110808</TotalTime>
  <Words>679</Words>
  <Application>Microsoft Office PowerPoint</Application>
  <PresentationFormat>On-screen Show (16:9)</PresentationFormat>
  <Paragraphs>128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 Unicode MS</vt:lpstr>
      <vt:lpstr>MS PGothic</vt:lpstr>
      <vt:lpstr>MS PGothic</vt:lpstr>
      <vt:lpstr>Arial</vt:lpstr>
      <vt:lpstr>Calibri</vt:lpstr>
      <vt:lpstr>NBS Light</vt:lpstr>
      <vt:lpstr>NBS Medium</vt:lpstr>
      <vt:lpstr>Section Dividers</vt:lpstr>
      <vt:lpstr>Text Master</vt:lpstr>
      <vt:lpstr>Nationwide Standard Content Slides</vt:lpstr>
      <vt:lpstr>1_Nationwide Standard Content Slides</vt:lpstr>
      <vt:lpstr>2_Nationwide Standard Content Slides</vt:lpstr>
      <vt:lpstr>1_Text Master</vt:lpstr>
      <vt:lpstr>Nationwide_CF</vt:lpstr>
      <vt:lpstr>3_Section Dividers</vt:lpstr>
      <vt:lpstr>think-cell Slide</vt:lpstr>
      <vt:lpstr>Authentication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Nationwide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Guest</dc:creator>
  <cp:lastModifiedBy>Lee Walker</cp:lastModifiedBy>
  <cp:revision>1548</cp:revision>
  <cp:lastPrinted>2019-03-18T18:39:28Z</cp:lastPrinted>
  <dcterms:created xsi:type="dcterms:W3CDTF">2016-12-14T12:48:07Z</dcterms:created>
  <dcterms:modified xsi:type="dcterms:W3CDTF">2019-04-16T15:55:12Z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0x010100BF3B81C3B268624BB5491844574F2F4A</vt:lpwstr>
  </property>
</Properties>
</file>