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handoutMasterIdLst>
    <p:handoutMasterId r:id="rId12"/>
  </p:handoutMasterIdLst>
  <p:sldIdLst>
    <p:sldId id="319" r:id="rId5"/>
    <p:sldId id="325" r:id="rId6"/>
    <p:sldId id="354" r:id="rId7"/>
    <p:sldId id="323" r:id="rId8"/>
    <p:sldId id="355" r:id="rId9"/>
    <p:sldId id="356" r:id="rId10"/>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B2862-0FAC-4F62-B644-71391EE48577}">
          <p14:sldIdLst>
            <p14:sldId id="319"/>
          </p14:sldIdLst>
        </p14:section>
        <p14:section name="Background" id="{0FE2F3EE-5D40-4818-BDD3-0137F2D52F22}">
          <p14:sldIdLst>
            <p14:sldId id="325"/>
            <p14:sldId id="354"/>
          </p14:sldIdLst>
        </p14:section>
        <p14:section name="Design" id="{22135AF5-A726-43DC-991D-49A6806F4D6D}">
          <p14:sldIdLst>
            <p14:sldId id="323"/>
            <p14:sldId id="355"/>
            <p14:sldId id="356"/>
          </p14:sldIdLst>
        </p14:section>
      </p14:sectionLst>
    </p:ext>
    <p:ext uri="{EFAFB233-063F-42B5-8137-9DF3F51BA10A}">
      <p15:sldGuideLst xmlns:p15="http://schemas.microsoft.com/office/powerpoint/2012/main" xmlns="">
        <p15:guide id="1" orient="horz" pos="572">
          <p15:clr>
            <a:srgbClr val="A4A3A4"/>
          </p15:clr>
        </p15:guide>
        <p15:guide id="2" pos="2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9EDF4"/>
    <a:srgbClr val="D0D8E8"/>
    <a:srgbClr val="0000FF"/>
    <a:srgbClr val="FFFFCC"/>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0" autoAdjust="0"/>
    <p:restoredTop sz="97516" autoAdjust="0"/>
  </p:normalViewPr>
  <p:slideViewPr>
    <p:cSldViewPr showGuides="1">
      <p:cViewPr>
        <p:scale>
          <a:sx n="87" d="100"/>
          <a:sy n="87" d="100"/>
        </p:scale>
        <p:origin x="-4052" y="-1848"/>
      </p:cViewPr>
      <p:guideLst>
        <p:guide orient="horz" pos="572"/>
        <p:guide pos="2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2DC7E7-F750-4502-93B2-9E867071CA17}" type="datetimeFigureOut">
              <a:rPr lang="en-GB" smtClean="0"/>
              <a:t>11/08/2017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E11DC1-AF63-446D-B3EA-500A6166FF0C}" type="slidenum">
              <a:rPr lang="en-GB" smtClean="0"/>
              <a:t>‹#›</a:t>
            </a:fld>
            <a:endParaRPr lang="en-GB" dirty="0"/>
          </a:p>
        </p:txBody>
      </p:sp>
    </p:spTree>
    <p:extLst>
      <p:ext uri="{BB962C8B-B14F-4D97-AF65-F5344CB8AC3E}">
        <p14:creationId xmlns:p14="http://schemas.microsoft.com/office/powerpoint/2010/main" val="46606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1BC17A-EF21-42FE-9C13-C0D7D713096B}" type="datetimeFigureOut">
              <a:rPr lang="en-GB" smtClean="0"/>
              <a:t>11/08/2017</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ED04875-7268-4C7C-BA18-9379223FDA82}" type="slidenum">
              <a:rPr lang="en-GB" smtClean="0"/>
              <a:t>‹#›</a:t>
            </a:fld>
            <a:endParaRPr lang="en-GB" dirty="0"/>
          </a:p>
        </p:txBody>
      </p:sp>
    </p:spTree>
    <p:extLst>
      <p:ext uri="{BB962C8B-B14F-4D97-AF65-F5344CB8AC3E}">
        <p14:creationId xmlns:p14="http://schemas.microsoft.com/office/powerpoint/2010/main" val="32245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pPr/>
              <a:t>11/08/2017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pPr/>
              <a:t>11/08/2017</a:t>
            </a:fld>
            <a:endParaRPr lang="en-GB"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90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pPr/>
              <a:t>11/08/2017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757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t>11/08/2017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76025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pPr/>
              <a:t>11/08/2017</a:t>
            </a:fld>
            <a:endParaRPr lang="en-GB"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1615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pPr/>
              <a:t>11/08/2017</a:t>
            </a:fld>
            <a:endParaRPr lang="en-GB"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172548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11/08/2017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t>‹#›</a:t>
            </a:fld>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120643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t>11/08/2017</a:t>
            </a:fld>
            <a:endParaRPr lang="en-GB" dirty="0"/>
          </a:p>
        </p:txBody>
      </p:sp>
      <p:sp>
        <p:nvSpPr>
          <p:cNvPr id="14" name="Footer Placeholder 13"/>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p:txBody>
          <a:bodyPr/>
          <a:lstStyle/>
          <a:p>
            <a:fld id="{4A2DB0F2-F4EF-4E89-9923-89F787F07F61}" type="slidenum">
              <a:rPr lang="en-GB" smtClean="0"/>
              <a:pPr/>
              <a:t>‹#›</a:t>
            </a:fld>
            <a:endParaRPr lang="en-GB" dirty="0"/>
          </a:p>
        </p:txBody>
      </p:sp>
    </p:spTree>
    <p:extLst>
      <p:ext uri="{BB962C8B-B14F-4D97-AF65-F5344CB8AC3E}">
        <p14:creationId xmlns:p14="http://schemas.microsoft.com/office/powerpoint/2010/main" val="43839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t>11/08/2017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620905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a16="http://schemas.microsoft.com/office/drawing/2014/main" xmlns="" val="20000"/>
                    </a:ext>
                  </a:extLst>
                </a:gridCol>
                <a:gridCol w="891540">
                  <a:extLst>
                    <a:ext uri="{9D8B030D-6E8A-4147-A177-3AD203B41FA5}">
                      <a16:colId xmlns:a16="http://schemas.microsoft.com/office/drawing/2014/main" xmlns=""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pPr/>
              <a:t>‹#›</a:t>
            </a:fld>
            <a:endParaRPr lang="en-GB" dirty="0"/>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panose="020B0604020202020204" pitchFamily="34" charset="0"/>
                <a:cs typeface="Arial" panose="020B0604020202020204" pitchFamily="34" charset="0"/>
              </a:rPr>
              <a:t>Document Classifications </a:t>
            </a:r>
          </a:p>
          <a:p>
            <a:endParaRPr lang="en-GB" sz="500" b="1" dirty="0">
              <a:latin typeface="Arial" panose="020B0604020202020204" pitchFamily="34" charset="0"/>
              <a:cs typeface="Arial" panose="020B0604020202020204" pitchFamily="34" charset="0"/>
            </a:endParaRPr>
          </a:p>
          <a:p>
            <a:pPr marL="541338" lvl="1" indent="-358775">
              <a:spcAft>
                <a:spcPts val="600"/>
              </a:spcAft>
              <a:buClr>
                <a:schemeClr val="accent1">
                  <a:lumMod val="75000"/>
                </a:scheme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schemeClr val="tx1"/>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schemeClr val="tx1"/>
                </a:solidFill>
                <a:latin typeface="Arial" panose="020B0604020202020204" pitchFamily="34" charset="0"/>
                <a:cs typeface="Arial" panose="020B0604020202020204" pitchFamily="34" charset="0"/>
              </a:rPr>
              <a:t>.</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chemeClr val="accent1">
                  <a:lumMod val="75000"/>
                </a:scheme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304210014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banking.atlassian.net/wiki/display/STAN/Branch+MIG+Notes" TargetMode="External"/><Relationship Id="rId2" Type="http://schemas.openxmlformats.org/officeDocument/2006/relationships/hyperlink" Target="Branch-AnalysisDesig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google.co.uk/maps/@52.7140745,1.4140166,3a,75y,321.5h,78.13t/data=!3m6!1e1!3m4!1sfZYr80W6xHH8WBcuLjYQCw!2e0!7i13312!8i6656"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1556792"/>
            <a:ext cx="8420100" cy="1470025"/>
          </a:xfrm>
        </p:spPr>
        <p:txBody>
          <a:bodyPr>
            <a:normAutofit/>
          </a:bodyPr>
          <a:lstStyle/>
          <a:p>
            <a:r>
              <a:rPr lang="en-GB" dirty="0" err="1"/>
              <a:t>OBIE</a:t>
            </a:r>
            <a:r>
              <a:rPr lang="en-GB" dirty="0"/>
              <a:t> Open Data</a:t>
            </a:r>
          </a:p>
        </p:txBody>
      </p:sp>
      <p:graphicFrame>
        <p:nvGraphicFramePr>
          <p:cNvPr id="5" name="Table 4"/>
          <p:cNvGraphicFramePr>
            <a:graphicFrameLocks noGrp="1"/>
          </p:cNvGraphicFramePr>
          <p:nvPr>
            <p:extLst>
              <p:ext uri="{D42A27DB-BD31-4B8C-83A1-F6EECF244321}">
                <p14:modId xmlns:p14="http://schemas.microsoft.com/office/powerpoint/2010/main" val="4051868748"/>
              </p:ext>
            </p:extLst>
          </p:nvPr>
        </p:nvGraphicFramePr>
        <p:xfrm>
          <a:off x="992560" y="4653136"/>
          <a:ext cx="6604000" cy="1112520"/>
        </p:xfrm>
        <a:graphic>
          <a:graphicData uri="http://schemas.openxmlformats.org/drawingml/2006/table">
            <a:tbl>
              <a:tblPr firstRow="1" bandRow="1">
                <a:tableStyleId>{2D5ABB26-0587-4C30-8999-92F81FD0307C}</a:tableStyleId>
              </a:tblPr>
              <a:tblGrid>
                <a:gridCol w="1728192">
                  <a:extLst>
                    <a:ext uri="{9D8B030D-6E8A-4147-A177-3AD203B41FA5}">
                      <a16:colId xmlns:a16="http://schemas.microsoft.com/office/drawing/2014/main" xmlns="" val="20000"/>
                    </a:ext>
                  </a:extLst>
                </a:gridCol>
                <a:gridCol w="4875808">
                  <a:extLst>
                    <a:ext uri="{9D8B030D-6E8A-4147-A177-3AD203B41FA5}">
                      <a16:colId xmlns:a16="http://schemas.microsoft.com/office/drawing/2014/main" xmlns="" val="20001"/>
                    </a:ext>
                  </a:extLst>
                </a:gridCol>
              </a:tblGrid>
              <a:tr h="370840">
                <a:tc>
                  <a:txBody>
                    <a:bodyPr/>
                    <a:lstStyle/>
                    <a:p>
                      <a:r>
                        <a:rPr lang="en-GB" sz="1600" b="1" dirty="0">
                          <a:latin typeface="Times New Roman" panose="02020603050405020304" pitchFamily="18" charset="0"/>
                          <a:cs typeface="Times New Roman" panose="02020603050405020304" pitchFamily="18" charset="0"/>
                        </a:rPr>
                        <a:t>Author: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James </a:t>
                      </a:r>
                      <a:r>
                        <a:rPr lang="en-GB" sz="1600" dirty="0" smtClean="0">
                          <a:latin typeface="Times New Roman" panose="02020603050405020304" pitchFamily="18" charset="0"/>
                          <a:cs typeface="Times New Roman" panose="02020603050405020304" pitchFamily="18" charset="0"/>
                        </a:rPr>
                        <a:t>Dey</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GB" sz="1600" b="1" dirty="0">
                          <a:latin typeface="Times New Roman" panose="02020603050405020304" pitchFamily="18" charset="0"/>
                          <a:cs typeface="Times New Roman" panose="02020603050405020304" pitchFamily="18"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smtClean="0">
                          <a:latin typeface="Times New Roman" panose="02020603050405020304" pitchFamily="18" charset="0"/>
                          <a:cs typeface="Times New Roman" panose="02020603050405020304" pitchFamily="18" charset="0"/>
                        </a:rPr>
                        <a:t>19/06/2017</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panose="02020603050405020304" pitchFamily="18" charset="0"/>
                          <a:cs typeface="Times New Roman" panose="02020603050405020304" pitchFamily="18" charset="0"/>
                        </a:rPr>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Restricted to Open Data Working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6" name="Subtitle 2"/>
          <p:cNvSpPr>
            <a:spLocks noGrp="1"/>
          </p:cNvSpPr>
          <p:nvPr>
            <p:ph type="subTitle" idx="1"/>
          </p:nvPr>
        </p:nvSpPr>
        <p:spPr>
          <a:xfrm>
            <a:off x="848544" y="2996952"/>
            <a:ext cx="6934200" cy="1008112"/>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dirty="0" smtClean="0">
                <a:latin typeface="Times New Roman" panose="02020603050405020304" pitchFamily="18" charset="0"/>
                <a:cs typeface="Times New Roman" panose="02020603050405020304" pitchFamily="18" charset="0"/>
              </a:rPr>
              <a:t>Branch </a:t>
            </a:r>
            <a:r>
              <a:rPr lang="en-US" sz="1600" dirty="0">
                <a:latin typeface="Times New Roman" panose="02020603050405020304" pitchFamily="18" charset="0"/>
                <a:cs typeface="Times New Roman" panose="02020603050405020304" pitchFamily="18" charset="0"/>
              </a:rPr>
              <a:t>Message Implementation Guide</a:t>
            </a:r>
          </a:p>
        </p:txBody>
      </p:sp>
    </p:spTree>
    <p:extLst>
      <p:ext uri="{BB962C8B-B14F-4D97-AF65-F5344CB8AC3E}">
        <p14:creationId xmlns:p14="http://schemas.microsoft.com/office/powerpoint/2010/main" val="122371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Purpose</a:t>
            </a:r>
          </a:p>
        </p:txBody>
      </p:sp>
      <p:sp>
        <p:nvSpPr>
          <p:cNvPr id="3" name="Date Placeholder 2"/>
          <p:cNvSpPr>
            <a:spLocks noGrp="1"/>
          </p:cNvSpPr>
          <p:nvPr>
            <p:ph type="dt" sz="half" idx="10"/>
          </p:nvPr>
        </p:nvSpPr>
        <p:spPr/>
        <p:txBody>
          <a:bodyPr/>
          <a:lstStyle/>
          <a:p>
            <a:fld id="{7D4D5BAF-552B-4F29-94C9-37C938EEE28E}" type="datetime1">
              <a:rPr lang="en-GB" smtClean="0"/>
              <a:t>11/08/2017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2</a:t>
            </a:fld>
            <a:endParaRPr lang="en-GB" dirty="0"/>
          </a:p>
        </p:txBody>
      </p:sp>
      <p:sp>
        <p:nvSpPr>
          <p:cNvPr id="7" name="Rectangle 6"/>
          <p:cNvSpPr/>
          <p:nvPr/>
        </p:nvSpPr>
        <p:spPr>
          <a:xfrm>
            <a:off x="128464" y="1052736"/>
            <a:ext cx="9649072" cy="2677656"/>
          </a:xfrm>
          <a:prstGeom prst="rect">
            <a:avLst/>
          </a:prstGeom>
        </p:spPr>
        <p:txBody>
          <a:bodyPr wrap="square">
            <a:spAutoFit/>
          </a:bodyPr>
          <a:lstStyle/>
          <a:p>
            <a:r>
              <a:rPr lang="en-GB" sz="1200" dirty="0"/>
              <a:t>The message implementation guide (MIG) is designed to assist the implementers of the messaging </a:t>
            </a:r>
            <a:r>
              <a:rPr lang="en-GB" sz="1200" dirty="0" smtClean="0"/>
              <a:t>specification </a:t>
            </a:r>
            <a:r>
              <a:rPr lang="en-GB" sz="1200" dirty="0"/>
              <a:t>by providing worked examples as to how the message fields should be completed in different scenarios. </a:t>
            </a:r>
          </a:p>
          <a:p>
            <a:endParaRPr lang="en-GB" sz="1200" dirty="0"/>
          </a:p>
          <a:p>
            <a:r>
              <a:rPr lang="en-GB" sz="1200" dirty="0"/>
              <a:t>The intention is that this will better ensure consistency. This guide should be read </a:t>
            </a:r>
            <a:r>
              <a:rPr lang="en-GB" sz="1200" dirty="0" smtClean="0"/>
              <a:t>alongside </a:t>
            </a:r>
            <a:r>
              <a:rPr lang="en-GB" sz="1200" dirty="0"/>
              <a:t>the data dictionary which provides fuller information about the rules, constraints and guidelines that should be adhered to when populating the fields.</a:t>
            </a:r>
          </a:p>
          <a:p>
            <a:endParaRPr lang="en-GB" sz="1200" dirty="0"/>
          </a:p>
          <a:p>
            <a:r>
              <a:rPr lang="en-GB" sz="1200" dirty="0"/>
              <a:t>The format that I use in this document for field value assignment is:-</a:t>
            </a:r>
          </a:p>
          <a:p>
            <a:endParaRPr lang="en-GB" sz="1200" dirty="0"/>
          </a:p>
          <a:p>
            <a:r>
              <a:rPr lang="en-GB" sz="1200" b="1" dirty="0"/>
              <a:t>[]</a:t>
            </a:r>
            <a:r>
              <a:rPr lang="en-GB" sz="1200" dirty="0"/>
              <a:t> enclose a set of field values. Where there are multiple records for a particular field, I depict this as [&lt;record 1 value1&gt;,&lt; record 1 value2&gt;…&lt;</a:t>
            </a:r>
            <a:r>
              <a:rPr lang="en-GB" sz="1200" dirty="0" err="1"/>
              <a:t>recordn</a:t>
            </a:r>
            <a:r>
              <a:rPr lang="en-GB" sz="1200" dirty="0"/>
              <a:t> </a:t>
            </a:r>
            <a:r>
              <a:rPr lang="en-GB" sz="1200" dirty="0" err="1"/>
              <a:t>valuen</a:t>
            </a:r>
            <a:r>
              <a:rPr lang="en-GB" sz="1200" dirty="0"/>
              <a:t>&gt;], whilst where I’m showing that there is 1 field value in 1 record, and another field value in a 2</a:t>
            </a:r>
            <a:r>
              <a:rPr lang="en-GB" sz="1200" baseline="30000" dirty="0"/>
              <a:t>nd</a:t>
            </a:r>
            <a:r>
              <a:rPr lang="en-GB" sz="1200" dirty="0"/>
              <a:t> record, I depict this as [&lt;record1 value1&gt;],[&lt;record 2 value 1&gt;],[&lt;record 3 value 3&gt;]</a:t>
            </a:r>
          </a:p>
          <a:p>
            <a:r>
              <a:rPr lang="en-GB" sz="1200" b="1" dirty="0"/>
              <a:t>,</a:t>
            </a:r>
            <a:r>
              <a:rPr lang="en-GB" sz="1200" dirty="0"/>
              <a:t> </a:t>
            </a:r>
            <a:r>
              <a:rPr lang="en-GB" sz="1200" dirty="0" smtClean="0"/>
              <a:t>separates </a:t>
            </a:r>
            <a:r>
              <a:rPr lang="en-GB" sz="1200" dirty="0"/>
              <a:t>individual field values within a field value set.</a:t>
            </a:r>
          </a:p>
          <a:p>
            <a:r>
              <a:rPr lang="en-GB" sz="1200" b="1" dirty="0"/>
              <a:t>“</a:t>
            </a:r>
            <a:r>
              <a:rPr lang="en-GB" sz="1200" dirty="0"/>
              <a:t> surrounds a text or date field value</a:t>
            </a:r>
            <a:r>
              <a:rPr lang="en-GB" sz="1200" dirty="0" smtClean="0"/>
              <a:t>.</a:t>
            </a:r>
            <a:endParaRPr lang="en-GB" sz="1200" dirty="0"/>
          </a:p>
          <a:p>
            <a:endParaRPr lang="en-GB" sz="1200" dirty="0"/>
          </a:p>
        </p:txBody>
      </p:sp>
    </p:spTree>
    <p:extLst>
      <p:ext uri="{BB962C8B-B14F-4D97-AF65-F5344CB8AC3E}">
        <p14:creationId xmlns:p14="http://schemas.microsoft.com/office/powerpoint/2010/main" val="17249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smtClean="0"/>
              <a:t>Implementation Notes</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11/08/2017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3</a:t>
            </a:fld>
            <a:endParaRPr lang="en-GB" dirty="0"/>
          </a:p>
        </p:txBody>
      </p:sp>
      <p:sp>
        <p:nvSpPr>
          <p:cNvPr id="7" name="Rectangle 6"/>
          <p:cNvSpPr/>
          <p:nvPr/>
        </p:nvSpPr>
        <p:spPr>
          <a:xfrm>
            <a:off x="128464" y="1052736"/>
            <a:ext cx="9649072" cy="2062103"/>
          </a:xfrm>
          <a:prstGeom prst="rect">
            <a:avLst/>
          </a:prstGeom>
        </p:spPr>
        <p:txBody>
          <a:bodyPr wrap="square">
            <a:spAutoFit/>
          </a:bodyPr>
          <a:lstStyle/>
          <a:p>
            <a:r>
              <a:rPr lang="en-GB" sz="1200" dirty="0"/>
              <a:t>Before implementing the message standard, it is recommended reading the </a:t>
            </a:r>
            <a:r>
              <a:rPr lang="en-GB" sz="1200" dirty="0" smtClean="0">
                <a:hlinkClick r:id="rId2" action="ppaction://hlinkpres?slideindex=1&amp;slidetitle="/>
              </a:rPr>
              <a:t>Branch Analysis &amp; Design</a:t>
            </a:r>
            <a:r>
              <a:rPr lang="en-GB" sz="1200" dirty="0"/>
              <a:t> </a:t>
            </a:r>
            <a:r>
              <a:rPr lang="en-GB" sz="1200" dirty="0" smtClean="0"/>
              <a:t>and </a:t>
            </a:r>
            <a:r>
              <a:rPr lang="en-GB" sz="1200" dirty="0" smtClean="0">
                <a:hlinkClick r:id="rId3"/>
              </a:rPr>
              <a:t>Branch Message Implementation Guide (</a:t>
            </a:r>
            <a:r>
              <a:rPr lang="en-GB" sz="1200" dirty="0" err="1" smtClean="0">
                <a:hlinkClick r:id="rId3"/>
              </a:rPr>
              <a:t>MIG</a:t>
            </a:r>
            <a:r>
              <a:rPr lang="en-GB" sz="1200" dirty="0" smtClean="0">
                <a:hlinkClick r:id="rId3"/>
              </a:rPr>
              <a:t>) Notes </a:t>
            </a:r>
            <a:endParaRPr lang="en-GB" sz="1200" dirty="0" smtClean="0"/>
          </a:p>
          <a:p>
            <a:endParaRPr lang="en-GB" sz="1200" dirty="0"/>
          </a:p>
          <a:p>
            <a:r>
              <a:rPr lang="en-GB" sz="1200" dirty="0" smtClean="0"/>
              <a:t>It is also very useful browsing current Branch </a:t>
            </a:r>
            <a:r>
              <a:rPr lang="en-GB" sz="1200" dirty="0"/>
              <a:t>Locator websites </a:t>
            </a:r>
            <a:r>
              <a:rPr lang="en-GB" sz="1200" dirty="0" smtClean="0"/>
              <a:t>provided by your own organisation, in order to get a feel as to why you need to supply this information.</a:t>
            </a:r>
          </a:p>
          <a:p>
            <a:endParaRPr lang="en-GB" sz="1200" dirty="0" smtClean="0"/>
          </a:p>
          <a:p>
            <a:endParaRPr lang="en-GB" sz="1200" dirty="0"/>
          </a:p>
          <a:p>
            <a:endParaRPr lang="en-GB" sz="800" dirty="0"/>
          </a:p>
          <a:p>
            <a:endParaRPr lang="en-GB" sz="1200" dirty="0"/>
          </a:p>
          <a:p>
            <a:endParaRPr lang="en-GB" sz="1200" dirty="0"/>
          </a:p>
          <a:p>
            <a:endParaRPr lang="en-GB" sz="1200" dirty="0"/>
          </a:p>
        </p:txBody>
      </p:sp>
    </p:spTree>
    <p:extLst>
      <p:ext uri="{BB962C8B-B14F-4D97-AF65-F5344CB8AC3E}">
        <p14:creationId xmlns:p14="http://schemas.microsoft.com/office/powerpoint/2010/main" val="11715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Branch </a:t>
            </a:r>
            <a:r>
              <a:rPr lang="en-GB" sz="1800" dirty="0"/>
              <a:t>v2.0 Top Level Design</a:t>
            </a:r>
          </a:p>
        </p:txBody>
      </p:sp>
      <p:sp>
        <p:nvSpPr>
          <p:cNvPr id="4" name="Date Placeholder 3"/>
          <p:cNvSpPr>
            <a:spLocks noGrp="1"/>
          </p:cNvSpPr>
          <p:nvPr>
            <p:ph type="dt" sz="half" idx="10"/>
          </p:nvPr>
        </p:nvSpPr>
        <p:spPr/>
        <p:txBody>
          <a:bodyPr/>
          <a:lstStyle/>
          <a:p>
            <a:fld id="{6FEDD323-0E26-4527-AE4B-DFD1155EEBFA}" type="datetime1">
              <a:rPr lang="en-GB" smtClean="0"/>
              <a:t>11/08/2017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4</a:t>
            </a:fld>
            <a:endParaRPr lang="en-GB" dirty="0"/>
          </a:p>
        </p:txBody>
      </p:sp>
      <p:sp>
        <p:nvSpPr>
          <p:cNvPr id="60" name="Rounded Rectangle 59"/>
          <p:cNvSpPr/>
          <p:nvPr/>
        </p:nvSpPr>
        <p:spPr>
          <a:xfrm>
            <a:off x="1049693" y="1017851"/>
            <a:ext cx="1152128" cy="206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openbankingBranch</a:t>
            </a:r>
            <a:endParaRPr lang="en-GB" sz="800" dirty="0"/>
          </a:p>
        </p:txBody>
      </p:sp>
      <p:sp>
        <p:nvSpPr>
          <p:cNvPr id="61" name="Rounded Rectangle 60"/>
          <p:cNvSpPr/>
          <p:nvPr/>
        </p:nvSpPr>
        <p:spPr>
          <a:xfrm>
            <a:off x="1295636" y="1477730"/>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62" name="Rounded Rectangle 61"/>
          <p:cNvSpPr/>
          <p:nvPr/>
        </p:nvSpPr>
        <p:spPr>
          <a:xfrm>
            <a:off x="1295636" y="2348880"/>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63" name="Rounded Rectangle 62"/>
          <p:cNvSpPr/>
          <p:nvPr/>
        </p:nvSpPr>
        <p:spPr>
          <a:xfrm>
            <a:off x="3614072" y="288599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Availability</a:t>
            </a:r>
            <a:endParaRPr lang="en-GB" sz="800" dirty="0"/>
          </a:p>
        </p:txBody>
      </p:sp>
      <p:sp>
        <p:nvSpPr>
          <p:cNvPr id="66" name="Rounded Rectangle 65"/>
          <p:cNvSpPr/>
          <p:nvPr/>
        </p:nvSpPr>
        <p:spPr>
          <a:xfrm>
            <a:off x="4770897" y="2457165"/>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StandardAvailability</a:t>
            </a:r>
            <a:endParaRPr lang="en-GB" sz="800" dirty="0"/>
          </a:p>
        </p:txBody>
      </p:sp>
      <p:sp>
        <p:nvSpPr>
          <p:cNvPr id="71" name="Rounded Rectangle 70"/>
          <p:cNvSpPr/>
          <p:nvPr/>
        </p:nvSpPr>
        <p:spPr>
          <a:xfrm>
            <a:off x="6595480" y="245060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74" name="Rounded Rectangle 73"/>
          <p:cNvSpPr/>
          <p:nvPr/>
        </p:nvSpPr>
        <p:spPr>
          <a:xfrm>
            <a:off x="7539224" y="2464342"/>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77" name="Rounded Rectangle 76"/>
          <p:cNvSpPr/>
          <p:nvPr/>
        </p:nvSpPr>
        <p:spPr>
          <a:xfrm>
            <a:off x="4785010" y="3238693"/>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NonStandardAvailability</a:t>
            </a:r>
            <a:endParaRPr lang="en-GB" sz="800" dirty="0"/>
          </a:p>
        </p:txBody>
      </p:sp>
      <p:sp>
        <p:nvSpPr>
          <p:cNvPr id="80" name="Rounded Rectangle 79"/>
          <p:cNvSpPr/>
          <p:nvPr/>
        </p:nvSpPr>
        <p:spPr>
          <a:xfrm>
            <a:off x="6609593" y="323153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81" name="Rounded Rectangle 80"/>
          <p:cNvSpPr/>
          <p:nvPr/>
        </p:nvSpPr>
        <p:spPr>
          <a:xfrm>
            <a:off x="7526622" y="3238693"/>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82" name="Rounded Rectangle 81"/>
          <p:cNvSpPr/>
          <p:nvPr/>
        </p:nvSpPr>
        <p:spPr>
          <a:xfrm>
            <a:off x="4176828" y="4221088"/>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ContactInfo</a:t>
            </a:r>
            <a:endParaRPr lang="en-GB" sz="800" dirty="0"/>
          </a:p>
        </p:txBody>
      </p:sp>
      <p:sp>
        <p:nvSpPr>
          <p:cNvPr id="83" name="Rounded Rectangle 82"/>
          <p:cNvSpPr/>
          <p:nvPr/>
        </p:nvSpPr>
        <p:spPr>
          <a:xfrm>
            <a:off x="4184072" y="51836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cxnSp>
        <p:nvCxnSpPr>
          <p:cNvPr id="84" name="Straight Arrow Connector 83"/>
          <p:cNvCxnSpPr>
            <a:stCxn id="60" idx="2"/>
            <a:endCxn id="61" idx="0"/>
          </p:cNvCxnSpPr>
          <p:nvPr/>
        </p:nvCxnSpPr>
        <p:spPr>
          <a:xfrm flipH="1">
            <a:off x="1619672" y="1224583"/>
            <a:ext cx="6085" cy="253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1" idx="2"/>
            <a:endCxn id="62" idx="0"/>
          </p:cNvCxnSpPr>
          <p:nvPr/>
        </p:nvCxnSpPr>
        <p:spPr>
          <a:xfrm>
            <a:off x="1619672" y="170080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62" idx="3"/>
            <a:endCxn id="63" idx="1"/>
          </p:cNvCxnSpPr>
          <p:nvPr/>
        </p:nvCxnSpPr>
        <p:spPr>
          <a:xfrm>
            <a:off x="1943708" y="2460419"/>
            <a:ext cx="1670364" cy="543672"/>
          </a:xfrm>
          <a:prstGeom prst="bentConnector3">
            <a:avLst>
              <a:gd name="adj1" fmla="val 66537"/>
            </a:avLst>
          </a:prstGeom>
          <a:ln>
            <a:prstDash val="dash"/>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62" idx="3"/>
            <a:endCxn id="82" idx="1"/>
          </p:cNvCxnSpPr>
          <p:nvPr/>
        </p:nvCxnSpPr>
        <p:spPr>
          <a:xfrm>
            <a:off x="1943708" y="2460419"/>
            <a:ext cx="2233120" cy="1878764"/>
          </a:xfrm>
          <a:prstGeom prst="bentConnector3">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62" idx="3"/>
            <a:endCxn id="83" idx="1"/>
          </p:cNvCxnSpPr>
          <p:nvPr/>
        </p:nvCxnSpPr>
        <p:spPr>
          <a:xfrm>
            <a:off x="1943708" y="2460419"/>
            <a:ext cx="2240364" cy="284129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957450" y="1499377"/>
            <a:ext cx="968535" cy="21544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BrandName</a:t>
            </a:r>
            <a:r>
              <a:rPr lang="en-GB" sz="800" dirty="0" smtClean="0"/>
              <a:t> </a:t>
            </a:r>
            <a:r>
              <a:rPr lang="en-GB" sz="800" b="1" dirty="0" smtClean="0"/>
              <a:t>M</a:t>
            </a:r>
            <a:endParaRPr lang="en-GB" sz="800" dirty="0"/>
          </a:p>
        </p:txBody>
      </p:sp>
      <p:sp>
        <p:nvSpPr>
          <p:cNvPr id="90" name="TextBox 89"/>
          <p:cNvSpPr txBox="1"/>
          <p:nvPr/>
        </p:nvSpPr>
        <p:spPr>
          <a:xfrm>
            <a:off x="1190943" y="2578514"/>
            <a:ext cx="1552028" cy="1569660"/>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Identification </a:t>
            </a:r>
            <a:r>
              <a:rPr lang="en-GB" sz="800" b="1" dirty="0" smtClean="0"/>
              <a:t>M</a:t>
            </a:r>
            <a:endParaRPr lang="en-GB" sz="800" dirty="0" smtClean="0"/>
          </a:p>
          <a:p>
            <a:pPr marL="171450" indent="-171450">
              <a:buFont typeface="Arial" panose="020B0604020202020204" pitchFamily="34" charset="0"/>
              <a:buChar char="•"/>
            </a:pPr>
            <a:r>
              <a:rPr lang="en-GB" sz="800" dirty="0" err="1" smtClean="0"/>
              <a:t>SequenceNumber</a:t>
            </a:r>
            <a:r>
              <a:rPr lang="en-GB" sz="800" dirty="0" smtClean="0"/>
              <a:t> </a:t>
            </a:r>
            <a:r>
              <a:rPr lang="en-GB" sz="800" b="1" dirty="0" smtClean="0"/>
              <a:t>M</a:t>
            </a:r>
            <a:r>
              <a:rPr lang="en-GB" sz="800" dirty="0" smtClean="0"/>
              <a:t> </a:t>
            </a:r>
          </a:p>
          <a:p>
            <a:pPr marL="171450" indent="-171450">
              <a:buFont typeface="Arial" panose="020B0604020202020204" pitchFamily="34" charset="0"/>
              <a:buChar char="•"/>
            </a:pPr>
            <a:r>
              <a:rPr lang="en-GB" sz="800" dirty="0" smtClean="0"/>
              <a:t>Name</a:t>
            </a:r>
          </a:p>
          <a:p>
            <a:pPr marL="171450" indent="-171450">
              <a:buFont typeface="Arial" panose="020B0604020202020204" pitchFamily="34" charset="0"/>
              <a:buChar char="•"/>
            </a:pPr>
            <a:r>
              <a:rPr lang="en-GB" sz="800" dirty="0" smtClean="0"/>
              <a:t>Type </a:t>
            </a:r>
            <a:r>
              <a:rPr lang="en-GB" sz="800" b="1" dirty="0" smtClean="0"/>
              <a:t>M</a:t>
            </a:r>
            <a:endParaRPr lang="en-GB" sz="800" dirty="0" smtClean="0"/>
          </a:p>
          <a:p>
            <a:pPr marL="171450" indent="-171450">
              <a:buFont typeface="Arial" panose="020B0604020202020204" pitchFamily="34" charset="0"/>
              <a:buChar char="•"/>
            </a:pPr>
            <a:r>
              <a:rPr lang="en-GB" sz="800" dirty="0" smtClean="0"/>
              <a:t>Photo</a:t>
            </a:r>
          </a:p>
          <a:p>
            <a:pPr marL="171450" indent="-171450">
              <a:buFont typeface="Arial" panose="020B0604020202020204" pitchFamily="34" charset="0"/>
              <a:buChar char="•"/>
            </a:pPr>
            <a:r>
              <a:rPr lang="en-GB" sz="800" dirty="0" err="1" smtClean="0"/>
              <a:t>CustomerSegment</a:t>
            </a:r>
            <a:r>
              <a:rPr lang="en-GB" sz="800" dirty="0" smtClean="0"/>
              <a:t> </a:t>
            </a:r>
            <a:r>
              <a:rPr lang="en-GB" sz="800" b="1" dirty="0" smtClean="0"/>
              <a:t>1..*</a:t>
            </a:r>
            <a:endParaRPr lang="en-GB" sz="800" dirty="0" smtClean="0"/>
          </a:p>
          <a:p>
            <a:pPr marL="171450" indent="-171450">
              <a:buFont typeface="Arial" panose="020B0604020202020204" pitchFamily="34" charset="0"/>
              <a:buChar char="•"/>
            </a:pPr>
            <a:r>
              <a:rPr lang="en-GB" sz="800" dirty="0" err="1" smtClean="0"/>
              <a:t>OtherCustomerSegment</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OtherServiceAndFacility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Accessibility </a:t>
            </a:r>
            <a:r>
              <a:rPr lang="en-GB" sz="800" b="1" dirty="0" smtClean="0"/>
              <a:t>0..*</a:t>
            </a:r>
            <a:endParaRPr lang="en-GB" sz="800" dirty="0" smtClean="0"/>
          </a:p>
          <a:p>
            <a:pPr marL="171450" indent="-171450">
              <a:buFont typeface="Arial" panose="020B0604020202020204" pitchFamily="34" charset="0"/>
              <a:buChar char="•"/>
            </a:pPr>
            <a:r>
              <a:rPr lang="en-GB" sz="800" dirty="0" err="1" smtClean="0"/>
              <a:t>OtherAccessibility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Notes</a:t>
            </a:r>
            <a:endParaRPr lang="en-GB" sz="800" dirty="0"/>
          </a:p>
        </p:txBody>
      </p:sp>
      <p:cxnSp>
        <p:nvCxnSpPr>
          <p:cNvPr id="91" name="Elbow Connector 90"/>
          <p:cNvCxnSpPr>
            <a:stCxn id="63" idx="0"/>
            <a:endCxn id="66" idx="1"/>
          </p:cNvCxnSpPr>
          <p:nvPr/>
        </p:nvCxnSpPr>
        <p:spPr>
          <a:xfrm rot="5400000" flipH="1" flipV="1">
            <a:off x="4255885" y="2370985"/>
            <a:ext cx="310736" cy="71928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63" idx="2"/>
            <a:endCxn id="77" idx="1"/>
          </p:cNvCxnSpPr>
          <p:nvPr/>
        </p:nvCxnSpPr>
        <p:spPr>
          <a:xfrm rot="16200000" flipH="1">
            <a:off x="4301009" y="2872787"/>
            <a:ext cx="234602" cy="73340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66" idx="3"/>
            <a:endCxn id="71" idx="1"/>
          </p:cNvCxnSpPr>
          <p:nvPr/>
        </p:nvCxnSpPr>
        <p:spPr>
          <a:xfrm flipV="1">
            <a:off x="6040039" y="2568704"/>
            <a:ext cx="5554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74" idx="1"/>
          </p:cNvCxnSpPr>
          <p:nvPr/>
        </p:nvCxnSpPr>
        <p:spPr>
          <a:xfrm>
            <a:off x="7035168" y="2575260"/>
            <a:ext cx="504056" cy="7177"/>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6054152" y="3356788"/>
            <a:ext cx="555441" cy="655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0" idx="3"/>
          </p:cNvCxnSpPr>
          <p:nvPr/>
        </p:nvCxnSpPr>
        <p:spPr>
          <a:xfrm flipV="1">
            <a:off x="7049281" y="3343078"/>
            <a:ext cx="4773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
        <p:nvSpPr>
          <p:cNvPr id="97" name="Rounded Rectangle 96"/>
          <p:cNvSpPr/>
          <p:nvPr/>
        </p:nvSpPr>
        <p:spPr>
          <a:xfrm>
            <a:off x="5594766" y="51836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98" name="Rounded Rectangle 97"/>
          <p:cNvSpPr/>
          <p:nvPr/>
        </p:nvSpPr>
        <p:spPr>
          <a:xfrm>
            <a:off x="7165440" y="5183622"/>
            <a:ext cx="1596393"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GeographicCoordinates</a:t>
            </a:r>
            <a:endParaRPr lang="en-GB" sz="800" dirty="0"/>
          </a:p>
        </p:txBody>
      </p:sp>
      <p:cxnSp>
        <p:nvCxnSpPr>
          <p:cNvPr id="99" name="Straight Connector 98"/>
          <p:cNvCxnSpPr>
            <a:stCxn id="97" idx="3"/>
            <a:endCxn id="98" idx="1"/>
          </p:cNvCxnSpPr>
          <p:nvPr/>
        </p:nvCxnSpPr>
        <p:spPr>
          <a:xfrm>
            <a:off x="6469841" y="5301717"/>
            <a:ext cx="695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3" idx="3"/>
            <a:endCxn id="97" idx="1"/>
          </p:cNvCxnSpPr>
          <p:nvPr/>
        </p:nvCxnSpPr>
        <p:spPr>
          <a:xfrm>
            <a:off x="5059147" y="5301717"/>
            <a:ext cx="5356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528905" y="2729428"/>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2" name="TextBox 101"/>
          <p:cNvSpPr txBox="1"/>
          <p:nvPr/>
        </p:nvSpPr>
        <p:spPr>
          <a:xfrm>
            <a:off x="7607905" y="2729428"/>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3" name="TextBox 102"/>
          <p:cNvSpPr txBox="1"/>
          <p:nvPr/>
        </p:nvSpPr>
        <p:spPr>
          <a:xfrm>
            <a:off x="6587964" y="3542009"/>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4" name="TextBox 103"/>
          <p:cNvSpPr txBox="1"/>
          <p:nvPr/>
        </p:nvSpPr>
        <p:spPr>
          <a:xfrm>
            <a:off x="7666964" y="3542009"/>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5" name="TextBox 104"/>
          <p:cNvSpPr txBox="1"/>
          <p:nvPr/>
        </p:nvSpPr>
        <p:spPr>
          <a:xfrm>
            <a:off x="5097379" y="3518107"/>
            <a:ext cx="753732"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err="1" smtClean="0"/>
              <a:t>StartDate</a:t>
            </a:r>
            <a:endParaRPr lang="en-GB" sz="800" dirty="0" smtClean="0"/>
          </a:p>
          <a:p>
            <a:pPr marL="171450" indent="-171450">
              <a:buFont typeface="Arial" panose="020B0604020202020204" pitchFamily="34" charset="0"/>
              <a:buChar char="•"/>
            </a:pPr>
            <a:r>
              <a:rPr lang="en-GB" sz="800" dirty="0" err="1" smtClean="0"/>
              <a:t>EndDate</a:t>
            </a:r>
            <a:endParaRPr lang="en-GB" sz="800" dirty="0" smtClean="0"/>
          </a:p>
          <a:p>
            <a:pPr marL="171450" indent="-171450">
              <a:buFont typeface="Arial" panose="020B0604020202020204" pitchFamily="34" charset="0"/>
              <a:buChar char="•"/>
            </a:pPr>
            <a:r>
              <a:rPr lang="en-GB" sz="800" smtClean="0"/>
              <a:t>Name </a:t>
            </a:r>
            <a:r>
              <a:rPr lang="en-GB" sz="800" b="1" smtClean="0"/>
              <a:t>M</a:t>
            </a:r>
            <a:endParaRPr lang="en-GB" sz="800" dirty="0"/>
          </a:p>
        </p:txBody>
      </p:sp>
      <p:sp>
        <p:nvSpPr>
          <p:cNvPr id="106" name="TextBox 105"/>
          <p:cNvSpPr txBox="1"/>
          <p:nvPr/>
        </p:nvSpPr>
        <p:spPr>
          <a:xfrm>
            <a:off x="4244743" y="4500219"/>
            <a:ext cx="1938351" cy="707886"/>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ContactType</a:t>
            </a:r>
            <a:r>
              <a:rPr lang="en-GB" sz="800" dirty="0" smtClean="0"/>
              <a:t> </a:t>
            </a:r>
            <a:r>
              <a:rPr lang="en-GB" sz="800" b="1" dirty="0" smtClean="0"/>
              <a:t>M</a:t>
            </a:r>
            <a:r>
              <a:rPr lang="en-GB" sz="800" dirty="0" smtClean="0"/>
              <a:t> “</a:t>
            </a:r>
            <a:r>
              <a:rPr lang="en-GB" sz="800" dirty="0" smtClean="0">
                <a:solidFill>
                  <a:srgbClr val="00B050"/>
                </a:solidFill>
              </a:rPr>
              <a:t>Phone”</a:t>
            </a:r>
            <a:endParaRPr lang="en-GB" sz="800" dirty="0">
              <a:solidFill>
                <a:srgbClr val="00B050"/>
              </a:solidFill>
            </a:endParaRPr>
          </a:p>
          <a:p>
            <a:pPr marL="171450" indent="-171450">
              <a:buFont typeface="Arial" panose="020B0604020202020204" pitchFamily="34" charset="0"/>
              <a:buChar char="•"/>
            </a:pPr>
            <a:r>
              <a:rPr lang="en-GB" sz="800" dirty="0" err="1" smtClean="0"/>
              <a:t>ContactContent</a:t>
            </a:r>
            <a:r>
              <a:rPr lang="en-GB" sz="800" dirty="0" smtClean="0"/>
              <a:t> </a:t>
            </a:r>
            <a:r>
              <a:rPr lang="en-GB" sz="800" b="1" dirty="0"/>
              <a:t>M </a:t>
            </a:r>
            <a:r>
              <a:rPr lang="en-GB" sz="800" dirty="0">
                <a:solidFill>
                  <a:srgbClr val="00B050"/>
                </a:solidFill>
              </a:rPr>
              <a:t>“+</a:t>
            </a:r>
            <a:r>
              <a:rPr lang="en-GB" sz="800" dirty="0" smtClean="0">
                <a:solidFill>
                  <a:srgbClr val="00B050"/>
                </a:solidFill>
              </a:rPr>
              <a:t>44-3457888444”</a:t>
            </a:r>
          </a:p>
          <a:p>
            <a:pPr marL="171450" indent="-171450">
              <a:buFont typeface="Arial" panose="020B0604020202020204" pitchFamily="34" charset="0"/>
              <a:buChar char="•"/>
            </a:pPr>
            <a:r>
              <a:rPr lang="en-GB" sz="800" dirty="0" err="1" smtClean="0"/>
              <a:t>ContactDescription</a:t>
            </a:r>
            <a:r>
              <a:rPr lang="en-GB" sz="800" dirty="0" smtClean="0">
                <a:solidFill>
                  <a:srgbClr val="00B050"/>
                </a:solidFill>
              </a:rPr>
              <a:t> “Phone</a:t>
            </a:r>
            <a:r>
              <a:rPr lang="en-GB" sz="800" dirty="0" smtClean="0">
                <a:solidFill>
                  <a:srgbClr val="00B050"/>
                </a:solidFill>
              </a:rPr>
              <a:t>”</a:t>
            </a:r>
          </a:p>
          <a:p>
            <a:pPr marL="171450" indent="-171450">
              <a:buFont typeface="Arial" panose="020B0604020202020204" pitchFamily="34" charset="0"/>
              <a:buChar char="•"/>
            </a:pPr>
            <a:r>
              <a:rPr lang="en-GB" sz="800" dirty="0" err="1">
                <a:solidFill>
                  <a:schemeClr val="tx1">
                    <a:lumMod val="95000"/>
                    <a:lumOff val="5000"/>
                  </a:schemeClr>
                </a:solidFill>
              </a:rPr>
              <a:t>OtherContactType</a:t>
            </a:r>
            <a:endParaRPr lang="en-GB" sz="800" dirty="0">
              <a:solidFill>
                <a:schemeClr val="tx1">
                  <a:lumMod val="95000"/>
                  <a:lumOff val="5000"/>
                </a:schemeClr>
              </a:solidFill>
            </a:endParaRPr>
          </a:p>
          <a:p>
            <a:pPr marL="171450" indent="-171450">
              <a:buFont typeface="Arial" panose="020B0604020202020204" pitchFamily="34" charset="0"/>
              <a:buChar char="•"/>
            </a:pPr>
            <a:endParaRPr lang="en-GB" sz="800" dirty="0"/>
          </a:p>
        </p:txBody>
      </p:sp>
      <p:sp>
        <p:nvSpPr>
          <p:cNvPr id="107" name="TextBox 106"/>
          <p:cNvSpPr txBox="1"/>
          <p:nvPr/>
        </p:nvSpPr>
        <p:spPr>
          <a:xfrm>
            <a:off x="7499522" y="5475499"/>
            <a:ext cx="888385"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Latitude </a:t>
            </a:r>
            <a:r>
              <a:rPr lang="en-GB" sz="800" b="1" dirty="0" smtClean="0"/>
              <a:t>M</a:t>
            </a:r>
            <a:endParaRPr lang="en-GB" sz="800" dirty="0" smtClean="0"/>
          </a:p>
          <a:p>
            <a:pPr marL="171450" indent="-171450">
              <a:buFont typeface="Arial" panose="020B0604020202020204" pitchFamily="34" charset="0"/>
              <a:buChar char="•"/>
            </a:pPr>
            <a:r>
              <a:rPr lang="en-GB" sz="800" smtClean="0"/>
              <a:t>Longitude </a:t>
            </a:r>
            <a:r>
              <a:rPr lang="en-GB" sz="800" b="1" smtClean="0"/>
              <a:t>M</a:t>
            </a:r>
            <a:endParaRPr lang="en-GB" sz="800" dirty="0" smtClean="0"/>
          </a:p>
          <a:p>
            <a:pPr marL="171450" indent="-171450">
              <a:buFont typeface="Arial" panose="020B0604020202020204" pitchFamily="34" charset="0"/>
              <a:buChar char="•"/>
            </a:pPr>
            <a:endParaRPr lang="en-GB" sz="800" dirty="0"/>
          </a:p>
        </p:txBody>
      </p:sp>
      <p:sp>
        <p:nvSpPr>
          <p:cNvPr id="108" name="TextBox 107"/>
          <p:cNvSpPr txBox="1"/>
          <p:nvPr/>
        </p:nvSpPr>
        <p:spPr>
          <a:xfrm>
            <a:off x="4233521" y="5419812"/>
            <a:ext cx="1176925" cy="1077218"/>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AddressLine</a:t>
            </a:r>
            <a:endParaRPr lang="en-GB" sz="800" dirty="0" smtClean="0"/>
          </a:p>
          <a:p>
            <a:pPr marL="171450" indent="-171450">
              <a:buFont typeface="Arial" panose="020B0604020202020204" pitchFamily="34" charset="0"/>
              <a:buChar char="•"/>
            </a:pPr>
            <a:r>
              <a:rPr lang="en-GB" sz="800" dirty="0" err="1" smtClean="0"/>
              <a:t>BuildingNumber</a:t>
            </a:r>
            <a:endParaRPr lang="en-GB" sz="800" dirty="0" smtClean="0"/>
          </a:p>
          <a:p>
            <a:pPr marL="171450" indent="-171450">
              <a:buFont typeface="Arial" panose="020B0604020202020204" pitchFamily="34" charset="0"/>
              <a:buChar char="•"/>
            </a:pPr>
            <a:r>
              <a:rPr lang="en-GB" sz="800" dirty="0" err="1" smtClean="0"/>
              <a:t>StreetName</a:t>
            </a:r>
            <a:endParaRPr lang="en-GB" sz="800" dirty="0" smtClean="0"/>
          </a:p>
          <a:p>
            <a:pPr marL="171450" indent="-171450">
              <a:buFont typeface="Arial" panose="020B0604020202020204" pitchFamily="34" charset="0"/>
              <a:buChar char="•"/>
            </a:pPr>
            <a:r>
              <a:rPr lang="en-GB" sz="800" dirty="0" err="1" smtClean="0"/>
              <a:t>TownName</a:t>
            </a:r>
            <a:endParaRPr lang="en-GB" sz="800" dirty="0" smtClean="0"/>
          </a:p>
          <a:p>
            <a:pPr marL="171450" indent="-171450">
              <a:buFont typeface="Arial" panose="020B0604020202020204" pitchFamily="34" charset="0"/>
              <a:buChar char="•"/>
            </a:pPr>
            <a:r>
              <a:rPr lang="en-GB" sz="800" dirty="0" err="1" smtClean="0"/>
              <a:t>CountrySubDivision</a:t>
            </a:r>
            <a:endParaRPr lang="en-GB" sz="800" dirty="0" smtClean="0"/>
          </a:p>
          <a:p>
            <a:pPr marL="171450" indent="-171450">
              <a:buFont typeface="Arial" panose="020B0604020202020204" pitchFamily="34" charset="0"/>
              <a:buChar char="•"/>
            </a:pPr>
            <a:r>
              <a:rPr lang="en-GB" sz="800" dirty="0" smtClean="0"/>
              <a:t>Country</a:t>
            </a:r>
          </a:p>
          <a:p>
            <a:pPr marL="171450" indent="-171450">
              <a:buFont typeface="Arial" panose="020B0604020202020204" pitchFamily="34" charset="0"/>
              <a:buChar char="•"/>
            </a:pPr>
            <a:r>
              <a:rPr lang="en-GB" sz="800" dirty="0" err="1" smtClean="0"/>
              <a:t>PostCode</a:t>
            </a:r>
            <a:endParaRPr lang="en-GB" sz="800" dirty="0" smtClean="0"/>
          </a:p>
          <a:p>
            <a:pPr marL="171450" indent="-171450">
              <a:buFont typeface="Arial" panose="020B0604020202020204" pitchFamily="34" charset="0"/>
              <a:buChar char="•"/>
            </a:pPr>
            <a:endParaRPr lang="en-GB" sz="800" dirty="0"/>
          </a:p>
        </p:txBody>
      </p:sp>
      <p:sp>
        <p:nvSpPr>
          <p:cNvPr id="109" name="Rounded Rectangle 108"/>
          <p:cNvSpPr/>
          <p:nvPr/>
        </p:nvSpPr>
        <p:spPr>
          <a:xfrm>
            <a:off x="2585502" y="1121217"/>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each brand owned by your organisation</a:t>
            </a:r>
            <a:endParaRPr lang="en-GB" dirty="0">
              <a:solidFill>
                <a:srgbClr val="00B050"/>
              </a:solidFill>
            </a:endParaRPr>
          </a:p>
        </p:txBody>
      </p:sp>
      <p:cxnSp>
        <p:nvCxnSpPr>
          <p:cNvPr id="110" name="Straight Connector 109">
            <a:extLst>
              <a:ext uri="{FF2B5EF4-FFF2-40B4-BE49-F238E27FC236}">
                <a16:creationId xmlns:a16="http://schemas.microsoft.com/office/drawing/2014/main" xmlns="" id="{F516E5D4-2AC2-4242-BFA6-DE3D5F8176B0}"/>
              </a:ext>
            </a:extLst>
          </p:cNvPr>
          <p:cNvCxnSpPr>
            <a:cxnSpLocks/>
            <a:stCxn id="109" idx="1"/>
            <a:endCxn id="89" idx="1"/>
          </p:cNvCxnSpPr>
          <p:nvPr/>
        </p:nvCxnSpPr>
        <p:spPr>
          <a:xfrm flipH="1">
            <a:off x="1957450" y="1269276"/>
            <a:ext cx="628052" cy="33782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1" name="Rounded Rectangle 110"/>
          <p:cNvSpPr/>
          <p:nvPr/>
        </p:nvSpPr>
        <p:spPr>
          <a:xfrm>
            <a:off x="191753" y="4558044"/>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Core branch info including service, accessibility,  branch type &amp; photo</a:t>
            </a:r>
            <a:endParaRPr lang="en-GB" dirty="0">
              <a:solidFill>
                <a:srgbClr val="00B050"/>
              </a:solidFill>
            </a:endParaRPr>
          </a:p>
        </p:txBody>
      </p:sp>
      <p:cxnSp>
        <p:nvCxnSpPr>
          <p:cNvPr id="112" name="Straight Connector 111">
            <a:extLst>
              <a:ext uri="{FF2B5EF4-FFF2-40B4-BE49-F238E27FC236}">
                <a16:creationId xmlns:a16="http://schemas.microsoft.com/office/drawing/2014/main" xmlns="" id="{F516E5D4-2AC2-4242-BFA6-DE3D5F8176B0}"/>
              </a:ext>
            </a:extLst>
          </p:cNvPr>
          <p:cNvCxnSpPr>
            <a:cxnSpLocks/>
          </p:cNvCxnSpPr>
          <p:nvPr/>
        </p:nvCxnSpPr>
        <p:spPr>
          <a:xfrm flipH="1">
            <a:off x="1304233" y="4023232"/>
            <a:ext cx="547796" cy="4801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3" name="Rounded Rectangle 112"/>
          <p:cNvSpPr/>
          <p:nvPr/>
        </p:nvSpPr>
        <p:spPr>
          <a:xfrm>
            <a:off x="5474245" y="1591290"/>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normal opening hours</a:t>
            </a:r>
            <a:endParaRPr lang="en-GB" dirty="0">
              <a:solidFill>
                <a:srgbClr val="00B050"/>
              </a:solidFill>
            </a:endParaRPr>
          </a:p>
        </p:txBody>
      </p:sp>
      <p:cxnSp>
        <p:nvCxnSpPr>
          <p:cNvPr id="114" name="Straight Connector 113">
            <a:extLst>
              <a:ext uri="{FF2B5EF4-FFF2-40B4-BE49-F238E27FC236}">
                <a16:creationId xmlns:a16="http://schemas.microsoft.com/office/drawing/2014/main" xmlns="" id="{F516E5D4-2AC2-4242-BFA6-DE3D5F8176B0}"/>
              </a:ext>
            </a:extLst>
          </p:cNvPr>
          <p:cNvCxnSpPr>
            <a:cxnSpLocks/>
          </p:cNvCxnSpPr>
          <p:nvPr/>
        </p:nvCxnSpPr>
        <p:spPr>
          <a:xfrm flipH="1">
            <a:off x="5672569" y="1887408"/>
            <a:ext cx="899958" cy="5322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5" name="Rounded Rectangle 114"/>
          <p:cNvSpPr/>
          <p:nvPr/>
        </p:nvSpPr>
        <p:spPr>
          <a:xfrm>
            <a:off x="6057452" y="4161160"/>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non-standard opening hours e.g. Christmas</a:t>
            </a:r>
            <a:endParaRPr lang="en-GB" dirty="0">
              <a:solidFill>
                <a:srgbClr val="00B050"/>
              </a:solidFill>
            </a:endParaRPr>
          </a:p>
        </p:txBody>
      </p:sp>
      <p:cxnSp>
        <p:nvCxnSpPr>
          <p:cNvPr id="116" name="Straight Connector 115">
            <a:extLst>
              <a:ext uri="{FF2B5EF4-FFF2-40B4-BE49-F238E27FC236}">
                <a16:creationId xmlns:a16="http://schemas.microsoft.com/office/drawing/2014/main" xmlns="" id="{F516E5D4-2AC2-4242-BFA6-DE3D5F8176B0}"/>
              </a:ext>
            </a:extLst>
          </p:cNvPr>
          <p:cNvCxnSpPr>
            <a:cxnSpLocks/>
          </p:cNvCxnSpPr>
          <p:nvPr/>
        </p:nvCxnSpPr>
        <p:spPr>
          <a:xfrm>
            <a:off x="5851111" y="3542009"/>
            <a:ext cx="677794" cy="6191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Rounded Rectangle 116"/>
          <p:cNvSpPr/>
          <p:nvPr/>
        </p:nvSpPr>
        <p:spPr>
          <a:xfrm>
            <a:off x="848544" y="5306738"/>
            <a:ext cx="1750880"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phone info</a:t>
            </a:r>
            <a:endParaRPr lang="en-GB" dirty="0">
              <a:solidFill>
                <a:srgbClr val="00B050"/>
              </a:solidFill>
            </a:endParaRPr>
          </a:p>
        </p:txBody>
      </p:sp>
      <p:cxnSp>
        <p:nvCxnSpPr>
          <p:cNvPr id="118" name="Straight Connector 117">
            <a:extLst>
              <a:ext uri="{FF2B5EF4-FFF2-40B4-BE49-F238E27FC236}">
                <a16:creationId xmlns:a16="http://schemas.microsoft.com/office/drawing/2014/main" xmlns="" id="{F516E5D4-2AC2-4242-BFA6-DE3D5F8176B0}"/>
              </a:ext>
            </a:extLst>
          </p:cNvPr>
          <p:cNvCxnSpPr>
            <a:cxnSpLocks/>
          </p:cNvCxnSpPr>
          <p:nvPr/>
        </p:nvCxnSpPr>
        <p:spPr>
          <a:xfrm flipH="1">
            <a:off x="2599424" y="4614107"/>
            <a:ext cx="1293977" cy="68761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9" name="Rounded Rectangle 118"/>
          <p:cNvSpPr/>
          <p:nvPr/>
        </p:nvSpPr>
        <p:spPr>
          <a:xfrm>
            <a:off x="1427594" y="5810362"/>
            <a:ext cx="1750880"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postal address</a:t>
            </a:r>
            <a:endParaRPr lang="en-GB" dirty="0">
              <a:solidFill>
                <a:srgbClr val="00B050"/>
              </a:solidFill>
            </a:endParaRPr>
          </a:p>
        </p:txBody>
      </p:sp>
      <p:cxnSp>
        <p:nvCxnSpPr>
          <p:cNvPr id="120" name="Straight Connector 119">
            <a:extLst>
              <a:ext uri="{FF2B5EF4-FFF2-40B4-BE49-F238E27FC236}">
                <a16:creationId xmlns:a16="http://schemas.microsoft.com/office/drawing/2014/main" xmlns="" id="{F516E5D4-2AC2-4242-BFA6-DE3D5F8176B0}"/>
              </a:ext>
            </a:extLst>
          </p:cNvPr>
          <p:cNvCxnSpPr>
            <a:cxnSpLocks/>
          </p:cNvCxnSpPr>
          <p:nvPr/>
        </p:nvCxnSpPr>
        <p:spPr>
          <a:xfrm flipH="1">
            <a:off x="2975008" y="5419812"/>
            <a:ext cx="1076601" cy="3905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21" name="Rounded Rectangle 120"/>
          <p:cNvSpPr/>
          <p:nvPr/>
        </p:nvSpPr>
        <p:spPr>
          <a:xfrm>
            <a:off x="6079764" y="5958421"/>
            <a:ext cx="3553756" cy="46780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geolocation info, so branch can be found on map</a:t>
            </a:r>
            <a:endParaRPr lang="en-GB" dirty="0">
              <a:solidFill>
                <a:srgbClr val="00B050"/>
              </a:solidFill>
            </a:endParaRPr>
          </a:p>
        </p:txBody>
      </p:sp>
      <p:cxnSp>
        <p:nvCxnSpPr>
          <p:cNvPr id="122" name="Straight Connector 121">
            <a:extLst>
              <a:ext uri="{FF2B5EF4-FFF2-40B4-BE49-F238E27FC236}">
                <a16:creationId xmlns:a16="http://schemas.microsoft.com/office/drawing/2014/main" xmlns="" id="{F516E5D4-2AC2-4242-BFA6-DE3D5F8176B0}"/>
              </a:ext>
            </a:extLst>
          </p:cNvPr>
          <p:cNvCxnSpPr>
            <a:cxnSpLocks/>
          </p:cNvCxnSpPr>
          <p:nvPr/>
        </p:nvCxnSpPr>
        <p:spPr>
          <a:xfrm flipH="1">
            <a:off x="6469841" y="5511056"/>
            <a:ext cx="1076601" cy="3905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How can I supply info about a physical branch?</a:t>
            </a:r>
            <a:endParaRPr lang="en-GB" sz="1800" dirty="0"/>
          </a:p>
        </p:txBody>
      </p:sp>
      <p:sp>
        <p:nvSpPr>
          <p:cNvPr id="4" name="Date Placeholder 3"/>
          <p:cNvSpPr>
            <a:spLocks noGrp="1"/>
          </p:cNvSpPr>
          <p:nvPr>
            <p:ph type="dt" sz="half" idx="10"/>
          </p:nvPr>
        </p:nvSpPr>
        <p:spPr/>
        <p:txBody>
          <a:bodyPr/>
          <a:lstStyle/>
          <a:p>
            <a:fld id="{6FEDD323-0E26-4527-AE4B-DFD1155EEBFA}" type="datetime1">
              <a:rPr lang="en-GB" smtClean="0"/>
              <a:t>11/08/2017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5</a:t>
            </a:fld>
            <a:endParaRPr lang="en-GB" dirty="0"/>
          </a:p>
        </p:txBody>
      </p:sp>
      <p:sp>
        <p:nvSpPr>
          <p:cNvPr id="60" name="Rounded Rectangle 59"/>
          <p:cNvSpPr/>
          <p:nvPr/>
        </p:nvSpPr>
        <p:spPr>
          <a:xfrm>
            <a:off x="1049693" y="914485"/>
            <a:ext cx="1152128" cy="206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openbankingBranch</a:t>
            </a:r>
            <a:endParaRPr lang="en-GB" sz="800" dirty="0"/>
          </a:p>
        </p:txBody>
      </p:sp>
      <p:sp>
        <p:nvSpPr>
          <p:cNvPr id="61" name="Rounded Rectangle 60"/>
          <p:cNvSpPr/>
          <p:nvPr/>
        </p:nvSpPr>
        <p:spPr>
          <a:xfrm>
            <a:off x="1295636" y="137436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62" name="Rounded Rectangle 61"/>
          <p:cNvSpPr/>
          <p:nvPr/>
        </p:nvSpPr>
        <p:spPr>
          <a:xfrm>
            <a:off x="1295636" y="224551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63" name="Rounded Rectangle 62"/>
          <p:cNvSpPr/>
          <p:nvPr/>
        </p:nvSpPr>
        <p:spPr>
          <a:xfrm>
            <a:off x="3614072" y="2782630"/>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Availability</a:t>
            </a:r>
            <a:endParaRPr lang="en-GB" sz="800" dirty="0"/>
          </a:p>
        </p:txBody>
      </p:sp>
      <p:sp>
        <p:nvSpPr>
          <p:cNvPr id="66" name="Rounded Rectangle 65"/>
          <p:cNvSpPr/>
          <p:nvPr/>
        </p:nvSpPr>
        <p:spPr>
          <a:xfrm>
            <a:off x="4668268" y="1381795"/>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StandardAvailability</a:t>
            </a:r>
            <a:endParaRPr lang="en-GB" sz="800" dirty="0"/>
          </a:p>
        </p:txBody>
      </p:sp>
      <p:sp>
        <p:nvSpPr>
          <p:cNvPr id="71" name="Rounded Rectangle 70"/>
          <p:cNvSpPr/>
          <p:nvPr/>
        </p:nvSpPr>
        <p:spPr>
          <a:xfrm>
            <a:off x="6492851" y="137523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74" name="Rounded Rectangle 73"/>
          <p:cNvSpPr/>
          <p:nvPr/>
        </p:nvSpPr>
        <p:spPr>
          <a:xfrm>
            <a:off x="7436595" y="1388972"/>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77" name="Rounded Rectangle 76"/>
          <p:cNvSpPr/>
          <p:nvPr/>
        </p:nvSpPr>
        <p:spPr>
          <a:xfrm>
            <a:off x="4785010" y="3135327"/>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NonStandardAvailability</a:t>
            </a:r>
            <a:endParaRPr lang="en-GB" sz="800" dirty="0"/>
          </a:p>
        </p:txBody>
      </p:sp>
      <p:sp>
        <p:nvSpPr>
          <p:cNvPr id="80" name="Rounded Rectangle 79"/>
          <p:cNvSpPr/>
          <p:nvPr/>
        </p:nvSpPr>
        <p:spPr>
          <a:xfrm>
            <a:off x="6609593" y="3128173"/>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81" name="Rounded Rectangle 80"/>
          <p:cNvSpPr/>
          <p:nvPr/>
        </p:nvSpPr>
        <p:spPr>
          <a:xfrm>
            <a:off x="7526622" y="3135327"/>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82" name="Rounded Rectangle 81"/>
          <p:cNvSpPr/>
          <p:nvPr/>
        </p:nvSpPr>
        <p:spPr>
          <a:xfrm>
            <a:off x="4176828" y="41177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ContactInfo</a:t>
            </a:r>
            <a:endParaRPr lang="en-GB" sz="800" dirty="0"/>
          </a:p>
        </p:txBody>
      </p:sp>
      <p:sp>
        <p:nvSpPr>
          <p:cNvPr id="83" name="Rounded Rectangle 82"/>
          <p:cNvSpPr/>
          <p:nvPr/>
        </p:nvSpPr>
        <p:spPr>
          <a:xfrm>
            <a:off x="4184072"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cxnSp>
        <p:nvCxnSpPr>
          <p:cNvPr id="84" name="Straight Arrow Connector 83"/>
          <p:cNvCxnSpPr>
            <a:stCxn id="60" idx="2"/>
            <a:endCxn id="61" idx="0"/>
          </p:cNvCxnSpPr>
          <p:nvPr/>
        </p:nvCxnSpPr>
        <p:spPr>
          <a:xfrm flipH="1">
            <a:off x="1619672" y="1121217"/>
            <a:ext cx="6085" cy="253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1" idx="2"/>
            <a:endCxn id="62" idx="0"/>
          </p:cNvCxnSpPr>
          <p:nvPr/>
        </p:nvCxnSpPr>
        <p:spPr>
          <a:xfrm>
            <a:off x="1619672" y="159744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62" idx="3"/>
            <a:endCxn id="63" idx="1"/>
          </p:cNvCxnSpPr>
          <p:nvPr/>
        </p:nvCxnSpPr>
        <p:spPr>
          <a:xfrm>
            <a:off x="1943708" y="2357053"/>
            <a:ext cx="1670364" cy="543672"/>
          </a:xfrm>
          <a:prstGeom prst="bentConnector3">
            <a:avLst>
              <a:gd name="adj1" fmla="val 66537"/>
            </a:avLst>
          </a:prstGeom>
          <a:ln>
            <a:prstDash val="dash"/>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62" idx="3"/>
            <a:endCxn id="82" idx="1"/>
          </p:cNvCxnSpPr>
          <p:nvPr/>
        </p:nvCxnSpPr>
        <p:spPr>
          <a:xfrm>
            <a:off x="1943708" y="2357053"/>
            <a:ext cx="2233120" cy="1878764"/>
          </a:xfrm>
          <a:prstGeom prst="bentConnector3">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62" idx="3"/>
            <a:endCxn id="83" idx="1"/>
          </p:cNvCxnSpPr>
          <p:nvPr/>
        </p:nvCxnSpPr>
        <p:spPr>
          <a:xfrm>
            <a:off x="1943708" y="2357053"/>
            <a:ext cx="2240364" cy="284129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957450" y="1396011"/>
            <a:ext cx="1348446" cy="21544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BrandName</a:t>
            </a:r>
            <a:r>
              <a:rPr lang="en-GB" sz="800" dirty="0" smtClean="0"/>
              <a:t> </a:t>
            </a:r>
            <a:r>
              <a:rPr lang="en-GB" sz="800" b="1" dirty="0" smtClean="0"/>
              <a:t>M </a:t>
            </a:r>
            <a:r>
              <a:rPr lang="en-GB" sz="800" b="1" dirty="0" smtClean="0">
                <a:solidFill>
                  <a:srgbClr val="00B050"/>
                </a:solidFill>
              </a:rPr>
              <a:t>“Lloyds”</a:t>
            </a:r>
            <a:endParaRPr lang="en-GB" sz="800" dirty="0">
              <a:solidFill>
                <a:srgbClr val="00B050"/>
              </a:solidFill>
            </a:endParaRPr>
          </a:p>
        </p:txBody>
      </p:sp>
      <p:sp>
        <p:nvSpPr>
          <p:cNvPr id="90" name="TextBox 89"/>
          <p:cNvSpPr txBox="1"/>
          <p:nvPr/>
        </p:nvSpPr>
        <p:spPr>
          <a:xfrm>
            <a:off x="714754" y="2495426"/>
            <a:ext cx="2345514" cy="1569660"/>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Identification </a:t>
            </a:r>
            <a:r>
              <a:rPr lang="en-GB" sz="800" b="1" dirty="0" smtClean="0"/>
              <a:t>M </a:t>
            </a:r>
            <a:r>
              <a:rPr lang="en-GB" sz="800" dirty="0" smtClean="0">
                <a:solidFill>
                  <a:srgbClr val="00B050"/>
                </a:solidFill>
              </a:rPr>
              <a:t>“777204”</a:t>
            </a:r>
          </a:p>
          <a:p>
            <a:pPr marL="171450" indent="-171450">
              <a:buFont typeface="Arial" panose="020B0604020202020204" pitchFamily="34" charset="0"/>
              <a:buChar char="•"/>
            </a:pPr>
            <a:r>
              <a:rPr lang="en-GB" sz="800" dirty="0" err="1" smtClean="0"/>
              <a:t>SequenceNumber</a:t>
            </a:r>
            <a:r>
              <a:rPr lang="en-GB" sz="800" dirty="0" smtClean="0"/>
              <a:t> </a:t>
            </a:r>
            <a:r>
              <a:rPr lang="en-GB" sz="800" b="1" dirty="0" smtClean="0"/>
              <a:t>M </a:t>
            </a:r>
            <a:r>
              <a:rPr lang="en-GB" sz="800" dirty="0" smtClean="0">
                <a:solidFill>
                  <a:srgbClr val="00B050"/>
                </a:solidFill>
              </a:rPr>
              <a:t>0</a:t>
            </a:r>
          </a:p>
          <a:p>
            <a:pPr marL="171450" indent="-171450">
              <a:buFont typeface="Arial" panose="020B0604020202020204" pitchFamily="34" charset="0"/>
              <a:buChar char="•"/>
            </a:pPr>
            <a:r>
              <a:rPr lang="en-GB" sz="800" dirty="0" smtClean="0"/>
              <a:t>Name </a:t>
            </a:r>
            <a:r>
              <a:rPr lang="en-GB" sz="800" dirty="0" smtClean="0">
                <a:solidFill>
                  <a:srgbClr val="00B050"/>
                </a:solidFill>
              </a:rPr>
              <a:t>“BOURNE”</a:t>
            </a:r>
          </a:p>
          <a:p>
            <a:pPr marL="171450" indent="-171450">
              <a:buFont typeface="Arial" panose="020B0604020202020204" pitchFamily="34" charset="0"/>
              <a:buChar char="•"/>
            </a:pPr>
            <a:r>
              <a:rPr lang="en-GB" sz="800" dirty="0" smtClean="0"/>
              <a:t>Type </a:t>
            </a:r>
            <a:r>
              <a:rPr lang="en-GB" sz="800" b="1" dirty="0" smtClean="0"/>
              <a:t>M </a:t>
            </a:r>
            <a:r>
              <a:rPr lang="en-GB" sz="800" dirty="0" smtClean="0">
                <a:solidFill>
                  <a:srgbClr val="00B050"/>
                </a:solidFill>
              </a:rPr>
              <a:t>“Physical”</a:t>
            </a:r>
          </a:p>
          <a:p>
            <a:pPr marL="171450" indent="-171450">
              <a:buFont typeface="Arial" panose="020B0604020202020204" pitchFamily="34" charset="0"/>
              <a:buChar char="•"/>
            </a:pPr>
            <a:r>
              <a:rPr lang="en-GB" sz="800" dirty="0" smtClean="0"/>
              <a:t>Photo</a:t>
            </a:r>
          </a:p>
          <a:p>
            <a:pPr marL="171450" indent="-171450">
              <a:buFont typeface="Arial" panose="020B0604020202020204" pitchFamily="34" charset="0"/>
              <a:buChar char="•"/>
            </a:pPr>
            <a:r>
              <a:rPr lang="en-GB" sz="800" dirty="0" err="1" smtClean="0"/>
              <a:t>CustomerSegment</a:t>
            </a:r>
            <a:r>
              <a:rPr lang="en-GB" sz="800" dirty="0" smtClean="0"/>
              <a:t> </a:t>
            </a:r>
            <a:r>
              <a:rPr lang="en-GB" sz="800" b="1" dirty="0" smtClean="0"/>
              <a:t>1</a:t>
            </a:r>
            <a:r>
              <a:rPr lang="en-GB" sz="800" b="1" dirty="0"/>
              <a:t>..* </a:t>
            </a:r>
            <a:r>
              <a:rPr lang="en-GB" sz="800" b="1" dirty="0">
                <a:solidFill>
                  <a:srgbClr val="00B050"/>
                </a:solidFill>
              </a:rPr>
              <a:t>["</a:t>
            </a:r>
            <a:r>
              <a:rPr lang="en-GB" sz="800" b="1" dirty="0" err="1">
                <a:solidFill>
                  <a:srgbClr val="00B050"/>
                </a:solidFill>
              </a:rPr>
              <a:t>Personal","Business</a:t>
            </a:r>
            <a:r>
              <a:rPr lang="en-GB" sz="800" b="1" dirty="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OtherCustomerSegment</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ServiceAndFacility</a:t>
            </a:r>
            <a:r>
              <a:rPr lang="en-GB" sz="800" dirty="0" smtClean="0"/>
              <a:t>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NightSafe</a:t>
            </a:r>
            <a:r>
              <a:rPr lang="en-GB" sz="800" dirty="0" smtClean="0">
                <a:solidFill>
                  <a:srgbClr val="00B050"/>
                </a:solidFill>
              </a:rPr>
              <a:t>”</a:t>
            </a:r>
          </a:p>
          <a:p>
            <a:pPr marL="171450" indent="-171450">
              <a:buFont typeface="Arial" panose="020B0604020202020204" pitchFamily="34" charset="0"/>
              <a:buChar char="•"/>
            </a:pPr>
            <a:r>
              <a:rPr lang="en-GB" sz="800" dirty="0" err="1" smtClean="0"/>
              <a:t>OtherServiceAndFacility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Accessibility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WheelchairAccess</a:t>
            </a:r>
            <a:r>
              <a:rPr lang="en-GB" sz="800" dirty="0" smtClean="0">
                <a:solidFill>
                  <a:srgbClr val="00B050"/>
                </a:solidFill>
              </a:rPr>
              <a:t>”</a:t>
            </a:r>
          </a:p>
          <a:p>
            <a:pPr marL="171450" indent="-171450">
              <a:buFont typeface="Arial" panose="020B0604020202020204" pitchFamily="34" charset="0"/>
              <a:buChar char="•"/>
            </a:pPr>
            <a:r>
              <a:rPr lang="en-GB" sz="800" dirty="0" err="1" smtClean="0"/>
              <a:t>OtherAccessibility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a:t>Notes </a:t>
            </a:r>
            <a:r>
              <a:rPr lang="en-GB" sz="800" dirty="0">
                <a:solidFill>
                  <a:srgbClr val="00B050"/>
                </a:solidFill>
              </a:rPr>
              <a:t>“No counter service </a:t>
            </a:r>
            <a:r>
              <a:rPr lang="en-GB" sz="800" dirty="0" smtClean="0">
                <a:solidFill>
                  <a:srgbClr val="00B050"/>
                </a:solidFill>
              </a:rPr>
              <a:t>Saturday”</a:t>
            </a:r>
            <a:endParaRPr lang="en-GB" sz="800" dirty="0">
              <a:solidFill>
                <a:srgbClr val="00B050"/>
              </a:solidFill>
            </a:endParaRPr>
          </a:p>
        </p:txBody>
      </p:sp>
      <p:cxnSp>
        <p:nvCxnSpPr>
          <p:cNvPr id="91" name="Elbow Connector 90"/>
          <p:cNvCxnSpPr>
            <a:stCxn id="63" idx="0"/>
            <a:endCxn id="66" idx="1"/>
          </p:cNvCxnSpPr>
          <p:nvPr/>
        </p:nvCxnSpPr>
        <p:spPr>
          <a:xfrm rot="5400000" flipH="1" flipV="1">
            <a:off x="3718569" y="1832931"/>
            <a:ext cx="1282740" cy="61665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63" idx="2"/>
            <a:endCxn id="77" idx="1"/>
          </p:cNvCxnSpPr>
          <p:nvPr/>
        </p:nvCxnSpPr>
        <p:spPr>
          <a:xfrm rot="16200000" flipH="1">
            <a:off x="4301009" y="2769421"/>
            <a:ext cx="234602" cy="73340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66" idx="3"/>
            <a:endCxn id="71" idx="1"/>
          </p:cNvCxnSpPr>
          <p:nvPr/>
        </p:nvCxnSpPr>
        <p:spPr>
          <a:xfrm flipV="1">
            <a:off x="5937410" y="1493334"/>
            <a:ext cx="5554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74" idx="1"/>
          </p:cNvCxnSpPr>
          <p:nvPr/>
        </p:nvCxnSpPr>
        <p:spPr>
          <a:xfrm>
            <a:off x="6932539" y="1499890"/>
            <a:ext cx="504056" cy="7177"/>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6054152" y="3253422"/>
            <a:ext cx="555441" cy="655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0" idx="3"/>
          </p:cNvCxnSpPr>
          <p:nvPr/>
        </p:nvCxnSpPr>
        <p:spPr>
          <a:xfrm flipV="1">
            <a:off x="7049281" y="3239712"/>
            <a:ext cx="4773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
        <p:nvSpPr>
          <p:cNvPr id="97" name="Rounded Rectangle 96"/>
          <p:cNvSpPr/>
          <p:nvPr/>
        </p:nvSpPr>
        <p:spPr>
          <a:xfrm>
            <a:off x="5594766"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98" name="Rounded Rectangle 97"/>
          <p:cNvSpPr/>
          <p:nvPr/>
        </p:nvSpPr>
        <p:spPr>
          <a:xfrm>
            <a:off x="7165440" y="5080256"/>
            <a:ext cx="1596393"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GeographicCoordinates</a:t>
            </a:r>
            <a:endParaRPr lang="en-GB" sz="800" dirty="0"/>
          </a:p>
        </p:txBody>
      </p:sp>
      <p:cxnSp>
        <p:nvCxnSpPr>
          <p:cNvPr id="99" name="Straight Connector 98"/>
          <p:cNvCxnSpPr>
            <a:stCxn id="97" idx="3"/>
            <a:endCxn id="98" idx="1"/>
          </p:cNvCxnSpPr>
          <p:nvPr/>
        </p:nvCxnSpPr>
        <p:spPr>
          <a:xfrm>
            <a:off x="6469841" y="5198351"/>
            <a:ext cx="695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3" idx="3"/>
            <a:endCxn id="97" idx="1"/>
          </p:cNvCxnSpPr>
          <p:nvPr/>
        </p:nvCxnSpPr>
        <p:spPr>
          <a:xfrm>
            <a:off x="5059147" y="5198351"/>
            <a:ext cx="5356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215130" y="1678938"/>
            <a:ext cx="1433406" cy="707886"/>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p>
          <a:p>
            <a:r>
              <a:rPr lang="en-GB" sz="800" dirty="0">
                <a:solidFill>
                  <a:srgbClr val="00B050"/>
                </a:solidFill>
              </a:rPr>
              <a:t>["</a:t>
            </a:r>
            <a:r>
              <a:rPr lang="en-GB" sz="800" dirty="0" smtClean="0">
                <a:solidFill>
                  <a:srgbClr val="00B050"/>
                </a:solidFill>
              </a:rPr>
              <a:t>Monday“], ["Tuesday“], </a:t>
            </a:r>
          </a:p>
          <a:p>
            <a:r>
              <a:rPr lang="en-GB" sz="800" dirty="0" smtClean="0">
                <a:solidFill>
                  <a:srgbClr val="00B050"/>
                </a:solidFill>
              </a:rPr>
              <a:t>["Wednesday“], ["Thursday“],</a:t>
            </a:r>
          </a:p>
          <a:p>
            <a:r>
              <a:rPr lang="en-GB" sz="800" dirty="0" smtClean="0">
                <a:solidFill>
                  <a:srgbClr val="00B050"/>
                </a:solidFill>
              </a:rPr>
              <a:t>[" Friday“], ["</a:t>
            </a:r>
            <a:r>
              <a:rPr lang="en-GB" sz="800" dirty="0">
                <a:solidFill>
                  <a:srgbClr val="00B050"/>
                </a:solidFill>
              </a:rPr>
              <a:t>Saturday"]</a:t>
            </a:r>
          </a:p>
        </p:txBody>
      </p:sp>
      <p:sp>
        <p:nvSpPr>
          <p:cNvPr id="102" name="TextBox 101"/>
          <p:cNvSpPr txBox="1"/>
          <p:nvPr/>
        </p:nvSpPr>
        <p:spPr>
          <a:xfrm>
            <a:off x="7578359" y="1713212"/>
            <a:ext cx="1406154" cy="830997"/>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a:t>M </a:t>
            </a:r>
            <a:endParaRPr lang="en-GB" sz="800" b="1" dirty="0" smtClean="0"/>
          </a:p>
          <a:p>
            <a:r>
              <a:rPr lang="en-GB" sz="800" dirty="0" smtClean="0">
                <a:solidFill>
                  <a:srgbClr val="00B050"/>
                </a:solidFill>
              </a:rPr>
              <a:t>["09:00“],["09:00“],["09:30“],</a:t>
            </a:r>
          </a:p>
          <a:p>
            <a:r>
              <a:rPr lang="en-GB" sz="800" dirty="0" smtClean="0">
                <a:solidFill>
                  <a:srgbClr val="00B050"/>
                </a:solidFill>
              </a:rPr>
              <a:t>["09:00“],["09:00“],["</a:t>
            </a:r>
            <a:r>
              <a:rPr lang="en-GB" sz="800" dirty="0">
                <a:solidFill>
                  <a:srgbClr val="00B050"/>
                </a:solidFill>
              </a:rPr>
              <a:t>09:00"]</a:t>
            </a:r>
            <a:endParaRPr lang="en-GB" sz="800" dirty="0" smtClean="0">
              <a:solidFill>
                <a:srgbClr val="00B050"/>
              </a:solidFill>
            </a:endParaRPr>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p>
          <a:p>
            <a:r>
              <a:rPr lang="en-GB" sz="800" dirty="0">
                <a:solidFill>
                  <a:srgbClr val="00B050"/>
                </a:solidFill>
              </a:rPr>
              <a:t>["</a:t>
            </a:r>
            <a:r>
              <a:rPr lang="en-GB" sz="800" dirty="0" smtClean="0">
                <a:solidFill>
                  <a:srgbClr val="00B050"/>
                </a:solidFill>
              </a:rPr>
              <a:t>17:00“],["17:00“],["17:30“],</a:t>
            </a:r>
          </a:p>
          <a:p>
            <a:r>
              <a:rPr lang="en-GB" sz="800" dirty="0" smtClean="0">
                <a:solidFill>
                  <a:srgbClr val="00B050"/>
                </a:solidFill>
              </a:rPr>
              <a:t>["17:00“],["17:00“],["</a:t>
            </a:r>
            <a:r>
              <a:rPr lang="en-GB" sz="800" dirty="0">
                <a:solidFill>
                  <a:srgbClr val="00B050"/>
                </a:solidFill>
              </a:rPr>
              <a:t>13:00"]</a:t>
            </a:r>
          </a:p>
        </p:txBody>
      </p:sp>
      <p:sp>
        <p:nvSpPr>
          <p:cNvPr id="103" name="TextBox 102"/>
          <p:cNvSpPr txBox="1"/>
          <p:nvPr/>
        </p:nvSpPr>
        <p:spPr>
          <a:xfrm>
            <a:off x="6587964" y="3438643"/>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4" name="TextBox 103"/>
          <p:cNvSpPr txBox="1"/>
          <p:nvPr/>
        </p:nvSpPr>
        <p:spPr>
          <a:xfrm>
            <a:off x="7666964" y="3438643"/>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5" name="TextBox 104"/>
          <p:cNvSpPr txBox="1"/>
          <p:nvPr/>
        </p:nvSpPr>
        <p:spPr>
          <a:xfrm>
            <a:off x="5097379" y="3414741"/>
            <a:ext cx="753732"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err="1" smtClean="0"/>
              <a:t>StartDate</a:t>
            </a:r>
            <a:endParaRPr lang="en-GB" sz="800" dirty="0" smtClean="0"/>
          </a:p>
          <a:p>
            <a:pPr marL="171450" indent="-171450">
              <a:buFont typeface="Arial" panose="020B0604020202020204" pitchFamily="34" charset="0"/>
              <a:buChar char="•"/>
            </a:pPr>
            <a:r>
              <a:rPr lang="en-GB" sz="800" dirty="0" err="1" smtClean="0"/>
              <a:t>EndDate</a:t>
            </a:r>
            <a:endParaRPr lang="en-GB" sz="800" dirty="0" smtClean="0"/>
          </a:p>
          <a:p>
            <a:pPr marL="171450" indent="-171450">
              <a:buFont typeface="Arial" panose="020B0604020202020204" pitchFamily="34" charset="0"/>
              <a:buChar char="•"/>
            </a:pPr>
            <a:r>
              <a:rPr lang="en-GB" sz="800" smtClean="0"/>
              <a:t>Name </a:t>
            </a:r>
            <a:r>
              <a:rPr lang="en-GB" sz="800" b="1" smtClean="0"/>
              <a:t>M</a:t>
            </a:r>
            <a:endParaRPr lang="en-GB" sz="800" dirty="0"/>
          </a:p>
        </p:txBody>
      </p:sp>
      <p:sp>
        <p:nvSpPr>
          <p:cNvPr id="106" name="TextBox 105"/>
          <p:cNvSpPr txBox="1"/>
          <p:nvPr/>
        </p:nvSpPr>
        <p:spPr>
          <a:xfrm>
            <a:off x="4244743" y="4396853"/>
            <a:ext cx="1944763"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ContactType</a:t>
            </a:r>
            <a:r>
              <a:rPr lang="en-GB" sz="800" dirty="0" smtClean="0"/>
              <a:t> </a:t>
            </a:r>
            <a:r>
              <a:rPr lang="en-GB" sz="800" b="1" dirty="0" smtClean="0"/>
              <a:t>M</a:t>
            </a:r>
            <a:r>
              <a:rPr lang="en-GB" sz="800" dirty="0" smtClean="0"/>
              <a:t> </a:t>
            </a:r>
            <a:r>
              <a:rPr lang="en-GB" sz="800" dirty="0" smtClean="0">
                <a:solidFill>
                  <a:srgbClr val="00B050"/>
                </a:solidFill>
              </a:rPr>
              <a:t>“Phone”</a:t>
            </a:r>
          </a:p>
          <a:p>
            <a:pPr marL="171450" indent="-171450">
              <a:buFont typeface="Arial" panose="020B0604020202020204" pitchFamily="34" charset="0"/>
              <a:buChar char="•"/>
            </a:pPr>
            <a:r>
              <a:rPr lang="en-GB" sz="800" dirty="0" err="1" smtClean="0"/>
              <a:t>ContactNumber</a:t>
            </a:r>
            <a:r>
              <a:rPr lang="en-GB" sz="800" dirty="0" smtClean="0"/>
              <a:t> </a:t>
            </a:r>
            <a:r>
              <a:rPr lang="en-GB" sz="800" b="1" dirty="0" smtClean="0"/>
              <a:t>M </a:t>
            </a:r>
            <a:r>
              <a:rPr lang="en-GB" sz="800" dirty="0" smtClean="0">
                <a:solidFill>
                  <a:srgbClr val="00B050"/>
                </a:solidFill>
              </a:rPr>
              <a:t>“+44-3453000000”</a:t>
            </a:r>
          </a:p>
          <a:p>
            <a:pPr marL="171450" indent="-171450">
              <a:buFont typeface="Arial" panose="020B0604020202020204" pitchFamily="34" charset="0"/>
              <a:buChar char="•"/>
            </a:pPr>
            <a:r>
              <a:rPr lang="en-GB" sz="800" dirty="0" err="1" smtClean="0"/>
              <a:t>ContactDescription</a:t>
            </a:r>
            <a:r>
              <a:rPr lang="en-GB" sz="800" dirty="0"/>
              <a:t> </a:t>
            </a:r>
            <a:r>
              <a:rPr lang="en-GB" sz="800" dirty="0" smtClean="0">
                <a:solidFill>
                  <a:srgbClr val="00B050"/>
                </a:solidFill>
              </a:rPr>
              <a:t>“Main Phone</a:t>
            </a:r>
            <a:r>
              <a:rPr lang="en-GB" sz="800" dirty="0" smtClean="0">
                <a:solidFill>
                  <a:srgbClr val="00B050"/>
                </a:solidFill>
              </a:rPr>
              <a:t>”</a:t>
            </a:r>
          </a:p>
          <a:p>
            <a:pPr marL="171450" indent="-171450">
              <a:buFont typeface="Arial" panose="020B0604020202020204" pitchFamily="34" charset="0"/>
              <a:buChar char="•"/>
            </a:pPr>
            <a:r>
              <a:rPr lang="en-GB" sz="800" dirty="0" err="1">
                <a:solidFill>
                  <a:schemeClr val="tx1">
                    <a:lumMod val="95000"/>
                    <a:lumOff val="5000"/>
                  </a:schemeClr>
                </a:solidFill>
              </a:rPr>
              <a:t>OtherContactType</a:t>
            </a:r>
            <a:endParaRPr lang="en-GB" sz="800" dirty="0" smtClean="0">
              <a:solidFill>
                <a:srgbClr val="00B050"/>
              </a:solidFill>
            </a:endParaRPr>
          </a:p>
        </p:txBody>
      </p:sp>
      <p:sp>
        <p:nvSpPr>
          <p:cNvPr id="107" name="TextBox 106"/>
          <p:cNvSpPr txBox="1"/>
          <p:nvPr/>
        </p:nvSpPr>
        <p:spPr>
          <a:xfrm>
            <a:off x="7499522" y="5372133"/>
            <a:ext cx="1274708"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Latitude </a:t>
            </a:r>
            <a:r>
              <a:rPr lang="en-GB" sz="800" b="1" dirty="0"/>
              <a:t>M </a:t>
            </a:r>
            <a:r>
              <a:rPr lang="en-GB" sz="800" dirty="0">
                <a:solidFill>
                  <a:srgbClr val="00B050"/>
                </a:solidFill>
              </a:rPr>
              <a:t>52.768482</a:t>
            </a:r>
            <a:endParaRPr lang="en-GB" sz="800" dirty="0" smtClean="0">
              <a:solidFill>
                <a:srgbClr val="00B050"/>
              </a:solidFill>
            </a:endParaRPr>
          </a:p>
          <a:p>
            <a:pPr marL="171450" indent="-171450">
              <a:buFont typeface="Arial" panose="020B0604020202020204" pitchFamily="34" charset="0"/>
              <a:buChar char="•"/>
            </a:pPr>
            <a:r>
              <a:rPr lang="en-GB" sz="800" dirty="0" smtClean="0"/>
              <a:t>Longitude </a:t>
            </a:r>
            <a:r>
              <a:rPr lang="en-GB" sz="800" b="1" dirty="0"/>
              <a:t>M </a:t>
            </a:r>
            <a:r>
              <a:rPr lang="en-GB" sz="800" b="1" dirty="0">
                <a:solidFill>
                  <a:srgbClr val="00B050"/>
                </a:solidFill>
              </a:rPr>
              <a:t>-0.37696</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
        <p:nvSpPr>
          <p:cNvPr id="108" name="TextBox 107"/>
          <p:cNvSpPr txBox="1"/>
          <p:nvPr/>
        </p:nvSpPr>
        <p:spPr>
          <a:xfrm>
            <a:off x="4233521" y="5316446"/>
            <a:ext cx="1891865" cy="1077218"/>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AddressLine</a:t>
            </a:r>
            <a:endParaRPr lang="en-GB" sz="800" dirty="0" smtClean="0"/>
          </a:p>
          <a:p>
            <a:pPr marL="171450" indent="-171450">
              <a:buFont typeface="Arial" panose="020B0604020202020204" pitchFamily="34" charset="0"/>
              <a:buChar char="•"/>
            </a:pPr>
            <a:r>
              <a:rPr lang="en-GB" sz="800" dirty="0" err="1" smtClean="0"/>
              <a:t>BuildingNumber</a:t>
            </a:r>
            <a:r>
              <a:rPr lang="en-GB" sz="800" dirty="0" smtClean="0"/>
              <a:t> </a:t>
            </a:r>
            <a:r>
              <a:rPr lang="en-GB" sz="800" dirty="0" smtClean="0">
                <a:solidFill>
                  <a:srgbClr val="00B050"/>
                </a:solidFill>
              </a:rPr>
              <a:t>8</a:t>
            </a:r>
          </a:p>
          <a:p>
            <a:pPr marL="171450" indent="-171450">
              <a:buFont typeface="Arial" panose="020B0604020202020204" pitchFamily="34" charset="0"/>
              <a:buChar char="•"/>
            </a:pPr>
            <a:r>
              <a:rPr lang="en-GB" sz="800" dirty="0" err="1" smtClean="0"/>
              <a:t>StreetName</a:t>
            </a:r>
            <a:r>
              <a:rPr lang="en-GB" sz="800" dirty="0" smtClean="0"/>
              <a:t> </a:t>
            </a:r>
            <a:r>
              <a:rPr lang="en-GB" sz="800" dirty="0" smtClean="0">
                <a:solidFill>
                  <a:srgbClr val="00B050"/>
                </a:solidFill>
              </a:rPr>
              <a:t>“NORTH STREET”</a:t>
            </a:r>
          </a:p>
          <a:p>
            <a:pPr marL="171450" indent="-171450">
              <a:buFont typeface="Arial" panose="020B0604020202020204" pitchFamily="34" charset="0"/>
              <a:buChar char="•"/>
            </a:pPr>
            <a:r>
              <a:rPr lang="en-GB" sz="800" dirty="0" err="1" smtClean="0"/>
              <a:t>TownName</a:t>
            </a:r>
            <a:r>
              <a:rPr lang="en-GB" sz="800" dirty="0" smtClean="0"/>
              <a:t> </a:t>
            </a:r>
            <a:r>
              <a:rPr lang="en-GB" sz="800" dirty="0" smtClean="0">
                <a:solidFill>
                  <a:srgbClr val="00B050"/>
                </a:solidFill>
              </a:rPr>
              <a:t>“BOURNE”</a:t>
            </a:r>
          </a:p>
          <a:p>
            <a:pPr marL="171450" indent="-171450">
              <a:buFont typeface="Arial" panose="020B0604020202020204" pitchFamily="34" charset="0"/>
              <a:buChar char="•"/>
            </a:pPr>
            <a:r>
              <a:rPr lang="en-GB" sz="800" dirty="0" err="1" smtClean="0"/>
              <a:t>CountrySubDivision</a:t>
            </a:r>
            <a:r>
              <a:rPr lang="en-GB" sz="800" dirty="0" smtClean="0"/>
              <a:t> </a:t>
            </a:r>
            <a:r>
              <a:rPr lang="en-GB" sz="800" dirty="0" smtClean="0">
                <a:solidFill>
                  <a:srgbClr val="00B050"/>
                </a:solidFill>
              </a:rPr>
              <a:t>“LINCOLNSHIRE”</a:t>
            </a:r>
          </a:p>
          <a:p>
            <a:pPr marL="171450" indent="-171450">
              <a:buFont typeface="Arial" panose="020B0604020202020204" pitchFamily="34" charset="0"/>
              <a:buChar char="•"/>
            </a:pPr>
            <a:r>
              <a:rPr lang="en-GB" sz="800" dirty="0" smtClean="0"/>
              <a:t>Country</a:t>
            </a:r>
          </a:p>
          <a:p>
            <a:pPr marL="171450" indent="-171450">
              <a:buFont typeface="Arial" panose="020B0604020202020204" pitchFamily="34" charset="0"/>
              <a:buChar char="•"/>
            </a:pPr>
            <a:r>
              <a:rPr lang="en-GB" sz="800" dirty="0" err="1" smtClean="0"/>
              <a:t>PostCode</a:t>
            </a:r>
            <a:r>
              <a:rPr lang="en-GB" sz="800" dirty="0" smtClean="0"/>
              <a:t> </a:t>
            </a:r>
            <a:r>
              <a:rPr lang="en-GB" sz="800" dirty="0" smtClean="0">
                <a:solidFill>
                  <a:srgbClr val="00B050"/>
                </a:solidFill>
              </a:rPr>
              <a:t>“PE10 9ED”</a:t>
            </a:r>
          </a:p>
          <a:p>
            <a:pPr marL="171450" indent="-171450">
              <a:buFont typeface="Arial" panose="020B0604020202020204" pitchFamily="34" charset="0"/>
              <a:buChar char="•"/>
            </a:pPr>
            <a:endParaRPr lang="en-GB" sz="800" dirty="0"/>
          </a:p>
        </p:txBody>
      </p:sp>
      <p:sp>
        <p:nvSpPr>
          <p:cNvPr id="42" name="TextBox 41"/>
          <p:cNvSpPr txBox="1"/>
          <p:nvPr/>
        </p:nvSpPr>
        <p:spPr>
          <a:xfrm>
            <a:off x="6113104" y="4377298"/>
            <a:ext cx="1832553"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ContactType</a:t>
            </a:r>
            <a:r>
              <a:rPr lang="en-GB" sz="800" dirty="0" smtClean="0"/>
              <a:t> </a:t>
            </a:r>
            <a:r>
              <a:rPr lang="en-GB" sz="800" b="1" dirty="0" smtClean="0"/>
              <a:t>M </a:t>
            </a:r>
            <a:r>
              <a:rPr lang="en-GB" sz="800" b="1" dirty="0" smtClean="0">
                <a:solidFill>
                  <a:srgbClr val="00B050"/>
                </a:solidFill>
              </a:rPr>
              <a:t>“Fax”</a:t>
            </a:r>
          </a:p>
          <a:p>
            <a:pPr marL="171450" indent="-171450">
              <a:buFont typeface="Arial" panose="020B0604020202020204" pitchFamily="34" charset="0"/>
              <a:buChar char="•"/>
            </a:pPr>
            <a:r>
              <a:rPr lang="en-GB" sz="800" dirty="0" err="1" smtClean="0"/>
              <a:t>ContactNumber</a:t>
            </a:r>
            <a:r>
              <a:rPr lang="en-GB" sz="800" dirty="0" smtClean="0"/>
              <a:t> </a:t>
            </a:r>
            <a:r>
              <a:rPr lang="en-GB" sz="800" dirty="0">
                <a:solidFill>
                  <a:srgbClr val="00B050"/>
                </a:solidFill>
              </a:rPr>
              <a:t>“+44-1245704705”</a:t>
            </a:r>
            <a:endParaRPr lang="en-GB" sz="800" dirty="0" smtClean="0">
              <a:solidFill>
                <a:srgbClr val="00B050"/>
              </a:solidFill>
            </a:endParaRPr>
          </a:p>
          <a:p>
            <a:pPr marL="171450" indent="-171450">
              <a:buFont typeface="Arial" panose="020B0604020202020204" pitchFamily="34" charset="0"/>
              <a:buChar char="•"/>
            </a:pPr>
            <a:r>
              <a:rPr lang="en-GB" sz="800" dirty="0" err="1" smtClean="0"/>
              <a:t>ContactDescription</a:t>
            </a:r>
            <a:endParaRPr lang="en-GB" sz="800" dirty="0" smtClean="0"/>
          </a:p>
          <a:p>
            <a:pPr marL="171450" indent="-171450">
              <a:buFont typeface="Arial" panose="020B0604020202020204" pitchFamily="34" charset="0"/>
              <a:buChar char="•"/>
            </a:pPr>
            <a:r>
              <a:rPr lang="en-GB" sz="800" dirty="0" err="1" smtClean="0">
                <a:solidFill>
                  <a:schemeClr val="tx1">
                    <a:lumMod val="95000"/>
                    <a:lumOff val="5000"/>
                  </a:schemeClr>
                </a:solidFill>
              </a:rPr>
              <a:t>OtherContactType</a:t>
            </a:r>
            <a:r>
              <a:rPr lang="en-GB" sz="800" dirty="0" smtClean="0">
                <a:solidFill>
                  <a:schemeClr val="tx1">
                    <a:lumMod val="95000"/>
                    <a:lumOff val="5000"/>
                  </a:schemeClr>
                </a:solidFill>
              </a:rPr>
              <a:t> </a:t>
            </a:r>
            <a:endParaRPr lang="en-GB" sz="800" dirty="0"/>
          </a:p>
        </p:txBody>
      </p:sp>
      <p:sp>
        <p:nvSpPr>
          <p:cNvPr id="43" name="TextBox 42"/>
          <p:cNvSpPr txBox="1"/>
          <p:nvPr/>
        </p:nvSpPr>
        <p:spPr>
          <a:xfrm>
            <a:off x="7872975" y="4356393"/>
            <a:ext cx="1491114"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ContactType</a:t>
            </a:r>
            <a:r>
              <a:rPr lang="en-GB" sz="800" dirty="0" smtClean="0"/>
              <a:t> </a:t>
            </a:r>
            <a:r>
              <a:rPr lang="en-GB" sz="800" b="1" dirty="0" smtClean="0"/>
              <a:t>M </a:t>
            </a:r>
            <a:r>
              <a:rPr lang="en-GB" sz="800" b="1" dirty="0" smtClean="0">
                <a:solidFill>
                  <a:srgbClr val="00B050"/>
                </a:solidFill>
              </a:rPr>
              <a:t>“</a:t>
            </a:r>
            <a:r>
              <a:rPr lang="en-GB" sz="800" b="1" dirty="0" smtClean="0">
                <a:solidFill>
                  <a:srgbClr val="00B050"/>
                </a:solidFill>
              </a:rPr>
              <a:t>Other</a:t>
            </a:r>
            <a:r>
              <a:rPr lang="en-GB" sz="800" b="1" dirty="0" smtClean="0">
                <a:solidFill>
                  <a:srgbClr val="00B050"/>
                </a:solidFill>
              </a:rPr>
              <a:t>”</a:t>
            </a:r>
            <a:endParaRPr lang="en-GB" sz="800" b="1" dirty="0" smtClean="0">
              <a:solidFill>
                <a:srgbClr val="00B050"/>
              </a:solidFill>
            </a:endParaRPr>
          </a:p>
          <a:p>
            <a:pPr marL="171450" indent="-171450">
              <a:buFont typeface="Arial" panose="020B0604020202020204" pitchFamily="34" charset="0"/>
              <a:buChar char="•"/>
            </a:pPr>
            <a:r>
              <a:rPr lang="en-GB" sz="800" dirty="0" err="1" smtClean="0"/>
              <a:t>ContactNumber</a:t>
            </a:r>
            <a:r>
              <a:rPr lang="en-GB" sz="800" dirty="0" smtClean="0"/>
              <a:t> </a:t>
            </a:r>
            <a:r>
              <a:rPr lang="en-GB" sz="800" dirty="0" smtClean="0">
                <a:solidFill>
                  <a:srgbClr val="00B050"/>
                </a:solidFill>
              </a:rPr>
              <a:t>“</a:t>
            </a:r>
            <a:r>
              <a:rPr lang="en-GB" sz="800" dirty="0" err="1" smtClean="0">
                <a:solidFill>
                  <a:srgbClr val="00B050"/>
                </a:solidFill>
              </a:rPr>
              <a:t>ChatURL</a:t>
            </a:r>
            <a:r>
              <a:rPr lang="en-GB" sz="800" dirty="0" smtClean="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ContactDescription</a:t>
            </a:r>
            <a:endParaRPr lang="en-GB" sz="800" dirty="0" smtClean="0"/>
          </a:p>
          <a:p>
            <a:pPr marL="171450" indent="-171450">
              <a:buFont typeface="Arial" panose="020B0604020202020204" pitchFamily="34" charset="0"/>
              <a:buChar char="•"/>
            </a:pPr>
            <a:r>
              <a:rPr lang="en-GB" sz="800" dirty="0" err="1" smtClean="0">
                <a:solidFill>
                  <a:schemeClr val="tx1">
                    <a:lumMod val="95000"/>
                    <a:lumOff val="5000"/>
                  </a:schemeClr>
                </a:solidFill>
              </a:rPr>
              <a:t>OtherContactType</a:t>
            </a:r>
            <a:r>
              <a:rPr lang="en-GB" sz="800" dirty="0" smtClean="0">
                <a:solidFill>
                  <a:schemeClr val="tx1">
                    <a:lumMod val="95000"/>
                    <a:lumOff val="5000"/>
                  </a:schemeClr>
                </a:solidFill>
              </a:rPr>
              <a:t> </a:t>
            </a:r>
            <a:r>
              <a:rPr lang="en-GB" sz="800" b="1" dirty="0" smtClean="0">
                <a:solidFill>
                  <a:srgbClr val="00B050"/>
                </a:solidFill>
              </a:rPr>
              <a:t>“Chat”</a:t>
            </a:r>
          </a:p>
        </p:txBody>
      </p:sp>
    </p:spTree>
    <p:extLst>
      <p:ext uri="{BB962C8B-B14F-4D97-AF65-F5344CB8AC3E}">
        <p14:creationId xmlns:p14="http://schemas.microsoft.com/office/powerpoint/2010/main" val="221253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How can I supply info about a mobile branch?</a:t>
            </a:r>
            <a:endParaRPr lang="en-GB" sz="1800" dirty="0"/>
          </a:p>
        </p:txBody>
      </p:sp>
      <p:sp>
        <p:nvSpPr>
          <p:cNvPr id="4" name="Date Placeholder 3"/>
          <p:cNvSpPr>
            <a:spLocks noGrp="1"/>
          </p:cNvSpPr>
          <p:nvPr>
            <p:ph type="dt" sz="half" idx="10"/>
          </p:nvPr>
        </p:nvSpPr>
        <p:spPr/>
        <p:txBody>
          <a:bodyPr/>
          <a:lstStyle/>
          <a:p>
            <a:fld id="{6FEDD323-0E26-4527-AE4B-DFD1155EEBFA}" type="datetime1">
              <a:rPr lang="en-GB" smtClean="0"/>
              <a:t>11/08/2017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6</a:t>
            </a:fld>
            <a:endParaRPr lang="en-GB" dirty="0"/>
          </a:p>
        </p:txBody>
      </p:sp>
      <p:sp>
        <p:nvSpPr>
          <p:cNvPr id="60" name="Rounded Rectangle 59"/>
          <p:cNvSpPr/>
          <p:nvPr/>
        </p:nvSpPr>
        <p:spPr>
          <a:xfrm>
            <a:off x="1049693" y="914485"/>
            <a:ext cx="1152128" cy="206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openbankingBranch</a:t>
            </a:r>
            <a:endParaRPr lang="en-GB" sz="800" dirty="0"/>
          </a:p>
        </p:txBody>
      </p:sp>
      <p:sp>
        <p:nvSpPr>
          <p:cNvPr id="61" name="Rounded Rectangle 60"/>
          <p:cNvSpPr/>
          <p:nvPr/>
        </p:nvSpPr>
        <p:spPr>
          <a:xfrm>
            <a:off x="1295636" y="137436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62" name="Rounded Rectangle 61"/>
          <p:cNvSpPr/>
          <p:nvPr/>
        </p:nvSpPr>
        <p:spPr>
          <a:xfrm>
            <a:off x="1295636" y="224551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63" name="Rounded Rectangle 62"/>
          <p:cNvSpPr/>
          <p:nvPr/>
        </p:nvSpPr>
        <p:spPr>
          <a:xfrm>
            <a:off x="3614072" y="2782630"/>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Availability</a:t>
            </a:r>
            <a:endParaRPr lang="en-GB" sz="800" dirty="0"/>
          </a:p>
        </p:txBody>
      </p:sp>
      <p:sp>
        <p:nvSpPr>
          <p:cNvPr id="66" name="Rounded Rectangle 65"/>
          <p:cNvSpPr/>
          <p:nvPr/>
        </p:nvSpPr>
        <p:spPr>
          <a:xfrm>
            <a:off x="4668268" y="1381795"/>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StandardAvailability</a:t>
            </a:r>
            <a:endParaRPr lang="en-GB" sz="800" dirty="0"/>
          </a:p>
        </p:txBody>
      </p:sp>
      <p:sp>
        <p:nvSpPr>
          <p:cNvPr id="71" name="Rounded Rectangle 70"/>
          <p:cNvSpPr/>
          <p:nvPr/>
        </p:nvSpPr>
        <p:spPr>
          <a:xfrm>
            <a:off x="6492851" y="137523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74" name="Rounded Rectangle 73"/>
          <p:cNvSpPr/>
          <p:nvPr/>
        </p:nvSpPr>
        <p:spPr>
          <a:xfrm>
            <a:off x="7436595" y="1388972"/>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77" name="Rounded Rectangle 76"/>
          <p:cNvSpPr/>
          <p:nvPr/>
        </p:nvSpPr>
        <p:spPr>
          <a:xfrm>
            <a:off x="4785010" y="3135327"/>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NonStandardAvailability</a:t>
            </a:r>
            <a:endParaRPr lang="en-GB" sz="800" dirty="0"/>
          </a:p>
        </p:txBody>
      </p:sp>
      <p:sp>
        <p:nvSpPr>
          <p:cNvPr id="80" name="Rounded Rectangle 79"/>
          <p:cNvSpPr/>
          <p:nvPr/>
        </p:nvSpPr>
        <p:spPr>
          <a:xfrm>
            <a:off x="6609593" y="3128173"/>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81" name="Rounded Rectangle 80"/>
          <p:cNvSpPr/>
          <p:nvPr/>
        </p:nvSpPr>
        <p:spPr>
          <a:xfrm>
            <a:off x="7526622" y="3135327"/>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83" name="Rounded Rectangle 82"/>
          <p:cNvSpPr/>
          <p:nvPr/>
        </p:nvSpPr>
        <p:spPr>
          <a:xfrm>
            <a:off x="4184072"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cxnSp>
        <p:nvCxnSpPr>
          <p:cNvPr id="84" name="Straight Arrow Connector 83"/>
          <p:cNvCxnSpPr>
            <a:stCxn id="60" idx="2"/>
            <a:endCxn id="61" idx="0"/>
          </p:cNvCxnSpPr>
          <p:nvPr/>
        </p:nvCxnSpPr>
        <p:spPr>
          <a:xfrm flipH="1">
            <a:off x="1619672" y="1121217"/>
            <a:ext cx="6085" cy="253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1" idx="2"/>
            <a:endCxn id="62" idx="0"/>
          </p:cNvCxnSpPr>
          <p:nvPr/>
        </p:nvCxnSpPr>
        <p:spPr>
          <a:xfrm>
            <a:off x="1619672" y="159744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62" idx="3"/>
            <a:endCxn id="63" idx="1"/>
          </p:cNvCxnSpPr>
          <p:nvPr/>
        </p:nvCxnSpPr>
        <p:spPr>
          <a:xfrm>
            <a:off x="1943708" y="2357053"/>
            <a:ext cx="1670364" cy="543672"/>
          </a:xfrm>
          <a:prstGeom prst="bentConnector3">
            <a:avLst>
              <a:gd name="adj1" fmla="val 66537"/>
            </a:avLst>
          </a:prstGeom>
          <a:ln>
            <a:prstDash val="dash"/>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62" idx="3"/>
          </p:cNvCxnSpPr>
          <p:nvPr/>
        </p:nvCxnSpPr>
        <p:spPr>
          <a:xfrm>
            <a:off x="1943708" y="2357053"/>
            <a:ext cx="2233120" cy="1878764"/>
          </a:xfrm>
          <a:prstGeom prst="bentConnector3">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62" idx="3"/>
            <a:endCxn id="83" idx="1"/>
          </p:cNvCxnSpPr>
          <p:nvPr/>
        </p:nvCxnSpPr>
        <p:spPr>
          <a:xfrm>
            <a:off x="1943708" y="2357053"/>
            <a:ext cx="2240364" cy="284129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957450" y="1396011"/>
            <a:ext cx="1455848" cy="21544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BrandName</a:t>
            </a:r>
            <a:r>
              <a:rPr lang="en-GB" sz="800" dirty="0" smtClean="0"/>
              <a:t> </a:t>
            </a:r>
            <a:r>
              <a:rPr lang="en-GB" sz="800" b="1" dirty="0" smtClean="0"/>
              <a:t>M </a:t>
            </a:r>
            <a:r>
              <a:rPr lang="en-GB" sz="800" dirty="0" smtClean="0">
                <a:solidFill>
                  <a:srgbClr val="00B050"/>
                </a:solidFill>
              </a:rPr>
              <a:t>“NatWest”</a:t>
            </a:r>
            <a:endParaRPr lang="en-GB" sz="800" dirty="0">
              <a:solidFill>
                <a:srgbClr val="00B050"/>
              </a:solidFill>
            </a:endParaRPr>
          </a:p>
        </p:txBody>
      </p:sp>
      <p:sp>
        <p:nvSpPr>
          <p:cNvPr id="90" name="TextBox 89"/>
          <p:cNvSpPr txBox="1"/>
          <p:nvPr/>
        </p:nvSpPr>
        <p:spPr>
          <a:xfrm>
            <a:off x="714754" y="2495426"/>
            <a:ext cx="1911101" cy="1815882"/>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Identification </a:t>
            </a:r>
            <a:r>
              <a:rPr lang="en-GB" sz="800" b="1" dirty="0" smtClean="0"/>
              <a:t>M </a:t>
            </a:r>
            <a:r>
              <a:rPr lang="en-GB" sz="800" dirty="0">
                <a:solidFill>
                  <a:srgbClr val="00B050"/>
                </a:solidFill>
              </a:rPr>
              <a:t>“NW007”</a:t>
            </a:r>
            <a:endParaRPr lang="en-GB" sz="800" dirty="0" smtClean="0">
              <a:solidFill>
                <a:srgbClr val="00B050"/>
              </a:solidFill>
            </a:endParaRPr>
          </a:p>
          <a:p>
            <a:pPr marL="171450" indent="-171450">
              <a:buFont typeface="Arial" panose="020B0604020202020204" pitchFamily="34" charset="0"/>
              <a:buChar char="•"/>
            </a:pPr>
            <a:r>
              <a:rPr lang="en-GB" sz="800" dirty="0" err="1" smtClean="0"/>
              <a:t>SequenceNumber</a:t>
            </a:r>
            <a:r>
              <a:rPr lang="en-GB" sz="800" dirty="0" smtClean="0"/>
              <a:t> </a:t>
            </a:r>
            <a:r>
              <a:rPr lang="en-GB" sz="800" b="1" dirty="0" smtClean="0"/>
              <a:t>M </a:t>
            </a:r>
            <a:r>
              <a:rPr lang="en-GB" sz="800" dirty="0">
                <a:solidFill>
                  <a:srgbClr val="00B050"/>
                </a:solidFill>
              </a:rPr>
              <a:t>1</a:t>
            </a:r>
            <a:endParaRPr lang="en-GB" sz="800" dirty="0" smtClean="0">
              <a:solidFill>
                <a:srgbClr val="00B050"/>
              </a:solidFill>
            </a:endParaRPr>
          </a:p>
          <a:p>
            <a:pPr marL="171450" indent="-171450">
              <a:buFont typeface="Arial" panose="020B0604020202020204" pitchFamily="34" charset="0"/>
              <a:buChar char="•"/>
            </a:pPr>
            <a:r>
              <a:rPr lang="en-GB" sz="800" dirty="0" smtClean="0"/>
              <a:t>Name </a:t>
            </a:r>
            <a:r>
              <a:rPr lang="en-GB" sz="800" dirty="0">
                <a:solidFill>
                  <a:srgbClr val="00B050"/>
                </a:solidFill>
              </a:rPr>
              <a:t>“East Anglia Wroxham”</a:t>
            </a:r>
            <a:endParaRPr lang="en-GB" sz="800" dirty="0" smtClean="0">
              <a:solidFill>
                <a:srgbClr val="00B050"/>
              </a:solidFill>
            </a:endParaRPr>
          </a:p>
          <a:p>
            <a:pPr marL="171450" indent="-171450">
              <a:buFont typeface="Arial" panose="020B0604020202020204" pitchFamily="34" charset="0"/>
              <a:buChar char="•"/>
            </a:pPr>
            <a:r>
              <a:rPr lang="en-GB" sz="800" dirty="0" smtClean="0"/>
              <a:t>Type </a:t>
            </a:r>
            <a:r>
              <a:rPr lang="en-GB" sz="800" b="1" dirty="0" smtClean="0"/>
              <a:t>M </a:t>
            </a:r>
            <a:r>
              <a:rPr lang="en-GB" sz="800" dirty="0" smtClean="0">
                <a:solidFill>
                  <a:srgbClr val="00B050"/>
                </a:solidFill>
              </a:rPr>
              <a:t>“Mobile”</a:t>
            </a:r>
          </a:p>
          <a:p>
            <a:pPr marL="171450" indent="-171450">
              <a:buFont typeface="Arial" panose="020B0604020202020204" pitchFamily="34" charset="0"/>
              <a:buChar char="•"/>
            </a:pPr>
            <a:r>
              <a:rPr lang="en-GB" sz="800" dirty="0"/>
              <a:t>Photo </a:t>
            </a:r>
            <a:r>
              <a:rPr lang="en-GB" sz="800" dirty="0" smtClean="0"/>
              <a:t>“</a:t>
            </a:r>
            <a:r>
              <a:rPr lang="en-GB" sz="800" dirty="0" smtClean="0">
                <a:hlinkClick r:id="rId2"/>
              </a:rPr>
              <a:t>Photo URL</a:t>
            </a:r>
            <a:r>
              <a:rPr lang="en-GB" sz="800" dirty="0" smtClean="0"/>
              <a:t>”</a:t>
            </a:r>
          </a:p>
          <a:p>
            <a:pPr marL="171450" indent="-171450">
              <a:buFont typeface="Arial" panose="020B0604020202020204" pitchFamily="34" charset="0"/>
              <a:buChar char="•"/>
            </a:pPr>
            <a:r>
              <a:rPr lang="en-GB" sz="800" dirty="0" err="1" smtClean="0"/>
              <a:t>CustomerSegment</a:t>
            </a:r>
            <a:r>
              <a:rPr lang="en-GB" sz="800" dirty="0" smtClean="0"/>
              <a:t> </a:t>
            </a:r>
            <a:r>
              <a:rPr lang="en-GB" sz="800" b="1" dirty="0" smtClean="0"/>
              <a:t>1..*</a:t>
            </a:r>
            <a:r>
              <a:rPr lang="en-GB" sz="800" b="1" dirty="0"/>
              <a:t>M </a:t>
            </a:r>
            <a:endParaRPr lang="en-GB" sz="800" b="1" dirty="0" smtClean="0"/>
          </a:p>
          <a:p>
            <a:r>
              <a:rPr lang="en-GB" sz="800" dirty="0" smtClean="0">
                <a:solidFill>
                  <a:srgbClr val="00B050"/>
                </a:solidFill>
              </a:rPr>
              <a:t>["</a:t>
            </a:r>
            <a:r>
              <a:rPr lang="en-GB" sz="800" dirty="0" err="1">
                <a:solidFill>
                  <a:srgbClr val="00B050"/>
                </a:solidFill>
              </a:rPr>
              <a:t>Business","Corporate","Personal</a:t>
            </a:r>
            <a:r>
              <a:rPr lang="en-GB" sz="800" dirty="0">
                <a:solidFill>
                  <a:srgbClr val="00B050"/>
                </a:solidFill>
              </a:rPr>
              <a:t>",</a:t>
            </a:r>
          </a:p>
          <a:p>
            <a:r>
              <a:rPr lang="en-GB" sz="800" dirty="0">
                <a:solidFill>
                  <a:srgbClr val="00B050"/>
                </a:solidFill>
              </a:rPr>
              <a:t>"</a:t>
            </a:r>
            <a:r>
              <a:rPr lang="en-GB" sz="800" dirty="0" err="1">
                <a:solidFill>
                  <a:srgbClr val="00B050"/>
                </a:solidFill>
              </a:rPr>
              <a:t>Premier","Private","Select“,"Wealth</a:t>
            </a:r>
            <a:r>
              <a:rPr lang="en-GB" sz="800" dirty="0">
                <a:solidFill>
                  <a:srgbClr val="00B050"/>
                </a:solidFill>
              </a:rPr>
              <a:t>“]</a:t>
            </a:r>
          </a:p>
          <a:p>
            <a:pPr marL="171450" indent="-171450">
              <a:buFont typeface="Arial" panose="020B0604020202020204" pitchFamily="34" charset="0"/>
              <a:buChar char="•"/>
            </a:pPr>
            <a:r>
              <a:rPr lang="en-GB" sz="800" dirty="0" err="1" smtClean="0"/>
              <a:t>OtherCustomerSegment</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ServiceAndFacility</a:t>
            </a:r>
            <a:r>
              <a:rPr lang="en-GB" sz="800" dirty="0" smtClean="0"/>
              <a:t>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NightSafe</a:t>
            </a:r>
            <a:r>
              <a:rPr lang="en-GB" sz="800" dirty="0" smtClean="0">
                <a:solidFill>
                  <a:srgbClr val="00B050"/>
                </a:solidFill>
              </a:rPr>
              <a:t>”</a:t>
            </a:r>
          </a:p>
          <a:p>
            <a:pPr marL="171450" indent="-171450">
              <a:buFont typeface="Arial" panose="020B0604020202020204" pitchFamily="34" charset="0"/>
              <a:buChar char="•"/>
            </a:pPr>
            <a:r>
              <a:rPr lang="en-GB" sz="800" dirty="0" err="1" smtClean="0"/>
              <a:t>OtherServiceAndFacility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Accessibility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WheelchairAccess</a:t>
            </a:r>
            <a:r>
              <a:rPr lang="en-GB" sz="800" dirty="0" smtClean="0">
                <a:solidFill>
                  <a:srgbClr val="00B050"/>
                </a:solidFill>
              </a:rPr>
              <a:t>”</a:t>
            </a:r>
          </a:p>
          <a:p>
            <a:pPr marL="171450" indent="-171450">
              <a:buFont typeface="Arial" panose="020B0604020202020204" pitchFamily="34" charset="0"/>
              <a:buChar char="•"/>
            </a:pPr>
            <a:r>
              <a:rPr lang="en-GB" sz="800" dirty="0" err="1" smtClean="0"/>
              <a:t>OtherAccessibility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a:t>Notes </a:t>
            </a:r>
            <a:r>
              <a:rPr lang="en-GB" sz="800" dirty="0">
                <a:solidFill>
                  <a:srgbClr val="00B050"/>
                </a:solidFill>
              </a:rPr>
              <a:t>“No counter service </a:t>
            </a:r>
            <a:r>
              <a:rPr lang="en-GB" sz="800" dirty="0" smtClean="0">
                <a:solidFill>
                  <a:srgbClr val="00B050"/>
                </a:solidFill>
              </a:rPr>
              <a:t>Saturday”</a:t>
            </a:r>
            <a:endParaRPr lang="en-GB" sz="800" dirty="0">
              <a:solidFill>
                <a:srgbClr val="00B050"/>
              </a:solidFill>
            </a:endParaRPr>
          </a:p>
        </p:txBody>
      </p:sp>
      <p:cxnSp>
        <p:nvCxnSpPr>
          <p:cNvPr id="91" name="Elbow Connector 90"/>
          <p:cNvCxnSpPr>
            <a:stCxn id="63" idx="0"/>
            <a:endCxn id="66" idx="1"/>
          </p:cNvCxnSpPr>
          <p:nvPr/>
        </p:nvCxnSpPr>
        <p:spPr>
          <a:xfrm rot="5400000" flipH="1" flipV="1">
            <a:off x="3718569" y="1832931"/>
            <a:ext cx="1282740" cy="61665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63" idx="2"/>
            <a:endCxn id="77" idx="1"/>
          </p:cNvCxnSpPr>
          <p:nvPr/>
        </p:nvCxnSpPr>
        <p:spPr>
          <a:xfrm rot="16200000" flipH="1">
            <a:off x="4301009" y="2769421"/>
            <a:ext cx="234602" cy="73340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66" idx="3"/>
            <a:endCxn id="71" idx="1"/>
          </p:cNvCxnSpPr>
          <p:nvPr/>
        </p:nvCxnSpPr>
        <p:spPr>
          <a:xfrm flipV="1">
            <a:off x="5937410" y="1493334"/>
            <a:ext cx="5554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74" idx="1"/>
          </p:cNvCxnSpPr>
          <p:nvPr/>
        </p:nvCxnSpPr>
        <p:spPr>
          <a:xfrm>
            <a:off x="6932539" y="1499890"/>
            <a:ext cx="504056" cy="7177"/>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6054152" y="3253422"/>
            <a:ext cx="555441" cy="655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0" idx="3"/>
          </p:cNvCxnSpPr>
          <p:nvPr/>
        </p:nvCxnSpPr>
        <p:spPr>
          <a:xfrm flipV="1">
            <a:off x="7049281" y="3239712"/>
            <a:ext cx="4773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
        <p:nvSpPr>
          <p:cNvPr id="97" name="Rounded Rectangle 96"/>
          <p:cNvSpPr/>
          <p:nvPr/>
        </p:nvSpPr>
        <p:spPr>
          <a:xfrm>
            <a:off x="5594766"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98" name="Rounded Rectangle 97"/>
          <p:cNvSpPr/>
          <p:nvPr/>
        </p:nvSpPr>
        <p:spPr>
          <a:xfrm>
            <a:off x="7165440" y="5080256"/>
            <a:ext cx="1596393"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GeographicCoordinates</a:t>
            </a:r>
            <a:endParaRPr lang="en-GB" sz="800" dirty="0"/>
          </a:p>
        </p:txBody>
      </p:sp>
      <p:cxnSp>
        <p:nvCxnSpPr>
          <p:cNvPr id="99" name="Straight Connector 98"/>
          <p:cNvCxnSpPr>
            <a:stCxn id="97" idx="3"/>
            <a:endCxn id="98" idx="1"/>
          </p:cNvCxnSpPr>
          <p:nvPr/>
        </p:nvCxnSpPr>
        <p:spPr>
          <a:xfrm>
            <a:off x="6469841" y="5198351"/>
            <a:ext cx="695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3" idx="3"/>
            <a:endCxn id="97" idx="1"/>
          </p:cNvCxnSpPr>
          <p:nvPr/>
        </p:nvCxnSpPr>
        <p:spPr>
          <a:xfrm>
            <a:off x="5059147" y="5198351"/>
            <a:ext cx="5356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215130" y="1678938"/>
            <a:ext cx="117211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 </a:t>
            </a:r>
            <a:r>
              <a:rPr lang="en-GB" sz="800" dirty="0" smtClean="0">
                <a:solidFill>
                  <a:srgbClr val="00B050"/>
                </a:solidFill>
              </a:rPr>
              <a:t>"Tuesday“</a:t>
            </a:r>
            <a:endParaRPr lang="en-GB" sz="800" dirty="0">
              <a:solidFill>
                <a:srgbClr val="00B050"/>
              </a:solidFill>
            </a:endParaRPr>
          </a:p>
        </p:txBody>
      </p:sp>
      <p:sp>
        <p:nvSpPr>
          <p:cNvPr id="102" name="TextBox 101"/>
          <p:cNvSpPr txBox="1"/>
          <p:nvPr/>
        </p:nvSpPr>
        <p:spPr>
          <a:xfrm>
            <a:off x="7578359" y="1713212"/>
            <a:ext cx="1394934"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a:t>M  </a:t>
            </a:r>
            <a:r>
              <a:rPr lang="en-GB" sz="800" dirty="0" smtClean="0">
                <a:solidFill>
                  <a:srgbClr val="00B050"/>
                </a:solidFill>
              </a:rPr>
              <a:t>“14:15”</a:t>
            </a:r>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 </a:t>
            </a:r>
            <a:r>
              <a:rPr lang="en-GB" sz="800" dirty="0">
                <a:solidFill>
                  <a:srgbClr val="00B050"/>
                </a:solidFill>
              </a:rPr>
              <a:t>“</a:t>
            </a:r>
            <a:r>
              <a:rPr lang="en-GB" sz="800" dirty="0" smtClean="0">
                <a:solidFill>
                  <a:srgbClr val="00B050"/>
                </a:solidFill>
              </a:rPr>
              <a:t>15:15”</a:t>
            </a:r>
            <a:endParaRPr lang="en-GB" sz="800" b="1" dirty="0" smtClean="0"/>
          </a:p>
          <a:p>
            <a:r>
              <a:rPr lang="en-GB" sz="800" b="1" dirty="0" smtClean="0"/>
              <a:t>“</a:t>
            </a:r>
          </a:p>
        </p:txBody>
      </p:sp>
      <p:sp>
        <p:nvSpPr>
          <p:cNvPr id="103" name="TextBox 102"/>
          <p:cNvSpPr txBox="1"/>
          <p:nvPr/>
        </p:nvSpPr>
        <p:spPr>
          <a:xfrm>
            <a:off x="6587964" y="3438643"/>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4" name="TextBox 103"/>
          <p:cNvSpPr txBox="1"/>
          <p:nvPr/>
        </p:nvSpPr>
        <p:spPr>
          <a:xfrm>
            <a:off x="7666964" y="3438643"/>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5" name="TextBox 104"/>
          <p:cNvSpPr txBox="1"/>
          <p:nvPr/>
        </p:nvSpPr>
        <p:spPr>
          <a:xfrm>
            <a:off x="5097379" y="3414741"/>
            <a:ext cx="753732"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err="1" smtClean="0"/>
              <a:t>StartDate</a:t>
            </a:r>
            <a:endParaRPr lang="en-GB" sz="800" dirty="0" smtClean="0"/>
          </a:p>
          <a:p>
            <a:pPr marL="171450" indent="-171450">
              <a:buFont typeface="Arial" panose="020B0604020202020204" pitchFamily="34" charset="0"/>
              <a:buChar char="•"/>
            </a:pPr>
            <a:r>
              <a:rPr lang="en-GB" sz="800" dirty="0" err="1" smtClean="0"/>
              <a:t>EndDate</a:t>
            </a:r>
            <a:endParaRPr lang="en-GB" sz="800" dirty="0" smtClean="0"/>
          </a:p>
          <a:p>
            <a:pPr marL="171450" indent="-171450">
              <a:buFont typeface="Arial" panose="020B0604020202020204" pitchFamily="34" charset="0"/>
              <a:buChar char="•"/>
            </a:pPr>
            <a:r>
              <a:rPr lang="en-GB" sz="800" smtClean="0"/>
              <a:t>Name </a:t>
            </a:r>
            <a:r>
              <a:rPr lang="en-GB" sz="800" b="1" smtClean="0"/>
              <a:t>M</a:t>
            </a:r>
            <a:endParaRPr lang="en-GB" sz="800" dirty="0"/>
          </a:p>
        </p:txBody>
      </p:sp>
      <p:sp>
        <p:nvSpPr>
          <p:cNvPr id="107" name="TextBox 106"/>
          <p:cNvSpPr txBox="1"/>
          <p:nvPr/>
        </p:nvSpPr>
        <p:spPr>
          <a:xfrm>
            <a:off x="7499522" y="5372133"/>
            <a:ext cx="1380506"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Latitude </a:t>
            </a:r>
            <a:r>
              <a:rPr lang="en-GB" sz="800" b="1" dirty="0"/>
              <a:t>M </a:t>
            </a:r>
            <a:r>
              <a:rPr lang="en-GB" sz="800" dirty="0">
                <a:solidFill>
                  <a:srgbClr val="00B050"/>
                </a:solidFill>
              </a:rPr>
              <a:t>52.7140745</a:t>
            </a:r>
            <a:endParaRPr lang="en-GB" sz="800" dirty="0" smtClean="0">
              <a:solidFill>
                <a:srgbClr val="00B050"/>
              </a:solidFill>
            </a:endParaRPr>
          </a:p>
          <a:p>
            <a:pPr marL="171450" indent="-171450">
              <a:buFont typeface="Arial" panose="020B0604020202020204" pitchFamily="34" charset="0"/>
              <a:buChar char="•"/>
            </a:pPr>
            <a:r>
              <a:rPr lang="en-GB" sz="800" dirty="0" smtClean="0"/>
              <a:t>Longitude </a:t>
            </a:r>
            <a:r>
              <a:rPr lang="en-GB" sz="800" b="1" dirty="0"/>
              <a:t>M </a:t>
            </a:r>
            <a:r>
              <a:rPr lang="en-GB" sz="800" b="1" dirty="0" smtClean="0">
                <a:solidFill>
                  <a:srgbClr val="00B050"/>
                </a:solidFill>
              </a:rPr>
              <a:t>1.4140166</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
        <p:nvSpPr>
          <p:cNvPr id="108" name="TextBox 107"/>
          <p:cNvSpPr txBox="1"/>
          <p:nvPr/>
        </p:nvSpPr>
        <p:spPr>
          <a:xfrm>
            <a:off x="4233521" y="5316446"/>
            <a:ext cx="2754280" cy="1077218"/>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AddressLine</a:t>
            </a:r>
            <a:endParaRPr lang="en-GB" sz="800" dirty="0" smtClean="0"/>
          </a:p>
          <a:p>
            <a:pPr marL="171450" indent="-171450">
              <a:buFont typeface="Arial" panose="020B0604020202020204" pitchFamily="34" charset="0"/>
              <a:buChar char="•"/>
            </a:pPr>
            <a:r>
              <a:rPr lang="en-GB" sz="800" dirty="0" err="1" smtClean="0"/>
              <a:t>BuildingNumber</a:t>
            </a:r>
            <a:r>
              <a:rPr lang="en-GB" sz="800" dirty="0" smtClean="0"/>
              <a:t> </a:t>
            </a:r>
            <a:r>
              <a:rPr lang="en-GB" sz="800" dirty="0">
                <a:solidFill>
                  <a:srgbClr val="00B050"/>
                </a:solidFill>
              </a:rPr>
              <a:t>“Broadland Youth &amp; Community </a:t>
            </a:r>
            <a:r>
              <a:rPr lang="en-GB" sz="800" dirty="0" smtClean="0">
                <a:solidFill>
                  <a:srgbClr val="00B050"/>
                </a:solidFill>
              </a:rPr>
              <a:t>Centre”</a:t>
            </a:r>
          </a:p>
          <a:p>
            <a:pPr marL="171450" indent="-171450">
              <a:buFont typeface="Arial" panose="020B0604020202020204" pitchFamily="34" charset="0"/>
              <a:buChar char="•"/>
            </a:pPr>
            <a:r>
              <a:rPr lang="en-GB" sz="800" dirty="0" err="1" smtClean="0"/>
              <a:t>StreetName</a:t>
            </a:r>
            <a:endParaRPr lang="en-GB" sz="800" dirty="0" smtClean="0">
              <a:solidFill>
                <a:srgbClr val="00B050"/>
              </a:solidFill>
            </a:endParaRPr>
          </a:p>
          <a:p>
            <a:pPr marL="171450" indent="-171450">
              <a:buFont typeface="Arial" panose="020B0604020202020204" pitchFamily="34" charset="0"/>
              <a:buChar char="•"/>
            </a:pPr>
            <a:r>
              <a:rPr lang="en-GB" sz="800" dirty="0" err="1" smtClean="0"/>
              <a:t>TownName</a:t>
            </a:r>
            <a:r>
              <a:rPr lang="en-GB" sz="800" dirty="0" smtClean="0"/>
              <a:t> </a:t>
            </a:r>
            <a:r>
              <a:rPr lang="en-GB" sz="800" dirty="0" smtClean="0">
                <a:solidFill>
                  <a:srgbClr val="00B050"/>
                </a:solidFill>
              </a:rPr>
              <a:t>“</a:t>
            </a:r>
            <a:r>
              <a:rPr lang="en-GB" sz="800" dirty="0" err="1" smtClean="0">
                <a:solidFill>
                  <a:srgbClr val="00B050"/>
                </a:solidFill>
              </a:rPr>
              <a:t>Hoveton</a:t>
            </a:r>
            <a:r>
              <a:rPr lang="en-GB" sz="800" dirty="0" smtClean="0">
                <a:solidFill>
                  <a:srgbClr val="00B050"/>
                </a:solidFill>
              </a:rPr>
              <a:t>”</a:t>
            </a:r>
          </a:p>
          <a:p>
            <a:pPr marL="171450" indent="-171450">
              <a:buFont typeface="Arial" panose="020B0604020202020204" pitchFamily="34" charset="0"/>
              <a:buChar char="•"/>
            </a:pPr>
            <a:r>
              <a:rPr lang="en-GB" sz="800" dirty="0" err="1" smtClean="0"/>
              <a:t>CountrySubDivision</a:t>
            </a:r>
            <a:r>
              <a:rPr lang="en-GB" sz="800" dirty="0" smtClean="0"/>
              <a:t> </a:t>
            </a:r>
            <a:endParaRPr lang="en-GB" sz="800" dirty="0" smtClean="0">
              <a:solidFill>
                <a:srgbClr val="00B050"/>
              </a:solidFill>
            </a:endParaRPr>
          </a:p>
          <a:p>
            <a:pPr marL="171450" indent="-171450">
              <a:buFont typeface="Arial" panose="020B0604020202020204" pitchFamily="34" charset="0"/>
              <a:buChar char="•"/>
            </a:pPr>
            <a:r>
              <a:rPr lang="en-GB" sz="800" dirty="0" smtClean="0"/>
              <a:t>Country </a:t>
            </a:r>
            <a:r>
              <a:rPr lang="en-GB" sz="800" dirty="0" smtClean="0">
                <a:solidFill>
                  <a:srgbClr val="00B050"/>
                </a:solidFill>
              </a:rPr>
              <a:t>“GB”</a:t>
            </a:r>
          </a:p>
          <a:p>
            <a:pPr marL="171450" indent="-171450">
              <a:buFont typeface="Arial" panose="020B0604020202020204" pitchFamily="34" charset="0"/>
              <a:buChar char="•"/>
            </a:pPr>
            <a:r>
              <a:rPr lang="en-GB" sz="800" dirty="0" err="1" smtClean="0"/>
              <a:t>PostCode</a:t>
            </a:r>
            <a:r>
              <a:rPr lang="en-GB" sz="800" dirty="0" smtClean="0"/>
              <a:t> </a:t>
            </a:r>
            <a:r>
              <a:rPr lang="en-GB" sz="800" dirty="0" smtClean="0">
                <a:solidFill>
                  <a:srgbClr val="00B050"/>
                </a:solidFill>
              </a:rPr>
              <a:t>“NR12 8DJ”</a:t>
            </a:r>
          </a:p>
          <a:p>
            <a:pPr marL="171450" indent="-171450">
              <a:buFont typeface="Arial" panose="020B0604020202020204" pitchFamily="34" charset="0"/>
              <a:buChar char="•"/>
            </a:pPr>
            <a:endParaRPr lang="en-GB" sz="800" dirty="0"/>
          </a:p>
        </p:txBody>
      </p:sp>
      <p:sp>
        <p:nvSpPr>
          <p:cNvPr id="42" name="Rounded Rectangle 41"/>
          <p:cNvSpPr/>
          <p:nvPr/>
        </p:nvSpPr>
        <p:spPr>
          <a:xfrm>
            <a:off x="4160912" y="41177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ContactInfo</a:t>
            </a:r>
            <a:endParaRPr lang="en-GB" sz="800" dirty="0"/>
          </a:p>
        </p:txBody>
      </p:sp>
      <p:sp>
        <p:nvSpPr>
          <p:cNvPr id="43" name="TextBox 42"/>
          <p:cNvSpPr txBox="1"/>
          <p:nvPr/>
        </p:nvSpPr>
        <p:spPr>
          <a:xfrm>
            <a:off x="4228827" y="4396853"/>
            <a:ext cx="1944763"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ContactType</a:t>
            </a:r>
            <a:r>
              <a:rPr lang="en-GB" sz="800" dirty="0" smtClean="0"/>
              <a:t> </a:t>
            </a:r>
            <a:r>
              <a:rPr lang="en-GB" sz="800" b="1" dirty="0" smtClean="0"/>
              <a:t>M</a:t>
            </a:r>
            <a:r>
              <a:rPr lang="en-GB" sz="800" dirty="0" smtClean="0"/>
              <a:t> </a:t>
            </a:r>
            <a:r>
              <a:rPr lang="en-GB" sz="800" dirty="0" smtClean="0">
                <a:solidFill>
                  <a:srgbClr val="00B050"/>
                </a:solidFill>
              </a:rPr>
              <a:t>“Phone”</a:t>
            </a:r>
          </a:p>
          <a:p>
            <a:pPr marL="171450" indent="-171450">
              <a:buFont typeface="Arial" panose="020B0604020202020204" pitchFamily="34" charset="0"/>
              <a:buChar char="•"/>
            </a:pPr>
            <a:r>
              <a:rPr lang="en-GB" sz="800" dirty="0" err="1" smtClean="0"/>
              <a:t>ContactNumber</a:t>
            </a:r>
            <a:r>
              <a:rPr lang="en-GB" sz="800" dirty="0" smtClean="0"/>
              <a:t> </a:t>
            </a:r>
            <a:r>
              <a:rPr lang="en-GB" sz="800" b="1" dirty="0" smtClean="0"/>
              <a:t>M </a:t>
            </a:r>
            <a:r>
              <a:rPr lang="en-GB" sz="800" dirty="0" smtClean="0">
                <a:solidFill>
                  <a:srgbClr val="00B050"/>
                </a:solidFill>
              </a:rPr>
              <a:t>“+44-3453000000”</a:t>
            </a:r>
          </a:p>
          <a:p>
            <a:pPr marL="171450" indent="-171450">
              <a:buFont typeface="Arial" panose="020B0604020202020204" pitchFamily="34" charset="0"/>
              <a:buChar char="•"/>
            </a:pPr>
            <a:r>
              <a:rPr lang="en-GB" sz="800" dirty="0" err="1" smtClean="0"/>
              <a:t>ContactDescription</a:t>
            </a:r>
            <a:r>
              <a:rPr lang="en-GB" sz="800" dirty="0"/>
              <a:t> </a:t>
            </a:r>
            <a:r>
              <a:rPr lang="en-GB" sz="800" dirty="0" smtClean="0">
                <a:solidFill>
                  <a:srgbClr val="00B050"/>
                </a:solidFill>
              </a:rPr>
              <a:t>“Main Phone”</a:t>
            </a:r>
          </a:p>
        </p:txBody>
      </p:sp>
      <p:sp>
        <p:nvSpPr>
          <p:cNvPr id="44" name="TextBox 43"/>
          <p:cNvSpPr txBox="1"/>
          <p:nvPr/>
        </p:nvSpPr>
        <p:spPr>
          <a:xfrm>
            <a:off x="6097188" y="4377298"/>
            <a:ext cx="1832553" cy="707886"/>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ContactType</a:t>
            </a:r>
            <a:r>
              <a:rPr lang="en-GB" sz="800" dirty="0" smtClean="0"/>
              <a:t> </a:t>
            </a:r>
            <a:r>
              <a:rPr lang="en-GB" sz="800" b="1" dirty="0" smtClean="0"/>
              <a:t>M </a:t>
            </a:r>
            <a:r>
              <a:rPr lang="en-GB" sz="800" b="1" dirty="0" smtClean="0">
                <a:solidFill>
                  <a:srgbClr val="00B050"/>
                </a:solidFill>
              </a:rPr>
              <a:t>“Fax”</a:t>
            </a:r>
          </a:p>
          <a:p>
            <a:pPr marL="171450" indent="-171450">
              <a:buFont typeface="Arial" panose="020B0604020202020204" pitchFamily="34" charset="0"/>
              <a:buChar char="•"/>
            </a:pPr>
            <a:r>
              <a:rPr lang="en-GB" sz="800" dirty="0" err="1" smtClean="0"/>
              <a:t>ContactNumber</a:t>
            </a:r>
            <a:r>
              <a:rPr lang="en-GB" sz="800" dirty="0" smtClean="0"/>
              <a:t> </a:t>
            </a:r>
            <a:r>
              <a:rPr lang="en-GB" sz="800" dirty="0">
                <a:solidFill>
                  <a:srgbClr val="00B050"/>
                </a:solidFill>
              </a:rPr>
              <a:t>“+44-1245704705”</a:t>
            </a:r>
            <a:endParaRPr lang="en-GB" sz="800" dirty="0" smtClean="0">
              <a:solidFill>
                <a:srgbClr val="00B050"/>
              </a:solidFill>
            </a:endParaRPr>
          </a:p>
          <a:p>
            <a:pPr marL="171450" indent="-171450">
              <a:buFont typeface="Arial" panose="020B0604020202020204" pitchFamily="34" charset="0"/>
              <a:buChar char="•"/>
            </a:pPr>
            <a:r>
              <a:rPr lang="en-GB" sz="800" dirty="0" err="1" smtClean="0"/>
              <a:t>ContactDescription</a:t>
            </a:r>
            <a:endParaRPr lang="en-GB" sz="800" dirty="0" smtClean="0"/>
          </a:p>
          <a:p>
            <a:pPr marL="171450" indent="-171450">
              <a:buFont typeface="Arial" panose="020B0604020202020204" pitchFamily="34" charset="0"/>
              <a:buChar char="•"/>
            </a:pPr>
            <a:endParaRPr lang="en-GB" sz="800" dirty="0" smtClean="0">
              <a:solidFill>
                <a:srgbClr val="00B050"/>
              </a:solidFill>
            </a:endParaRPr>
          </a:p>
          <a:p>
            <a:pPr marL="171450" indent="-171450">
              <a:buFont typeface="Arial" panose="020B0604020202020204" pitchFamily="34" charset="0"/>
              <a:buChar char="•"/>
            </a:pPr>
            <a:endParaRPr lang="en-GB" sz="800" dirty="0"/>
          </a:p>
        </p:txBody>
      </p:sp>
    </p:spTree>
    <p:extLst>
      <p:ext uri="{BB962C8B-B14F-4D97-AF65-F5344CB8AC3E}">
        <p14:creationId xmlns:p14="http://schemas.microsoft.com/office/powerpoint/2010/main" val="1604091738"/>
      </p:ext>
    </p:extLst>
  </p:cSld>
  <p:clrMapOvr>
    <a:masterClrMapping/>
  </p:clrMapOvr>
</p:sld>
</file>

<file path=ppt/theme/theme1.xml><?xml version="1.0" encoding="utf-8"?>
<a:theme xmlns:a="http://schemas.openxmlformats.org/drawingml/2006/main" name="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FD1597F4777479C159103D86F3FCF" ma:contentTypeVersion="0" ma:contentTypeDescription="Create a new document." ma:contentTypeScope="" ma:versionID="a3b66948662cc0c4da2c090ac4ab267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70897E-8284-4562-8701-F2D029C3594F}">
  <ds:schemaRefs>
    <ds:schemaRef ds:uri="http://www.w3.org/XML/1998/namespace"/>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BE90FBE-2299-40CF-9171-C802D818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9F4E8A-EFA6-493D-BB02-17EDDE9E2B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OBIE Standards PCA Initial Review - 240417</Template>
  <TotalTime>877</TotalTime>
  <Words>772</Words>
  <Application>Microsoft Office PowerPoint</Application>
  <PresentationFormat>A4 Paper (210x297 mm)</PresentationFormat>
  <Paragraphs>222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OBIE Standards PCA Initial Review - 240417</vt:lpstr>
      <vt:lpstr>OBIE Open Data</vt:lpstr>
      <vt:lpstr>Purpose</vt:lpstr>
      <vt:lpstr>Implementation Notes</vt:lpstr>
      <vt:lpstr>Branch v2.0 Top Level Design</vt:lpstr>
      <vt:lpstr>How can I supply info about a physical branch?</vt:lpstr>
      <vt:lpstr>How can I supply info about a mobile branch?</vt:lpstr>
    </vt:vector>
  </TitlesOfParts>
  <Company>UK Payments Administration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 Data Standards</dc:title>
  <dc:creator>James Dey</dc:creator>
  <cp:lastModifiedBy>Arif Khan</cp:lastModifiedBy>
  <cp:revision>123</cp:revision>
  <cp:lastPrinted>2017-01-23T11:38:46Z</cp:lastPrinted>
  <dcterms:created xsi:type="dcterms:W3CDTF">2017-04-19T14:43:05Z</dcterms:created>
  <dcterms:modified xsi:type="dcterms:W3CDTF">2017-08-11T15:00:22Z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0x010100FF5FD1597F4777479C159103D86F3FCF</vt:lpwstr>
  </property>
</Properties>
</file>