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319" r:id="rId5"/>
    <p:sldId id="325" r:id="rId6"/>
    <p:sldId id="354" r:id="rId7"/>
    <p:sldId id="323" r:id="rId8"/>
    <p:sldId id="358" r:id="rId9"/>
    <p:sldId id="348" r:id="rId10"/>
    <p:sldId id="363" r:id="rId11"/>
    <p:sldId id="360" r:id="rId12"/>
    <p:sldId id="362" r:id="rId13"/>
    <p:sldId id="361" r:id="rId14"/>
    <p:sldId id="337" r:id="rId1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8"/>
            <p14:sldId id="348"/>
            <p14:sldId id="363"/>
            <p14:sldId id="360"/>
            <p14:sldId id="362"/>
            <p14:sldId id="361"/>
            <p14:sldId id="337"/>
          </p14:sldIdLst>
        </p14:section>
      </p14:sectionLst>
    </p:ext>
    <p:ext uri="{EFAFB233-063F-42B5-8137-9DF3F51BA10A}">
      <p15:sldGuideLst xmlns:p15="http://schemas.microsoft.com/office/powerpoint/2012/main">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57" autoAdjust="0"/>
    <p:restoredTop sz="97516" autoAdjust="0"/>
  </p:normalViewPr>
  <p:slideViewPr>
    <p:cSldViewPr showGuides="1">
      <p:cViewPr varScale="1">
        <p:scale>
          <a:sx n="61" d="100"/>
          <a:sy n="61" d="100"/>
        </p:scale>
        <p:origin x="1206" y="72"/>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27/07/2017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27/07/2017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27/07/2017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27/07/2017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27/07/2017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27/07/2017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27/07/2017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27/07/2017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27/07/2017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27/07/2017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a16="http://schemas.microsoft.com/office/drawing/2014/main" val="20000"/>
                    </a:ext>
                  </a:extLst>
                </a:gridCol>
                <a:gridCol w="891540">
                  <a:extLst>
                    <a:ext uri="{9D8B030D-6E8A-4147-A177-3AD203B41FA5}">
                      <a16:colId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barclaycard.co.uk/business/cards-for-business/reward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oneysupermarket.com/business-finance/business-credit-cards-explained/" TargetMode="External"/><Relationship Id="rId2" Type="http://schemas.openxmlformats.org/officeDocument/2006/relationships/hyperlink" Target="https://openbanking.atlassian.net/wiki/download/attachments/1322017/BCA-AnalysisDesign.pptx?api=v2" TargetMode="External"/><Relationship Id="rId1" Type="http://schemas.openxmlformats.org/officeDocument/2006/relationships/slideLayout" Target="../slideLayouts/slideLayout2.xml"/><Relationship Id="rId4" Type="http://schemas.openxmlformats.org/officeDocument/2006/relationships/hyperlink" Target="http://www.knowyourmoney.co.uk/business-credit-cards-gui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hsbc.uk/en-gb/finance-and-borrowing/business-card/business-credit-card?DCSext.nav=foot-ma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business.hsbc.uk/en-gb/finance-and-borrowing/business-card/business-credit-card?DCSext.nav=foot-ma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business.hsbc.uk/en-gb/finance-and-borrowing/business-card/business-credit-card?DCSext.nav=foot-ma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business.hsbc.uk/en-gb/finance-and-borrowing/business-card/business-credit-card?DCSext.nav=foot-ma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3198847034"/>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a16="http://schemas.microsoft.com/office/drawing/2014/main" val="20000"/>
                    </a:ext>
                  </a:extLst>
                </a:gridCol>
                <a:gridCol w="4875808">
                  <a:extLst>
                    <a:ext uri="{9D8B030D-6E8A-4147-A177-3AD203B41FA5}">
                      <a16:colId xmlns:a16="http://schemas.microsoft.com/office/drawing/2014/main"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Dey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11/07/2017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err="1">
                <a:latin typeface="Times New Roman" panose="02020603050405020304" pitchFamily="18" charset="0"/>
                <a:cs typeface="Times New Roman" panose="02020603050405020304" pitchFamily="18" charset="0"/>
              </a:rPr>
              <a:t>Commerical</a:t>
            </a:r>
            <a:r>
              <a:rPr lang="en-US" sz="1600" dirty="0">
                <a:latin typeface="Times New Roman" panose="02020603050405020304" pitchFamily="18" charset="0"/>
                <a:cs typeface="Times New Roman" panose="02020603050405020304" pitchFamily="18" charset="0"/>
              </a:rPr>
              <a:t> Credit Cards 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37710" y="239746"/>
            <a:ext cx="5535554" cy="369332"/>
          </a:xfrm>
          <a:prstGeom prst="rect">
            <a:avLst/>
          </a:prstGeom>
          <a:noFill/>
        </p:spPr>
        <p:txBody>
          <a:bodyPr wrap="none" rtlCol="0">
            <a:spAutoFit/>
          </a:bodyPr>
          <a:lstStyle/>
          <a:p>
            <a:r>
              <a:rPr lang="en-GB" b="1" dirty="0">
                <a:solidFill>
                  <a:srgbClr val="FF0000"/>
                </a:solidFill>
              </a:rPr>
              <a:t>What if I wish to restrict who can apply for the account?</a:t>
            </a:r>
          </a:p>
        </p:txBody>
      </p:sp>
      <p:sp>
        <p:nvSpPr>
          <p:cNvPr id="18" name="TextBox 17"/>
          <p:cNvSpPr txBox="1"/>
          <p:nvPr/>
        </p:nvSpPr>
        <p:spPr>
          <a:xfrm>
            <a:off x="128464" y="1060570"/>
            <a:ext cx="3595686" cy="2123658"/>
          </a:xfrm>
          <a:prstGeom prst="rect">
            <a:avLst/>
          </a:prstGeom>
          <a:noFill/>
        </p:spPr>
        <p:txBody>
          <a:bodyPr wrap="square" rtlCol="0">
            <a:spAutoFit/>
          </a:bodyPr>
          <a:lstStyle/>
          <a:p>
            <a:r>
              <a:rPr lang="en-GB" sz="1200" b="1" dirty="0"/>
              <a:t>Example: Santander Business Credit Card</a:t>
            </a:r>
          </a:p>
          <a:p>
            <a:r>
              <a:rPr lang="en-GB" sz="1200" dirty="0"/>
              <a:t>You can apply for a credit card if:-</a:t>
            </a:r>
          </a:p>
          <a:p>
            <a:pPr marL="171450" indent="-171450">
              <a:buFont typeface="Arial" panose="020B0604020202020204" pitchFamily="34" charset="0"/>
              <a:buChar char="•"/>
            </a:pPr>
            <a:r>
              <a:rPr lang="en-GB" sz="1200" dirty="0"/>
              <a:t>You're a UK resident </a:t>
            </a:r>
          </a:p>
          <a:p>
            <a:pPr marL="171450" indent="-171450">
              <a:buFont typeface="Arial" panose="020B0604020202020204" pitchFamily="34" charset="0"/>
              <a:buChar char="•"/>
            </a:pPr>
            <a:r>
              <a:rPr lang="en-GB" sz="1200" dirty="0"/>
              <a:t>Aged 18 years or over</a:t>
            </a:r>
          </a:p>
          <a:p>
            <a:pPr marL="171450" indent="-171450">
              <a:buFont typeface="Arial" panose="020B0604020202020204" pitchFamily="34" charset="0"/>
              <a:buChar char="•"/>
            </a:pPr>
            <a:r>
              <a:rPr lang="en-GB" sz="1200" dirty="0"/>
              <a:t>Have a good credit record and have not been declared bankrupt, had a </a:t>
            </a:r>
            <a:r>
              <a:rPr lang="en-GB" sz="1200" dirty="0" err="1"/>
              <a:t>CCJ</a:t>
            </a:r>
            <a:r>
              <a:rPr lang="en-GB" sz="1200" dirty="0"/>
              <a:t> or an IVA within the last 6 years. </a:t>
            </a:r>
          </a:p>
          <a:p>
            <a:pPr marL="171450" indent="-171450">
              <a:buFont typeface="Arial" panose="020B0604020202020204" pitchFamily="34" charset="0"/>
              <a:buChar char="•"/>
            </a:pPr>
            <a:r>
              <a:rPr lang="en-GB" sz="1200" dirty="0"/>
              <a:t>You must agree to a credit check as part of the application and this will determine whether or not you're accepted and the credit limit that we can offer. </a:t>
            </a:r>
          </a:p>
        </p:txBody>
      </p:sp>
      <p:sp>
        <p:nvSpPr>
          <p:cNvPr id="24" name="Rectangle 23"/>
          <p:cNvSpPr/>
          <p:nvPr/>
        </p:nvSpPr>
        <p:spPr>
          <a:xfrm>
            <a:off x="5070217" y="1337569"/>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OtherEligibility</a:t>
            </a:r>
            <a:endParaRPr lang="en-GB" sz="800" dirty="0"/>
          </a:p>
        </p:txBody>
      </p:sp>
      <p:sp>
        <p:nvSpPr>
          <p:cNvPr id="31" name="TextBox 30"/>
          <p:cNvSpPr txBox="1"/>
          <p:nvPr/>
        </p:nvSpPr>
        <p:spPr>
          <a:xfrm>
            <a:off x="6190177" y="917564"/>
            <a:ext cx="2758167"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OB_CCCEligibilityType1Code)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 </a:t>
            </a:r>
            <a:endParaRPr lang="en-GB" sz="800" dirty="0">
              <a:solidFill>
                <a:srgbClr val="00B050"/>
              </a:solidFill>
            </a:endParaRPr>
          </a:p>
          <a:p>
            <a:pPr marL="171450" indent="-171450">
              <a:buFont typeface="Arial" charset="0"/>
              <a:buChar char="•"/>
            </a:pPr>
            <a:r>
              <a:rPr lang="en-GB" sz="800" dirty="0"/>
              <a:t>Notes </a:t>
            </a:r>
            <a:r>
              <a:rPr lang="en-GB" sz="800" b="1" dirty="0"/>
              <a:t>0..*</a:t>
            </a:r>
          </a:p>
        </p:txBody>
      </p:sp>
      <p:sp>
        <p:nvSpPr>
          <p:cNvPr id="32" name="Rectangle 31"/>
          <p:cNvSpPr/>
          <p:nvPr/>
        </p:nvSpPr>
        <p:spPr>
          <a:xfrm>
            <a:off x="1741281" y="3608680"/>
            <a:ext cx="936105"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Eligibility</a:t>
            </a:r>
          </a:p>
        </p:txBody>
      </p:sp>
      <p:cxnSp>
        <p:nvCxnSpPr>
          <p:cNvPr id="36" name="Connector: Elbow 3"/>
          <p:cNvCxnSpPr>
            <a:stCxn id="32" idx="3"/>
            <a:endCxn id="24" idx="1"/>
          </p:cNvCxnSpPr>
          <p:nvPr/>
        </p:nvCxnSpPr>
        <p:spPr>
          <a:xfrm flipV="1">
            <a:off x="2677386" y="1517589"/>
            <a:ext cx="2392831" cy="2218638"/>
          </a:xfrm>
          <a:prstGeom prst="bentConnector3">
            <a:avLst>
              <a:gd name="adj1" fmla="val 50000"/>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082174" y="2143068"/>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AgeEligibility</a:t>
            </a:r>
            <a:endParaRPr lang="en-GB" sz="800" dirty="0"/>
          </a:p>
        </p:txBody>
      </p:sp>
      <p:cxnSp>
        <p:nvCxnSpPr>
          <p:cNvPr id="38" name="Elbow Connector 37"/>
          <p:cNvCxnSpPr>
            <a:stCxn id="32" idx="3"/>
            <a:endCxn id="37" idx="1"/>
          </p:cNvCxnSpPr>
          <p:nvPr/>
        </p:nvCxnSpPr>
        <p:spPr>
          <a:xfrm flipV="1">
            <a:off x="2677386" y="2323088"/>
            <a:ext cx="2404788" cy="1413139"/>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150548" y="2200986"/>
            <a:ext cx="2258836" cy="461665"/>
          </a:xfrm>
          <a:prstGeom prst="rect">
            <a:avLst/>
          </a:prstGeom>
          <a:noFill/>
        </p:spPr>
        <p:txBody>
          <a:bodyPr wrap="square" rtlCol="0">
            <a:spAutoFit/>
          </a:bodyPr>
          <a:lstStyle/>
          <a:p>
            <a:pPr marL="171450" indent="-171450">
              <a:buFont typeface="Arial" charset="0"/>
              <a:buChar char="•"/>
            </a:pPr>
            <a:r>
              <a:rPr lang="en-GB" sz="800" dirty="0" err="1"/>
              <a:t>MinimumAge</a:t>
            </a:r>
            <a:r>
              <a:rPr lang="en-GB" sz="800" dirty="0"/>
              <a:t> </a:t>
            </a:r>
            <a:r>
              <a:rPr lang="en-GB" sz="800" dirty="0">
                <a:solidFill>
                  <a:srgbClr val="00B050"/>
                </a:solidFill>
              </a:rPr>
              <a:t>[18]</a:t>
            </a:r>
            <a:r>
              <a:rPr lang="en-GB" sz="800" dirty="0"/>
              <a:t> </a:t>
            </a:r>
            <a:endParaRPr lang="en-GB" sz="800" dirty="0">
              <a:solidFill>
                <a:srgbClr val="00B050"/>
              </a:solidFill>
            </a:endParaRPr>
          </a:p>
          <a:p>
            <a:pPr marL="171450" indent="-171450">
              <a:buFont typeface="Arial" charset="0"/>
              <a:buChar char="•"/>
            </a:pPr>
            <a:r>
              <a:rPr lang="en-GB" sz="800" dirty="0" err="1"/>
              <a:t>MaximumAge</a:t>
            </a:r>
            <a:endParaRPr lang="en-GB" sz="800" dirty="0"/>
          </a:p>
          <a:p>
            <a:pPr marL="171450" indent="-171450">
              <a:buFont typeface="Arial" charset="0"/>
              <a:buChar char="•"/>
            </a:pPr>
            <a:r>
              <a:rPr lang="en-GB" sz="800" dirty="0"/>
              <a:t>Notes 0..*</a:t>
            </a:r>
          </a:p>
        </p:txBody>
      </p:sp>
      <p:sp>
        <p:nvSpPr>
          <p:cNvPr id="40" name="Rectangle 39"/>
          <p:cNvSpPr/>
          <p:nvPr/>
        </p:nvSpPr>
        <p:spPr>
          <a:xfrm>
            <a:off x="5082174" y="2740142"/>
            <a:ext cx="10687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ResidencyEligibility</a:t>
            </a:r>
            <a:endParaRPr lang="en-GB" sz="800" dirty="0"/>
          </a:p>
        </p:txBody>
      </p:sp>
      <p:sp>
        <p:nvSpPr>
          <p:cNvPr id="41" name="TextBox 40"/>
          <p:cNvSpPr txBox="1"/>
          <p:nvPr/>
        </p:nvSpPr>
        <p:spPr>
          <a:xfrm>
            <a:off x="6171994" y="2669109"/>
            <a:ext cx="3675327" cy="707886"/>
          </a:xfrm>
          <a:prstGeom prst="rect">
            <a:avLst/>
          </a:prstGeom>
          <a:noFill/>
        </p:spPr>
        <p:txBody>
          <a:bodyPr wrap="square" rtlCol="0">
            <a:spAutoFit/>
          </a:bodyPr>
          <a:lstStyle/>
          <a:p>
            <a:pPr marL="171450" indent="-171450">
              <a:buFont typeface="Arial" charset="0"/>
              <a:buChar char="•"/>
            </a:pPr>
            <a:r>
              <a:rPr lang="en-GB" sz="800" dirty="0" err="1"/>
              <a:t>ResidencyType</a:t>
            </a:r>
            <a:r>
              <a:rPr lang="en-GB" sz="800" dirty="0"/>
              <a:t> (OB_ResidencyType1Code) [“</a:t>
            </a:r>
          </a:p>
          <a:p>
            <a:pPr marL="171450" indent="-171450">
              <a:buFont typeface="Arial" charset="0"/>
              <a:buChar char="•"/>
            </a:pPr>
            <a:r>
              <a:rPr lang="en-GB" sz="800" dirty="0" err="1"/>
              <a:t>OtherResidencyType</a:t>
            </a:r>
            <a:endParaRPr lang="en-GB" sz="800" dirty="0"/>
          </a:p>
          <a:p>
            <a:pPr marL="171450" indent="-171450">
              <a:buFont typeface="Arial" charset="0"/>
              <a:buChar char="•"/>
            </a:pPr>
            <a:r>
              <a:rPr lang="en-GB" sz="800" dirty="0" err="1"/>
              <a:t>ResidencyIncluded</a:t>
            </a:r>
            <a:r>
              <a:rPr lang="en-GB" sz="800" dirty="0"/>
              <a:t> (enumeration: ISO 3166-2 Country/Region Code) 1..*</a:t>
            </a:r>
          </a:p>
          <a:p>
            <a:pPr marL="171450" indent="-171450">
              <a:buFont typeface="Arial" charset="0"/>
              <a:buChar char="•"/>
            </a:pPr>
            <a:r>
              <a:rPr lang="en-GB" sz="800" dirty="0">
                <a:solidFill>
                  <a:srgbClr val="00B050"/>
                </a:solidFill>
              </a:rPr>
              <a:t>[“GB”]</a:t>
            </a:r>
          </a:p>
          <a:p>
            <a:pPr marL="171450" indent="-171450">
              <a:buFont typeface="Arial" charset="0"/>
              <a:buChar char="•"/>
            </a:pPr>
            <a:r>
              <a:rPr lang="en-GB" sz="800" dirty="0"/>
              <a:t>Notes 0..* </a:t>
            </a:r>
            <a:endParaRPr lang="en-GB" sz="800" dirty="0">
              <a:solidFill>
                <a:srgbClr val="00B050"/>
              </a:solidFill>
            </a:endParaRPr>
          </a:p>
        </p:txBody>
      </p:sp>
      <p:cxnSp>
        <p:nvCxnSpPr>
          <p:cNvPr id="42" name="Elbow Connector 41"/>
          <p:cNvCxnSpPr>
            <a:stCxn id="32" idx="3"/>
            <a:endCxn id="40" idx="1"/>
          </p:cNvCxnSpPr>
          <p:nvPr/>
        </p:nvCxnSpPr>
        <p:spPr>
          <a:xfrm flipV="1">
            <a:off x="2677386" y="2920162"/>
            <a:ext cx="2404788" cy="816065"/>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070216" y="3376187"/>
            <a:ext cx="123609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TradingHistoryEligibility</a:t>
            </a:r>
            <a:endParaRPr lang="en-GB" sz="800" dirty="0"/>
          </a:p>
        </p:txBody>
      </p:sp>
      <p:cxnSp>
        <p:nvCxnSpPr>
          <p:cNvPr id="44" name="Elbow Connector 43"/>
          <p:cNvCxnSpPr>
            <a:stCxn id="32" idx="3"/>
            <a:endCxn id="43" idx="1"/>
          </p:cNvCxnSpPr>
          <p:nvPr/>
        </p:nvCxnSpPr>
        <p:spPr>
          <a:xfrm flipV="1">
            <a:off x="2677386" y="3556207"/>
            <a:ext cx="2392830" cy="180020"/>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91081" y="3182916"/>
            <a:ext cx="1702856" cy="215444"/>
          </a:xfrm>
          <a:prstGeom prst="rect">
            <a:avLst/>
          </a:prstGeom>
          <a:noFill/>
        </p:spPr>
        <p:txBody>
          <a:bodyPr wrap="square" rtlCol="0">
            <a:spAutoFit/>
          </a:bodyPr>
          <a:lstStyle/>
          <a:p>
            <a:pPr marL="171450" indent="-171450">
              <a:buFont typeface="Arial" charset="0"/>
              <a:buChar char="•"/>
            </a:pPr>
            <a:endParaRPr lang="en-GB" sz="800" dirty="0"/>
          </a:p>
        </p:txBody>
      </p:sp>
      <p:sp>
        <p:nvSpPr>
          <p:cNvPr id="46" name="Rectangle 45"/>
          <p:cNvSpPr/>
          <p:nvPr/>
        </p:nvSpPr>
        <p:spPr>
          <a:xfrm>
            <a:off x="5094646" y="4198517"/>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LegalStructureEligibility</a:t>
            </a:r>
            <a:endParaRPr lang="en-GB" sz="800" dirty="0"/>
          </a:p>
        </p:txBody>
      </p:sp>
      <p:cxnSp>
        <p:nvCxnSpPr>
          <p:cNvPr id="47" name="Elbow Connector 46"/>
          <p:cNvCxnSpPr>
            <a:stCxn id="32" idx="3"/>
            <a:endCxn id="46" idx="1"/>
          </p:cNvCxnSpPr>
          <p:nvPr/>
        </p:nvCxnSpPr>
        <p:spPr>
          <a:xfrm>
            <a:off x="2677386" y="3736227"/>
            <a:ext cx="2417260" cy="642310"/>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87682" y="4218247"/>
            <a:ext cx="2286023" cy="461665"/>
          </a:xfrm>
          <a:prstGeom prst="rect">
            <a:avLst/>
          </a:prstGeom>
          <a:noFill/>
        </p:spPr>
        <p:txBody>
          <a:bodyPr wrap="square" rtlCol="0">
            <a:spAutoFit/>
          </a:bodyPr>
          <a:lstStyle/>
          <a:p>
            <a:pPr marL="171450" indent="-171450">
              <a:buFont typeface="Arial" charset="0"/>
              <a:buChar char="•"/>
            </a:pPr>
            <a:r>
              <a:rPr lang="en-GB" sz="800" dirty="0" err="1"/>
              <a:t>LegalStructure</a:t>
            </a:r>
            <a:r>
              <a:rPr lang="en-GB" sz="800" dirty="0"/>
              <a:t>   (OB_LegalStructure1Code) </a:t>
            </a:r>
          </a:p>
          <a:p>
            <a:pPr marL="171450" indent="-171450">
              <a:buFont typeface="Arial" charset="0"/>
              <a:buChar char="•"/>
            </a:pPr>
            <a:r>
              <a:rPr lang="en-GB" sz="800" dirty="0" err="1"/>
              <a:t>OtherLegalStructure</a:t>
            </a:r>
            <a:endParaRPr lang="en-GB" sz="800" dirty="0"/>
          </a:p>
          <a:p>
            <a:pPr marL="171450" indent="-171450">
              <a:buFont typeface="Arial" charset="0"/>
              <a:buChar char="•"/>
            </a:pPr>
            <a:r>
              <a:rPr lang="en-GB" sz="800" dirty="0"/>
              <a:t>Notes 0..*</a:t>
            </a:r>
          </a:p>
        </p:txBody>
      </p:sp>
      <p:sp>
        <p:nvSpPr>
          <p:cNvPr id="49" name="Rectangle 48"/>
          <p:cNvSpPr/>
          <p:nvPr/>
        </p:nvSpPr>
        <p:spPr>
          <a:xfrm>
            <a:off x="5082174" y="4738639"/>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OfficerEligibility</a:t>
            </a:r>
            <a:endParaRPr lang="en-GB" sz="800" dirty="0"/>
          </a:p>
        </p:txBody>
      </p:sp>
      <p:sp>
        <p:nvSpPr>
          <p:cNvPr id="50" name="TextBox 49"/>
          <p:cNvSpPr txBox="1"/>
          <p:nvPr/>
        </p:nvSpPr>
        <p:spPr>
          <a:xfrm>
            <a:off x="6391081" y="4618622"/>
            <a:ext cx="2282625" cy="707886"/>
          </a:xfrm>
          <a:prstGeom prst="rect">
            <a:avLst/>
          </a:prstGeom>
          <a:noFill/>
        </p:spPr>
        <p:txBody>
          <a:bodyPr wrap="square" rtlCol="0">
            <a:spAutoFit/>
          </a:bodyPr>
          <a:lstStyle/>
          <a:p>
            <a:pPr marL="171450" indent="-171450">
              <a:buFont typeface="Arial" charset="0"/>
              <a:buChar char="•"/>
            </a:pPr>
            <a:r>
              <a:rPr lang="en-GB" sz="800" dirty="0" err="1"/>
              <a:t>OfficerType</a:t>
            </a:r>
            <a:r>
              <a:rPr lang="en-GB" sz="800" dirty="0"/>
              <a:t>  (OB_OfficerType1Code)</a:t>
            </a:r>
          </a:p>
          <a:p>
            <a:pPr marL="171450" indent="-171450">
              <a:buFont typeface="Arial" charset="0"/>
              <a:buChar char="•"/>
            </a:pPr>
            <a:r>
              <a:rPr lang="en-GB" sz="800" dirty="0" err="1"/>
              <a:t>OtherOfficerType</a:t>
            </a:r>
            <a:endParaRPr lang="en-GB" sz="800" b="1" dirty="0">
              <a:solidFill>
                <a:srgbClr val="00B050"/>
              </a:solidFill>
            </a:endParaRPr>
          </a:p>
          <a:p>
            <a:pPr marL="171450" indent="-171450">
              <a:buFont typeface="Arial" charset="0"/>
              <a:buChar char="•"/>
            </a:pPr>
            <a:r>
              <a:rPr lang="en-GB" sz="800" dirty="0" err="1"/>
              <a:t>MinAmount</a:t>
            </a:r>
            <a:endParaRPr lang="en-GB" sz="800" dirty="0"/>
          </a:p>
          <a:p>
            <a:pPr marL="171450" indent="-171450">
              <a:buFont typeface="Arial" charset="0"/>
              <a:buChar char="•"/>
            </a:pPr>
            <a:r>
              <a:rPr lang="en-GB" sz="800" dirty="0" err="1"/>
              <a:t>MaxAmount</a:t>
            </a:r>
            <a:r>
              <a:rPr lang="en-GB" sz="800" dirty="0"/>
              <a:t>  </a:t>
            </a:r>
            <a:endParaRPr lang="en-GB" sz="800" b="1" dirty="0">
              <a:solidFill>
                <a:srgbClr val="00B050"/>
              </a:solidFill>
            </a:endParaRPr>
          </a:p>
          <a:p>
            <a:pPr marL="171450" indent="-171450">
              <a:buFont typeface="Arial" charset="0"/>
              <a:buChar char="•"/>
            </a:pPr>
            <a:r>
              <a:rPr lang="en-GB" sz="800" b="1" dirty="0"/>
              <a:t>Notes 0..*</a:t>
            </a:r>
          </a:p>
        </p:txBody>
      </p:sp>
      <p:cxnSp>
        <p:nvCxnSpPr>
          <p:cNvPr id="51" name="Elbow Connector 50"/>
          <p:cNvCxnSpPr>
            <a:stCxn id="32" idx="3"/>
            <a:endCxn id="49" idx="1"/>
          </p:cNvCxnSpPr>
          <p:nvPr/>
        </p:nvCxnSpPr>
        <p:spPr>
          <a:xfrm>
            <a:off x="2677386" y="3736227"/>
            <a:ext cx="2404788" cy="1182432"/>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070217" y="5320403"/>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IDEligibility</a:t>
            </a:r>
            <a:endParaRPr lang="en-GB" sz="800" dirty="0"/>
          </a:p>
        </p:txBody>
      </p:sp>
      <p:cxnSp>
        <p:nvCxnSpPr>
          <p:cNvPr id="53" name="Elbow Connector 52"/>
          <p:cNvCxnSpPr>
            <a:stCxn id="32" idx="3"/>
            <a:endCxn id="52" idx="1"/>
          </p:cNvCxnSpPr>
          <p:nvPr/>
        </p:nvCxnSpPr>
        <p:spPr>
          <a:xfrm>
            <a:off x="2677386" y="3736227"/>
            <a:ext cx="2392831" cy="1764196"/>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5070217" y="5832843"/>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CreditCheckEligibility</a:t>
            </a:r>
            <a:endParaRPr lang="en-GB" sz="800" dirty="0"/>
          </a:p>
        </p:txBody>
      </p:sp>
      <p:cxnSp>
        <p:nvCxnSpPr>
          <p:cNvPr id="55" name="Elbow Connector 54"/>
          <p:cNvCxnSpPr>
            <a:stCxn id="32" idx="3"/>
            <a:endCxn id="54" idx="1"/>
          </p:cNvCxnSpPr>
          <p:nvPr/>
        </p:nvCxnSpPr>
        <p:spPr>
          <a:xfrm>
            <a:off x="2677386" y="3736227"/>
            <a:ext cx="2392831" cy="2276636"/>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391081" y="5354200"/>
            <a:ext cx="787474" cy="338554"/>
          </a:xfrm>
          <a:prstGeom prst="rect">
            <a:avLst/>
          </a:prstGeom>
          <a:noFill/>
        </p:spPr>
        <p:txBody>
          <a:bodyPr wrap="square" rtlCol="0">
            <a:spAutoFit/>
          </a:bodyPr>
          <a:lstStyle/>
          <a:p>
            <a:pPr marL="171450" indent="-171450">
              <a:buFont typeface="Arial" charset="0"/>
              <a:buChar char="•"/>
            </a:pPr>
            <a:r>
              <a:rPr lang="en-GB" sz="800" dirty="0"/>
              <a:t>URL</a:t>
            </a:r>
          </a:p>
          <a:p>
            <a:pPr marL="171450" indent="-171450">
              <a:buFont typeface="Arial" charset="0"/>
              <a:buChar char="•"/>
            </a:pPr>
            <a:r>
              <a:rPr lang="en-GB" sz="800" dirty="0"/>
              <a:t>Notes 0..*</a:t>
            </a:r>
          </a:p>
        </p:txBody>
      </p:sp>
      <p:sp>
        <p:nvSpPr>
          <p:cNvPr id="57" name="TextBox 56"/>
          <p:cNvSpPr txBox="1"/>
          <p:nvPr/>
        </p:nvSpPr>
        <p:spPr>
          <a:xfrm>
            <a:off x="6356604" y="5715094"/>
            <a:ext cx="3091569" cy="707886"/>
          </a:xfrm>
          <a:prstGeom prst="rect">
            <a:avLst/>
          </a:prstGeom>
          <a:noFill/>
        </p:spPr>
        <p:txBody>
          <a:bodyPr wrap="square" rtlCol="0">
            <a:spAutoFit/>
          </a:bodyPr>
          <a:lstStyle/>
          <a:p>
            <a:pPr marL="171450" indent="-171450">
              <a:buFont typeface="Arial" charset="0"/>
              <a:buChar char="•"/>
            </a:pPr>
            <a:r>
              <a:rPr lang="en-GB" sz="800" dirty="0" err="1"/>
              <a:t>ScoringType</a:t>
            </a:r>
            <a:endParaRPr lang="en-GB" sz="800" dirty="0"/>
          </a:p>
          <a:p>
            <a:pPr marL="171450" indent="-171450">
              <a:buFont typeface="Arial" charset="0"/>
              <a:buChar char="•"/>
            </a:pPr>
            <a:r>
              <a:rPr lang="en-GB" sz="800" dirty="0"/>
              <a:t>Notes 0..* </a:t>
            </a:r>
            <a:r>
              <a:rPr lang="en-GB" sz="800" dirty="0">
                <a:solidFill>
                  <a:srgbClr val="00B050"/>
                </a:solidFill>
              </a:rPr>
              <a:t>[“You must agree to a credit check as part of the application and this will determine whether or not you're accepted and the credit limit that we can offer.”]</a:t>
            </a:r>
            <a:r>
              <a:rPr lang="en-GB" sz="800" dirty="0"/>
              <a:t> </a:t>
            </a:r>
          </a:p>
          <a:p>
            <a:pPr marL="171450" indent="-171450">
              <a:buFont typeface="Arial" charset="0"/>
              <a:buChar char="•"/>
            </a:pPr>
            <a:endParaRPr lang="en-GB" sz="800" dirty="0"/>
          </a:p>
        </p:txBody>
      </p:sp>
      <p:sp>
        <p:nvSpPr>
          <p:cNvPr id="29" name="Rectangle 28"/>
          <p:cNvSpPr/>
          <p:nvPr/>
        </p:nvSpPr>
        <p:spPr>
          <a:xfrm>
            <a:off x="1597264" y="4350917"/>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IndustryEligibility</a:t>
            </a:r>
            <a:endParaRPr lang="en-GB" sz="800" dirty="0"/>
          </a:p>
        </p:txBody>
      </p:sp>
      <p:cxnSp>
        <p:nvCxnSpPr>
          <p:cNvPr id="30" name="Elbow Connector 29"/>
          <p:cNvCxnSpPr>
            <a:stCxn id="32" idx="2"/>
            <a:endCxn id="29" idx="0"/>
          </p:cNvCxnSpPr>
          <p:nvPr/>
        </p:nvCxnSpPr>
        <p:spPr>
          <a:xfrm rot="5400000">
            <a:off x="1965761" y="4107344"/>
            <a:ext cx="487144" cy="2"/>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65653" y="3259012"/>
            <a:ext cx="2982520" cy="1077218"/>
          </a:xfrm>
          <a:prstGeom prst="rect">
            <a:avLst/>
          </a:prstGeom>
        </p:spPr>
        <p:txBody>
          <a:bodyPr wrap="square">
            <a:spAutoFit/>
          </a:bodyPr>
          <a:lstStyle/>
          <a:p>
            <a:pPr marL="171450" indent="-171450">
              <a:buFont typeface="Arial" charset="0"/>
              <a:buChar char="•"/>
            </a:pPr>
            <a:r>
              <a:rPr lang="en-GB" sz="800" dirty="0" err="1"/>
              <a:t>TradingType</a:t>
            </a:r>
            <a:r>
              <a:rPr lang="en-GB" sz="800" dirty="0"/>
              <a:t> (Enumeration: OB_TradingEligibilityType1Code) </a:t>
            </a:r>
            <a:r>
              <a:rPr lang="en-GB" sz="800" dirty="0">
                <a:solidFill>
                  <a:srgbClr val="00B050"/>
                </a:solidFill>
              </a:rPr>
              <a:t>[“</a:t>
            </a:r>
            <a:r>
              <a:rPr lang="en-GB" sz="800" dirty="0" err="1">
                <a:solidFill>
                  <a:srgbClr val="00B050"/>
                </a:solidFill>
              </a:rPr>
              <a:t>PreviousBankruptcyAllowed</a:t>
            </a:r>
            <a:r>
              <a:rPr lang="en-GB" sz="800" dirty="0">
                <a:solidFill>
                  <a:srgbClr val="00B050"/>
                </a:solidFill>
              </a:rPr>
              <a:t>”][“</a:t>
            </a:r>
            <a:r>
              <a:rPr lang="en-GB" sz="800" dirty="0" err="1">
                <a:solidFill>
                  <a:srgbClr val="00B050"/>
                </a:solidFill>
              </a:rPr>
              <a:t>PreviousCCJs</a:t>
            </a:r>
            <a:r>
              <a:rPr lang="en-GB" sz="800" dirty="0">
                <a:solidFill>
                  <a:srgbClr val="00B050"/>
                </a:solidFill>
              </a:rPr>
              <a:t>”]</a:t>
            </a:r>
          </a:p>
          <a:p>
            <a:pPr marL="171450" indent="-171450">
              <a:buFont typeface="Arial" charset="0"/>
              <a:buChar char="•"/>
            </a:pPr>
            <a:r>
              <a:rPr lang="en-GB" sz="800" dirty="0" err="1"/>
              <a:t>OtherTradingType</a:t>
            </a:r>
            <a:r>
              <a:rPr lang="en-GB" sz="800" dirty="0"/>
              <a:t> (</a:t>
            </a:r>
            <a:r>
              <a:rPr lang="en-GB" sz="800" dirty="0" err="1"/>
              <a:t>OtherCodeType</a:t>
            </a:r>
            <a:r>
              <a:rPr lang="en-GB" sz="800" dirty="0"/>
              <a:t>)</a:t>
            </a:r>
          </a:p>
          <a:p>
            <a:pPr marL="171450" indent="-171450">
              <a:buFont typeface="Arial" charset="0"/>
              <a:buChar char="•"/>
            </a:pPr>
            <a:r>
              <a:rPr lang="en-GB" sz="800" dirty="0" err="1"/>
              <a:t>MinMaxType</a:t>
            </a:r>
            <a:r>
              <a:rPr lang="en-GB" sz="800" dirty="0"/>
              <a:t> (Enumeration: OB_MinMaxType1Code)</a:t>
            </a:r>
            <a:endParaRPr lang="en-GB" sz="800" dirty="0">
              <a:solidFill>
                <a:srgbClr val="00B050"/>
              </a:solidFill>
            </a:endParaRPr>
          </a:p>
          <a:p>
            <a:pPr marL="171450" indent="-171450">
              <a:buFont typeface="Arial" charset="0"/>
              <a:buChar char="•"/>
            </a:pPr>
            <a:r>
              <a:rPr lang="en-GB" sz="800" dirty="0"/>
              <a:t>Indicator [False][False]</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a:t>
            </a:r>
          </a:p>
          <a:p>
            <a:pPr marL="171450" indent="-171450">
              <a:buFont typeface="Arial" charset="0"/>
              <a:buChar char="•"/>
            </a:pPr>
            <a:r>
              <a:rPr lang="en-GB" sz="800" dirty="0"/>
              <a:t>Notes 0..*</a:t>
            </a:r>
          </a:p>
        </p:txBody>
      </p:sp>
      <p:sp>
        <p:nvSpPr>
          <p:cNvPr id="34" name="TextBox 74">
            <a:extLst>
              <a:ext uri="{FF2B5EF4-FFF2-40B4-BE49-F238E27FC236}">
                <a16:creationId xmlns:a16="http://schemas.microsoft.com/office/drawing/2014/main" id="{C4712BA4-6A7E-45D2-93A3-41811E89B977}"/>
              </a:ext>
            </a:extLst>
          </p:cNvPr>
          <p:cNvSpPr txBox="1"/>
          <p:nvPr/>
        </p:nvSpPr>
        <p:spPr>
          <a:xfrm>
            <a:off x="1094685" y="4792537"/>
            <a:ext cx="248360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charset="0"/>
              <a:buChar char="•"/>
            </a:pPr>
            <a:r>
              <a:rPr lang="en-GB" sz="800" dirty="0" err="1"/>
              <a:t>SICCodeIncluded</a:t>
            </a:r>
            <a:r>
              <a:rPr lang="en-GB" sz="800" dirty="0"/>
              <a:t> 0..* (Enumeration: SIC Codes)</a:t>
            </a:r>
          </a:p>
          <a:p>
            <a:pPr marL="171450" indent="-171450">
              <a:buFont typeface="Arial" charset="0"/>
              <a:buChar char="•"/>
            </a:pPr>
            <a:r>
              <a:rPr lang="en-GB" sz="800" dirty="0" err="1"/>
              <a:t>OtherSICCodeIncluded</a:t>
            </a:r>
            <a:r>
              <a:rPr lang="en-GB" sz="800" dirty="0"/>
              <a:t> (</a:t>
            </a:r>
            <a:r>
              <a:rPr lang="en-GB" sz="800" dirty="0" err="1"/>
              <a:t>OtherCodeType</a:t>
            </a:r>
            <a:r>
              <a:rPr lang="en-GB" sz="800" dirty="0"/>
              <a:t>) 0..*</a:t>
            </a:r>
          </a:p>
          <a:p>
            <a:pPr marL="171450" indent="-171450">
              <a:buFont typeface="Arial" charset="0"/>
              <a:buChar char="•"/>
            </a:pPr>
            <a:r>
              <a:rPr lang="en-GB" sz="800" dirty="0" err="1"/>
              <a:t>SICCodeExcluded</a:t>
            </a:r>
            <a:r>
              <a:rPr lang="en-GB" sz="800" dirty="0"/>
              <a:t> 0..* (Enumeration: SIC Codes)</a:t>
            </a:r>
          </a:p>
          <a:p>
            <a:pPr marL="171450" indent="-171450">
              <a:buFont typeface="Arial" charset="0"/>
              <a:buChar char="•"/>
            </a:pPr>
            <a:r>
              <a:rPr lang="en-GB" sz="800" dirty="0" err="1"/>
              <a:t>OtherSICCodeExcluded</a:t>
            </a:r>
            <a:r>
              <a:rPr lang="en-GB" sz="800" dirty="0"/>
              <a:t> (</a:t>
            </a:r>
            <a:r>
              <a:rPr lang="en-GB" sz="800" dirty="0" err="1"/>
              <a:t>OtherCodeType</a:t>
            </a:r>
            <a:r>
              <a:rPr lang="en-GB" sz="800" dirty="0"/>
              <a:t>) 0..*</a:t>
            </a:r>
          </a:p>
          <a:p>
            <a:pPr marL="171450" indent="-171450">
              <a:buFont typeface="Arial" charset="0"/>
              <a:buChar char="•"/>
            </a:pPr>
            <a:r>
              <a:rPr lang="en-GB" sz="800" dirty="0"/>
              <a:t>Notes 0..*</a:t>
            </a:r>
          </a:p>
        </p:txBody>
      </p:sp>
    </p:spTree>
    <p:extLst>
      <p:ext uri="{BB962C8B-B14F-4D97-AF65-F5344CB8AC3E}">
        <p14:creationId xmlns:p14="http://schemas.microsoft.com/office/powerpoint/2010/main" val="110352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62600" y="303208"/>
            <a:ext cx="3186000" cy="369332"/>
          </a:xfrm>
          <a:prstGeom prst="rect">
            <a:avLst/>
          </a:prstGeom>
          <a:noFill/>
        </p:spPr>
        <p:txBody>
          <a:bodyPr wrap="none" rtlCol="0">
            <a:spAutoFit/>
          </a:bodyPr>
          <a:lstStyle/>
          <a:p>
            <a:r>
              <a:rPr lang="en-GB" b="1" dirty="0">
                <a:solidFill>
                  <a:srgbClr val="FF0000"/>
                </a:solidFill>
              </a:rPr>
              <a:t>What about benefits packages?</a:t>
            </a:r>
          </a:p>
        </p:txBody>
      </p:sp>
      <p:sp>
        <p:nvSpPr>
          <p:cNvPr id="20" name="Rectangle 19"/>
          <p:cNvSpPr/>
          <p:nvPr/>
        </p:nvSpPr>
        <p:spPr>
          <a:xfrm>
            <a:off x="5428797" y="1118072"/>
            <a:ext cx="109212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FeatureBenefitItem</a:t>
            </a:r>
            <a:endParaRPr lang="en-GB" sz="800" dirty="0"/>
          </a:p>
        </p:txBody>
      </p:sp>
      <p:cxnSp>
        <p:nvCxnSpPr>
          <p:cNvPr id="23" name="Straight Arrow Connector 22"/>
          <p:cNvCxnSpPr>
            <a:cxnSpLocks/>
            <a:stCxn id="16" idx="3"/>
          </p:cNvCxnSpPr>
          <p:nvPr/>
        </p:nvCxnSpPr>
        <p:spPr>
          <a:xfrm>
            <a:off x="5047777" y="1281719"/>
            <a:ext cx="374413" cy="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599377" y="987911"/>
            <a:ext cx="3108638" cy="1569660"/>
          </a:xfrm>
          <a:prstGeom prst="rect">
            <a:avLst/>
          </a:prstGeom>
          <a:noFill/>
        </p:spPr>
        <p:txBody>
          <a:bodyPr wrap="square" rtlCol="0">
            <a:spAutoFit/>
          </a:bodyPr>
          <a:lstStyle/>
          <a:p>
            <a:pPr marL="171450" indent="-171450">
              <a:buFont typeface="Arial" panose="020B0604020202020204" pitchFamily="34" charset="0"/>
              <a:buChar char="•"/>
            </a:pPr>
            <a:r>
              <a:rPr lang="en-GB" sz="800" dirty="0"/>
              <a:t>Identification  </a:t>
            </a:r>
            <a:r>
              <a:rPr lang="en-GB" sz="800" b="1" dirty="0"/>
              <a:t> </a:t>
            </a:r>
            <a:r>
              <a:rPr lang="en-GB" sz="800" dirty="0">
                <a:solidFill>
                  <a:srgbClr val="00B050"/>
                </a:solidFill>
              </a:rPr>
              <a:t>[1],[2],[3],[4],[5]</a:t>
            </a:r>
          </a:p>
          <a:p>
            <a:pPr marL="171450" indent="-171450">
              <a:buFont typeface="Arial" panose="020B0604020202020204" pitchFamily="34" charset="0"/>
              <a:buChar char="•"/>
            </a:pPr>
            <a:r>
              <a:rPr lang="en-GB" sz="800" dirty="0"/>
              <a:t>Type (Enumeration: </a:t>
            </a:r>
            <a:r>
              <a:rPr lang="en-GB" sz="800" i="1" dirty="0"/>
              <a:t>OB_FeatureBenefitType1Code) </a:t>
            </a:r>
            <a:r>
              <a:rPr lang="en-GB" sz="800" b="1" i="1" dirty="0"/>
              <a:t>M </a:t>
            </a:r>
            <a:endParaRPr lang="en-GB" sz="800" b="1" dirty="0"/>
          </a:p>
          <a:p>
            <a:pPr marL="171450" indent="-171450">
              <a:buFont typeface="Arial" panose="020B0604020202020204" pitchFamily="34" charset="0"/>
              <a:buChar char="•"/>
            </a:pPr>
            <a:r>
              <a:rPr lang="en-GB" sz="800" dirty="0">
                <a:solidFill>
                  <a:srgbClr val="00B050"/>
                </a:solidFill>
              </a:rPr>
              <a:t>[“</a:t>
            </a:r>
            <a:r>
              <a:rPr lang="en-GB" sz="800" dirty="0" err="1">
                <a:solidFill>
                  <a:srgbClr val="00B050"/>
                </a:solidFill>
              </a:rPr>
              <a:t>CreditReports</a:t>
            </a:r>
            <a:r>
              <a:rPr lang="en-GB" sz="800" dirty="0">
                <a:solidFill>
                  <a:srgbClr val="00B050"/>
                </a:solidFill>
              </a:rPr>
              <a:t>”][“</a:t>
            </a:r>
            <a:r>
              <a:rPr lang="en-GB" sz="800" dirty="0" err="1">
                <a:solidFill>
                  <a:srgbClr val="00B050"/>
                </a:solidFill>
              </a:rPr>
              <a:t>PreferentialRates</a:t>
            </a:r>
            <a:r>
              <a:rPr lang="en-GB" sz="800" dirty="0">
                <a:solidFill>
                  <a:srgbClr val="00B050"/>
                </a:solidFill>
              </a:rPr>
              <a:t>”][“</a:t>
            </a:r>
            <a:r>
              <a:rPr lang="en-GB" sz="800" dirty="0" err="1">
                <a:solidFill>
                  <a:srgbClr val="00B050"/>
                </a:solidFill>
              </a:rPr>
              <a:t>PreferentialRates</a:t>
            </a:r>
            <a:r>
              <a:rPr lang="en-GB" sz="800" dirty="0">
                <a:solidFill>
                  <a:srgbClr val="00B050"/>
                </a:solidFill>
              </a:rPr>
              <a:t>”][“</a:t>
            </a:r>
            <a:r>
              <a:rPr lang="en-GB" sz="800" dirty="0" err="1">
                <a:solidFill>
                  <a:srgbClr val="00B050"/>
                </a:solidFill>
              </a:rPr>
              <a:t>PreferentialRates</a:t>
            </a:r>
            <a:r>
              <a:rPr lang="en-GB" sz="800" dirty="0">
                <a:solidFill>
                  <a:srgbClr val="00B050"/>
                </a:solidFill>
              </a:rPr>
              <a:t>”][“</a:t>
            </a:r>
            <a:r>
              <a:rPr lang="en-GB" sz="800" dirty="0" err="1">
                <a:solidFill>
                  <a:srgbClr val="00B050"/>
                </a:solidFill>
              </a:rPr>
              <a:t>PreferentialRates</a:t>
            </a:r>
            <a:r>
              <a:rPr lang="en-GB" sz="800" dirty="0">
                <a:solidFill>
                  <a:srgbClr val="00B050"/>
                </a:solidFill>
              </a:rPr>
              <a:t>”]</a:t>
            </a:r>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a:t>)</a:t>
            </a:r>
          </a:p>
          <a:p>
            <a:pPr marL="171450" indent="-171450">
              <a:buFont typeface="Arial" panose="020B0604020202020204" pitchFamily="34" charset="0"/>
              <a:buChar char="•"/>
            </a:pPr>
            <a:r>
              <a:rPr lang="en-GB" sz="800" dirty="0"/>
              <a:t>Amount</a:t>
            </a:r>
            <a:endParaRPr lang="en-GB" sz="800" b="1" dirty="0">
              <a:solidFill>
                <a:srgbClr val="00B050"/>
              </a:solidFill>
            </a:endParaRPr>
          </a:p>
          <a:p>
            <a:pPr marL="171450" indent="-171450">
              <a:buFont typeface="Arial" panose="020B0604020202020204" pitchFamily="34" charset="0"/>
              <a:buChar char="•"/>
            </a:pPr>
            <a:r>
              <a:rPr lang="en-GB" sz="800" dirty="0"/>
              <a:t>Indicator</a:t>
            </a:r>
          </a:p>
          <a:p>
            <a:pPr marL="171450" indent="-171450">
              <a:buFont typeface="Arial" panose="020B0604020202020204" pitchFamily="34" charset="0"/>
              <a:buChar char="•"/>
            </a:pPr>
            <a:r>
              <a:rPr lang="en-GB" sz="800" dirty="0"/>
              <a:t>Textual </a:t>
            </a:r>
            <a:r>
              <a:rPr lang="en-GB" sz="800" dirty="0">
                <a:solidFill>
                  <a:srgbClr val="00B050"/>
                </a:solidFill>
              </a:rPr>
              <a:t>[“Free Experian Credit Report for 3 months”][“Up to 66% off AA Business Breakdown cover”]</a:t>
            </a:r>
            <a:r>
              <a:rPr lang="en-GB" sz="800" b="1" dirty="0">
                <a:solidFill>
                  <a:srgbClr val="00B050"/>
                </a:solidFill>
              </a:rPr>
              <a:t>[</a:t>
            </a:r>
            <a:r>
              <a:rPr lang="en-GB" sz="800" dirty="0">
                <a:solidFill>
                  <a:srgbClr val="00B050"/>
                </a:solidFill>
              </a:rPr>
              <a:t>5% rebate on car rental charges at Avis”][“15% off your ecommerce website with </a:t>
            </a:r>
            <a:r>
              <a:rPr lang="en-GB" sz="800" dirty="0" err="1">
                <a:solidFill>
                  <a:srgbClr val="00B050"/>
                </a:solidFill>
              </a:rPr>
              <a:t>cloudBuy</a:t>
            </a:r>
            <a:r>
              <a:rPr lang="en-GB" sz="800" dirty="0">
                <a:solidFill>
                  <a:srgbClr val="00B050"/>
                </a:solidFill>
              </a:rPr>
              <a:t>”][“</a:t>
            </a:r>
            <a:r>
              <a:rPr lang="en-GB" sz="800" dirty="0" err="1">
                <a:solidFill>
                  <a:srgbClr val="00B050"/>
                </a:solidFill>
              </a:rPr>
              <a:t>EventTickets</a:t>
            </a:r>
            <a:r>
              <a:rPr lang="en-GB" sz="800" dirty="0">
                <a:solidFill>
                  <a:srgbClr val="00B050"/>
                </a:solidFill>
              </a:rPr>
              <a:t> from Barclays Entertainment”]</a:t>
            </a:r>
          </a:p>
          <a:p>
            <a:pPr marL="171450" indent="-171450">
              <a:buFont typeface="Arial" panose="020B0604020202020204" pitchFamily="34" charset="0"/>
              <a:buChar char="•"/>
            </a:pPr>
            <a:r>
              <a:rPr lang="en-GB" sz="800" dirty="0"/>
              <a:t>Notes </a:t>
            </a:r>
            <a:r>
              <a:rPr lang="en-GB" sz="800" b="1" dirty="0"/>
              <a:t>0..*</a:t>
            </a:r>
            <a:endParaRPr lang="en-GB" sz="800" b="1" dirty="0">
              <a:solidFill>
                <a:srgbClr val="00B050"/>
              </a:solidFill>
            </a:endParaRPr>
          </a:p>
        </p:txBody>
      </p:sp>
      <p:sp>
        <p:nvSpPr>
          <p:cNvPr id="14" name="Rectangle 13"/>
          <p:cNvSpPr/>
          <p:nvPr/>
        </p:nvSpPr>
        <p:spPr>
          <a:xfrm>
            <a:off x="1812349" y="1154173"/>
            <a:ext cx="1248139"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FeaturesAndBenefits</a:t>
            </a:r>
            <a:endParaRPr lang="en-GB" sz="800" b="1" dirty="0"/>
          </a:p>
        </p:txBody>
      </p:sp>
      <p:sp>
        <p:nvSpPr>
          <p:cNvPr id="16" name="Rectangle 15"/>
          <p:cNvSpPr/>
          <p:nvPr/>
        </p:nvSpPr>
        <p:spPr>
          <a:xfrm>
            <a:off x="3565612" y="1101698"/>
            <a:ext cx="1482165"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FeatureBenefitGroup</a:t>
            </a:r>
            <a:endParaRPr lang="en-GB" sz="800" dirty="0">
              <a:solidFill>
                <a:schemeClr val="bg1"/>
              </a:solidFill>
            </a:endParaRPr>
          </a:p>
        </p:txBody>
      </p:sp>
      <p:cxnSp>
        <p:nvCxnSpPr>
          <p:cNvPr id="11" name="Straight Connector 10"/>
          <p:cNvCxnSpPr>
            <a:stCxn id="14" idx="3"/>
            <a:endCxn id="16" idx="1"/>
          </p:cNvCxnSpPr>
          <p:nvPr/>
        </p:nvCxnSpPr>
        <p:spPr>
          <a:xfrm flipV="1">
            <a:off x="3060488" y="1281718"/>
            <a:ext cx="505124" cy="2"/>
          </a:xfrm>
          <a:prstGeom prst="line">
            <a:avLst/>
          </a:prstGeom>
          <a:ln>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48600" y="1478112"/>
            <a:ext cx="3119765" cy="1323439"/>
          </a:xfrm>
          <a:prstGeom prst="rect">
            <a:avLst/>
          </a:prstGeom>
          <a:noFill/>
        </p:spPr>
        <p:txBody>
          <a:bodyPr wrap="none" rtlCol="0">
            <a:spAutoFit/>
          </a:bodyPr>
          <a:lstStyle/>
          <a:p>
            <a:pPr marL="171450" indent="-171450">
              <a:buFont typeface="Arial" charset="0"/>
              <a:buChar char="•"/>
            </a:pPr>
            <a:r>
              <a:rPr lang="en-GB" sz="800" dirty="0"/>
              <a:t>Name </a:t>
            </a:r>
            <a:r>
              <a:rPr lang="en-GB" sz="800" b="1" dirty="0"/>
              <a:t>M </a:t>
            </a:r>
            <a:r>
              <a:rPr lang="en-GB" sz="800" dirty="0">
                <a:solidFill>
                  <a:srgbClr val="00B050"/>
                </a:solidFill>
              </a:rPr>
              <a:t>[“</a:t>
            </a:r>
            <a:r>
              <a:rPr lang="en-GB" sz="800" dirty="0" err="1">
                <a:solidFill>
                  <a:srgbClr val="00B050"/>
                </a:solidFill>
              </a:rPr>
              <a:t>BusinessRewards</a:t>
            </a:r>
            <a:r>
              <a:rPr lang="en-GB" sz="800" dirty="0">
                <a:solidFill>
                  <a:srgbClr val="00B050"/>
                </a:solidFill>
              </a:rPr>
              <a:t>”]</a:t>
            </a:r>
          </a:p>
          <a:p>
            <a:pPr marL="171450" indent="-171450">
              <a:buFont typeface="Arial" panose="020B0604020202020204" pitchFamily="34" charset="0"/>
              <a:buChar char="•"/>
            </a:pPr>
            <a:r>
              <a:rPr lang="en-GB" sz="800" dirty="0"/>
              <a:t>Type (Enumeration: </a:t>
            </a:r>
            <a:r>
              <a:rPr lang="en-GB" sz="800" i="1" dirty="0"/>
              <a:t>OB_FeatureBenefitType1Code)  </a:t>
            </a:r>
            <a:endParaRPr lang="en-GB" sz="800" dirty="0">
              <a:solidFill>
                <a:srgbClr val="00B050"/>
              </a:solidFill>
            </a:endParaRPr>
          </a:p>
          <a:p>
            <a:pPr marL="171450" indent="-171450">
              <a:buFont typeface="Arial" panose="020B0604020202020204" pitchFamily="34" charset="0"/>
              <a:buChar char="•"/>
            </a:pPr>
            <a:r>
              <a:rPr lang="en-GB" sz="800" dirty="0" err="1"/>
              <a:t>OtherType</a:t>
            </a:r>
            <a:r>
              <a:rPr lang="en-GB" sz="800" dirty="0"/>
              <a:t> (</a:t>
            </a:r>
            <a:r>
              <a:rPr lang="en-GB" sz="800" dirty="0" err="1"/>
              <a:t>OtherCodeType</a:t>
            </a:r>
            <a:endParaRPr lang="en-GB" sz="800" b="1" dirty="0"/>
          </a:p>
          <a:p>
            <a:pPr marL="171450" indent="-171450">
              <a:buFont typeface="Arial" charset="0"/>
              <a:buChar char="•"/>
            </a:pPr>
            <a:r>
              <a:rPr lang="en-GB" sz="800" dirty="0" err="1"/>
              <a:t>BenefitGroupNominalValue</a:t>
            </a:r>
            <a:r>
              <a:rPr lang="en-GB" sz="800" dirty="0"/>
              <a:t>:</a:t>
            </a:r>
            <a:r>
              <a:rPr lang="en-GB" sz="800" b="1" dirty="0"/>
              <a:t> </a:t>
            </a:r>
            <a:endParaRPr lang="en-GB" sz="800" dirty="0"/>
          </a:p>
          <a:p>
            <a:pPr marL="171450" indent="-171450">
              <a:buFont typeface="Arial" charset="0"/>
              <a:buChar char="•"/>
            </a:pPr>
            <a:r>
              <a:rPr lang="en-GB" sz="800" dirty="0"/>
              <a:t>Fee </a:t>
            </a:r>
            <a:endParaRPr lang="en-GB" sz="800" dirty="0">
              <a:solidFill>
                <a:srgbClr val="00B050"/>
              </a:solidFill>
            </a:endParaRPr>
          </a:p>
          <a:p>
            <a:pPr marL="171450" indent="-171450">
              <a:buFont typeface="Arial" charset="0"/>
              <a:buChar char="•"/>
            </a:pPr>
            <a:r>
              <a:rPr lang="en-GB" sz="800" dirty="0" err="1"/>
              <a:t>ApplicationFrequency</a:t>
            </a:r>
            <a:r>
              <a:rPr lang="en-GB" sz="800" dirty="0"/>
              <a:t> (Enumeration: </a:t>
            </a:r>
            <a:r>
              <a:rPr lang="en-GB" sz="800" i="1" dirty="0"/>
              <a:t>OB_Frequency1Code)</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OB_Frequency1Code)</a:t>
            </a:r>
            <a:endParaRPr lang="en-GB" sz="800" dirty="0"/>
          </a:p>
          <a:p>
            <a:pPr marL="171450" indent="-171450">
              <a:buFont typeface="Arial" charset="0"/>
              <a:buChar char="•"/>
            </a:pPr>
            <a:r>
              <a:rPr lang="en-GB" sz="800" dirty="0" err="1"/>
              <a:t>OtherCalculationFrequency</a:t>
            </a:r>
            <a:r>
              <a:rPr lang="en-GB" sz="800" dirty="0"/>
              <a:t> (Enumeration: </a:t>
            </a:r>
            <a:r>
              <a:rPr lang="en-GB" sz="800" i="1" dirty="0"/>
              <a:t>OB_Frequency1Code)</a:t>
            </a:r>
          </a:p>
          <a:p>
            <a:pPr marL="171450" indent="-171450">
              <a:buFont typeface="Arial" charset="0"/>
              <a:buChar char="•"/>
            </a:pPr>
            <a:r>
              <a:rPr lang="en-GB" sz="800" dirty="0"/>
              <a:t>Notes </a:t>
            </a:r>
            <a:r>
              <a:rPr lang="en-GB" sz="800" b="1" dirty="0"/>
              <a:t>0..*</a:t>
            </a:r>
            <a:endParaRPr lang="en-GB" sz="800" dirty="0"/>
          </a:p>
        </p:txBody>
      </p:sp>
      <p:cxnSp>
        <p:nvCxnSpPr>
          <p:cNvPr id="4" name="Elbow Connector 3"/>
          <p:cNvCxnSpPr/>
          <p:nvPr/>
        </p:nvCxnSpPr>
        <p:spPr>
          <a:xfrm rot="5400000" flipH="1" flipV="1">
            <a:off x="4170179" y="-117938"/>
            <a:ext cx="2" cy="3159353"/>
          </a:xfrm>
          <a:prstGeom prst="bentConnector4">
            <a:avLst>
              <a:gd name="adj1" fmla="val -11430000000"/>
              <a:gd name="adj2" fmla="val 100595"/>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422190" y="3068756"/>
            <a:ext cx="1098729"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a:t>
            </a:r>
            <a:r>
              <a:rPr lang="en-GB" sz="800" dirty="0">
                <a:solidFill>
                  <a:schemeClr val="bg1"/>
                </a:solidFill>
              </a:rPr>
              <a:t> Eligibility</a:t>
            </a:r>
          </a:p>
        </p:txBody>
      </p:sp>
      <p:cxnSp>
        <p:nvCxnSpPr>
          <p:cNvPr id="5" name="Elbow Connector 4"/>
          <p:cNvCxnSpPr>
            <a:stCxn id="16" idx="2"/>
            <a:endCxn id="27" idx="1"/>
          </p:cNvCxnSpPr>
          <p:nvPr/>
        </p:nvCxnSpPr>
        <p:spPr>
          <a:xfrm rot="16200000" flipH="1">
            <a:off x="3970923" y="1797509"/>
            <a:ext cx="1787038" cy="1115495"/>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20" idx="2"/>
            <a:endCxn id="27" idx="0"/>
          </p:cNvCxnSpPr>
          <p:nvPr/>
        </p:nvCxnSpPr>
        <p:spPr>
          <a:xfrm rot="5400000">
            <a:off x="5177885" y="2271783"/>
            <a:ext cx="1590644" cy="3303"/>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99377" y="3060703"/>
            <a:ext cx="3108639" cy="120032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OB_CCCEligibilityType1Code) </a:t>
            </a:r>
            <a:r>
              <a:rPr lang="en-GB" sz="800" b="1" dirty="0"/>
              <a:t>M  </a:t>
            </a: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a:t>
            </a:r>
            <a:r>
              <a:rPr lang="en-GB" sz="800" b="1" dirty="0"/>
              <a:t>) </a:t>
            </a:r>
            <a:endParaRPr lang="en-GB" sz="800" b="1" dirty="0">
              <a:solidFill>
                <a:srgbClr val="00B050"/>
              </a:solidFill>
            </a:endParaRPr>
          </a:p>
          <a:p>
            <a:pPr marL="171450" indent="-171450">
              <a:buFont typeface="Arial" charset="0"/>
              <a:buChar char="•"/>
            </a:pPr>
            <a:r>
              <a:rPr lang="en-GB" sz="800" dirty="0"/>
              <a:t>Notes </a:t>
            </a:r>
            <a:r>
              <a:rPr lang="en-GB" sz="800" b="1" dirty="0"/>
              <a:t>0..*</a:t>
            </a:r>
          </a:p>
        </p:txBody>
      </p:sp>
      <p:sp>
        <p:nvSpPr>
          <p:cNvPr id="30" name="TextBox 29"/>
          <p:cNvSpPr txBox="1"/>
          <p:nvPr/>
        </p:nvSpPr>
        <p:spPr>
          <a:xfrm>
            <a:off x="124172" y="3356992"/>
            <a:ext cx="4907155" cy="2308324"/>
          </a:xfrm>
          <a:prstGeom prst="rect">
            <a:avLst/>
          </a:prstGeom>
          <a:noFill/>
        </p:spPr>
        <p:txBody>
          <a:bodyPr wrap="square" rtlCol="0">
            <a:spAutoFit/>
          </a:bodyPr>
          <a:lstStyle/>
          <a:p>
            <a:r>
              <a:rPr lang="en-GB" sz="1200" b="1" dirty="0"/>
              <a:t>Example: </a:t>
            </a:r>
            <a:r>
              <a:rPr lang="en-GB" sz="1200" b="1" dirty="0">
                <a:hlinkClick r:id="rId2"/>
              </a:rPr>
              <a:t>Business Rewards with Barclays Business Credit Card</a:t>
            </a:r>
            <a:endParaRPr lang="en-GB" sz="1200" b="1" dirty="0"/>
          </a:p>
          <a:p>
            <a:r>
              <a:rPr lang="en-GB" sz="1200" b="1" dirty="0"/>
              <a:t>Essentials</a:t>
            </a:r>
          </a:p>
          <a:p>
            <a:pPr marL="171450" indent="-171450">
              <a:buFont typeface="Arial" panose="020B0604020202020204" pitchFamily="34" charset="0"/>
              <a:buChar char="•"/>
            </a:pPr>
            <a:r>
              <a:rPr lang="en-GB" sz="1200" dirty="0"/>
              <a:t>Free Experian credit report for 3 months</a:t>
            </a:r>
          </a:p>
          <a:p>
            <a:pPr marL="171450" indent="-171450">
              <a:buFont typeface="Arial" panose="020B0604020202020204" pitchFamily="34" charset="0"/>
              <a:buChar char="•"/>
            </a:pPr>
            <a:r>
              <a:rPr lang="en-GB" sz="1200" dirty="0"/>
              <a:t>Up to 66% off AA Business Breakdown cover</a:t>
            </a:r>
          </a:p>
          <a:p>
            <a:pPr marL="171450" indent="-171450">
              <a:buFont typeface="Arial" panose="020B0604020202020204" pitchFamily="34" charset="0"/>
              <a:buChar char="•"/>
            </a:pPr>
            <a:r>
              <a:rPr lang="en-GB" sz="1200" dirty="0"/>
              <a:t>5% rebate on car rental charges at Avis</a:t>
            </a:r>
          </a:p>
          <a:p>
            <a:pPr marL="171450" indent="-171450">
              <a:buFont typeface="Arial" panose="020B0604020202020204" pitchFamily="34" charset="0"/>
              <a:buChar char="•"/>
            </a:pPr>
            <a:r>
              <a:rPr lang="en-GB" sz="1200" dirty="0"/>
              <a:t>…</a:t>
            </a:r>
          </a:p>
          <a:p>
            <a:r>
              <a:rPr lang="en-GB" sz="1200" b="1" dirty="0"/>
              <a:t>Marketing</a:t>
            </a:r>
          </a:p>
          <a:p>
            <a:pPr marL="171450" indent="-171450">
              <a:buFont typeface="Arial" panose="020B0604020202020204" pitchFamily="34" charset="0"/>
              <a:buChar char="•"/>
            </a:pPr>
            <a:r>
              <a:rPr lang="en-GB" sz="1200" dirty="0"/>
              <a:t>15% off your ecommerce website with </a:t>
            </a:r>
            <a:r>
              <a:rPr lang="en-GB" sz="1200" dirty="0" err="1"/>
              <a:t>cloudBuy</a:t>
            </a:r>
            <a:r>
              <a:rPr lang="en-GB" sz="1200" dirty="0"/>
              <a:t> </a:t>
            </a:r>
          </a:p>
          <a:p>
            <a:pPr marL="171450" indent="-171450">
              <a:buFont typeface="Arial" panose="020B0604020202020204" pitchFamily="34" charset="0"/>
              <a:buChar char="•"/>
            </a:pPr>
            <a:r>
              <a:rPr lang="en-GB" sz="1200" dirty="0"/>
              <a:t>…</a:t>
            </a:r>
          </a:p>
          <a:p>
            <a:r>
              <a:rPr lang="en-GB" sz="1200" b="1" dirty="0"/>
              <a:t>Entertainment</a:t>
            </a:r>
          </a:p>
          <a:p>
            <a:pPr marL="171450" indent="-171450">
              <a:buFont typeface="Arial" panose="020B0604020202020204" pitchFamily="34" charset="0"/>
              <a:buChar char="•"/>
            </a:pPr>
            <a:r>
              <a:rPr lang="en-GB" sz="1200" dirty="0"/>
              <a:t>Event tickets from Barclays Entertainment</a:t>
            </a:r>
          </a:p>
          <a:p>
            <a:pPr marL="171450" indent="-171450">
              <a:buFont typeface="Arial" panose="020B0604020202020204" pitchFamily="34" charset="0"/>
              <a:buChar char="•"/>
            </a:pPr>
            <a:r>
              <a:rPr lang="en-GB" sz="1200" dirty="0"/>
              <a:t>…</a:t>
            </a:r>
          </a:p>
        </p:txBody>
      </p:sp>
    </p:spTree>
    <p:extLst>
      <p:ext uri="{BB962C8B-B14F-4D97-AF65-F5344CB8AC3E}">
        <p14:creationId xmlns:p14="http://schemas.microsoft.com/office/powerpoint/2010/main" val="11766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3231654"/>
          </a:xfrm>
          <a:prstGeom prst="rect">
            <a:avLst/>
          </a:prstGeom>
        </p:spPr>
        <p:txBody>
          <a:bodyPr wrap="square">
            <a:spAutoFit/>
          </a:bodyPr>
          <a:lstStyle/>
          <a:p>
            <a:r>
              <a:rPr lang="en-GB" sz="1200" dirty="0"/>
              <a:t>The message implementation guide (MIG) is designed to assist the implementers of the messaging specification by providing worked examples as to how the message fields should be completed in different scenarios. </a:t>
            </a:r>
          </a:p>
          <a:p>
            <a:endParaRPr lang="en-GB" sz="1200" dirty="0"/>
          </a:p>
          <a:p>
            <a:r>
              <a:rPr lang="en-GB" sz="1200" dirty="0"/>
              <a:t>The intention is that this will better ensure consistency. This guide should be read alongside the data dictionary which provides fuller information about the rules, constraints and guidelines that should be adhered to when populating the fields.</a:t>
            </a:r>
          </a:p>
          <a:p>
            <a:endParaRPr lang="en-GB" sz="1200" dirty="0"/>
          </a:p>
          <a:p>
            <a:r>
              <a:rPr lang="en-GB" sz="1200" dirty="0"/>
              <a:t>The format that is used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err="1"/>
              <a:t>seperates</a:t>
            </a:r>
            <a:r>
              <a:rPr lang="en-GB" sz="1200" dirty="0"/>
              <a:t> individual field values within a field value set.</a:t>
            </a:r>
          </a:p>
          <a:p>
            <a:r>
              <a:rPr lang="en-GB" sz="1200" b="1" dirty="0"/>
              <a:t>“</a:t>
            </a:r>
            <a:r>
              <a:rPr lang="en-GB" sz="1200" dirty="0"/>
              <a:t> surrounds a text or date field value.</a:t>
            </a:r>
          </a:p>
          <a:p>
            <a:endParaRPr lang="en-GB" sz="1200" dirty="0"/>
          </a:p>
          <a:p>
            <a:r>
              <a:rPr lang="en-GB" sz="1200" dirty="0"/>
              <a:t>We are choosing different accounts based on how fully they test each section of the design.</a:t>
            </a:r>
          </a:p>
          <a:p>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Implementation Notes</a:t>
            </a:r>
          </a:p>
        </p:txBody>
      </p:sp>
      <p:sp>
        <p:nvSpPr>
          <p:cNvPr id="3" name="Date Placeholder 2"/>
          <p:cNvSpPr>
            <a:spLocks noGrp="1"/>
          </p:cNvSpPr>
          <p:nvPr>
            <p:ph type="dt" sz="half" idx="10"/>
          </p:nvPr>
        </p:nvSpPr>
        <p:spPr/>
        <p:txBody>
          <a:bodyPr/>
          <a:lstStyle/>
          <a:p>
            <a:fld id="{7D4D5BAF-552B-4F29-94C9-37C938EEE28E}" type="datetime1">
              <a:rPr lang="en-GB" smtClean="0"/>
              <a:t>27/07/2017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2985433"/>
          </a:xfrm>
          <a:prstGeom prst="rect">
            <a:avLst/>
          </a:prstGeom>
        </p:spPr>
        <p:txBody>
          <a:bodyPr wrap="square">
            <a:spAutoFit/>
          </a:bodyPr>
          <a:lstStyle/>
          <a:p>
            <a:r>
              <a:rPr lang="en-GB" sz="1200" dirty="0"/>
              <a:t>Before implementing the message standard, it is recommended reading the CCC </a:t>
            </a:r>
            <a:r>
              <a:rPr lang="en-GB" sz="1200" dirty="0">
                <a:hlinkClick r:id="rId2"/>
              </a:rPr>
              <a:t>Analysis &amp; Design</a:t>
            </a:r>
            <a:r>
              <a:rPr lang="en-GB" sz="1200" dirty="0"/>
              <a:t> and CCC Message Implementation Guide (</a:t>
            </a:r>
            <a:r>
              <a:rPr lang="en-GB" sz="1200" dirty="0" err="1"/>
              <a:t>MIG</a:t>
            </a:r>
            <a:r>
              <a:rPr lang="en-GB" sz="1200" dirty="0"/>
              <a:t>) Notes.</a:t>
            </a:r>
          </a:p>
          <a:p>
            <a:endParaRPr lang="en-GB" sz="1200" dirty="0"/>
          </a:p>
          <a:p>
            <a:pPr>
              <a:defRPr/>
            </a:pPr>
            <a:r>
              <a:rPr lang="en-GB" sz="1200" dirty="0"/>
              <a:t>It is also very useful browsing the current market leading price comparison websites (e.g. </a:t>
            </a:r>
            <a:r>
              <a:rPr lang="en-GB" sz="1200" dirty="0">
                <a:solidFill>
                  <a:srgbClr val="0000FF"/>
                </a:solidFill>
                <a:hlinkClick r:id="rId3"/>
              </a:rPr>
              <a:t>https://www.moneysupermarket.com/business-finance/business-credit-cards-explained/</a:t>
            </a:r>
            <a:r>
              <a:rPr lang="en-GB" sz="1200" dirty="0">
                <a:solidFill>
                  <a:srgbClr val="0000FF"/>
                </a:solidFill>
              </a:rPr>
              <a:t>, </a:t>
            </a:r>
            <a:r>
              <a:rPr lang="en-GB" sz="1200" dirty="0">
                <a:solidFill>
                  <a:srgbClr val="0000FF"/>
                </a:solidFill>
                <a:hlinkClick r:id="rId4"/>
              </a:rPr>
              <a:t>http://www.knowyourmoney.co.uk/business-credit-cards-guide/</a:t>
            </a:r>
            <a:r>
              <a:rPr lang="en-GB" sz="1200" dirty="0">
                <a:solidFill>
                  <a:srgbClr val="0000FF"/>
                </a:solidFill>
              </a:rPr>
              <a:t>) </a:t>
            </a:r>
            <a:r>
              <a:rPr lang="en-GB" sz="1200" dirty="0"/>
              <a:t> to understand how implementation of our standard by the CMA9 banks would help to more easily facilitate provision of information used on those sites.</a:t>
            </a:r>
          </a:p>
          <a:p>
            <a:endParaRPr lang="en-GB" sz="1200" dirty="0"/>
          </a:p>
          <a:p>
            <a:r>
              <a:rPr lang="en-GB" sz="1200" dirty="0"/>
              <a:t>Currently, price comparison websites have to obtain their  CCC product data either via bank proprietary APIs, via information collected by dedicated data capture agencies or via "screen scraping" (i.e. capturing product web page information and writing scripts to extract relevant data). This work is complex and prone to error, so having a standard API would make the data capture side much easier and allow more third party providers to provide applications that could target particular consumer markets.</a:t>
            </a:r>
          </a:p>
          <a:p>
            <a:endParaRPr lang="en-GB" sz="1200" dirty="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a:t>CCC 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83" name="Rounded Rectangle 82"/>
          <p:cNvSpPr/>
          <p:nvPr/>
        </p:nvSpPr>
        <p:spPr>
          <a:xfrm>
            <a:off x="7121416" y="2316489"/>
            <a:ext cx="2485727" cy="101970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Covers aspects such as payment holidays, early repayment, over payment, allocation of repayment against outstanding fees, and the fee/charges for non-payment</a:t>
            </a:r>
            <a:endParaRPr lang="en-GB" dirty="0">
              <a:solidFill>
                <a:srgbClr val="00B050"/>
              </a:solidFill>
            </a:endParaRPr>
          </a:p>
        </p:txBody>
      </p:sp>
      <p:sp>
        <p:nvSpPr>
          <p:cNvPr id="86" name="Rounded Rectangle 85"/>
          <p:cNvSpPr/>
          <p:nvPr/>
        </p:nvSpPr>
        <p:spPr>
          <a:xfrm>
            <a:off x="6871798" y="3479815"/>
            <a:ext cx="2450934" cy="6278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Section that allows customer to know if they can hold the CCC</a:t>
            </a:r>
            <a:endParaRPr lang="en-GB" dirty="0">
              <a:solidFill>
                <a:srgbClr val="00B050"/>
              </a:solidFill>
            </a:endParaRPr>
          </a:p>
        </p:txBody>
      </p:sp>
      <p:sp>
        <p:nvSpPr>
          <p:cNvPr id="88" name="Rounded Rectangle 87"/>
          <p:cNvSpPr/>
          <p:nvPr/>
        </p:nvSpPr>
        <p:spPr>
          <a:xfrm>
            <a:off x="6832754" y="4326767"/>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Illustrates Key Features of the product. Benefits are important for packaged, reward &amp; premium accounts</a:t>
            </a:r>
            <a:endParaRPr lang="en-GB" dirty="0">
              <a:solidFill>
                <a:srgbClr val="00B050"/>
              </a:solidFill>
            </a:endParaRPr>
          </a:p>
        </p:txBody>
      </p:sp>
      <p:sp>
        <p:nvSpPr>
          <p:cNvPr id="90" name="Rounded Rectangle 89"/>
          <p:cNvSpPr/>
          <p:nvPr/>
        </p:nvSpPr>
        <p:spPr>
          <a:xfrm>
            <a:off x="6832754" y="5307201"/>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Fees &amp; Charges that don’t relate to either Repayment or Benefit packages  </a:t>
            </a:r>
            <a:endParaRPr lang="en-GB" dirty="0">
              <a:solidFill>
                <a:srgbClr val="00B050"/>
              </a:solidFill>
            </a:endParaRPr>
          </a:p>
        </p:txBody>
      </p:sp>
      <p:sp>
        <p:nvSpPr>
          <p:cNvPr id="92" name="Rectangle 91">
            <a:extLst>
              <a:ext uri="{FF2B5EF4-FFF2-40B4-BE49-F238E27FC236}">
                <a16:creationId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BankingCCC</a:t>
            </a:r>
            <a:endParaRPr lang="en-GB" sz="800" dirty="0"/>
          </a:p>
        </p:txBody>
      </p:sp>
      <p:sp>
        <p:nvSpPr>
          <p:cNvPr id="93" name="Rectangle 92">
            <a:extLst>
              <a:ext uri="{FF2B5EF4-FFF2-40B4-BE49-F238E27FC236}">
                <a16:creationId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CCC</a:t>
            </a:r>
          </a:p>
        </p:txBody>
      </p:sp>
      <p:sp>
        <p:nvSpPr>
          <p:cNvPr id="94" name="Rectangle 93">
            <a:extLst>
              <a:ext uri="{FF2B5EF4-FFF2-40B4-BE49-F238E27FC236}">
                <a16:creationId xmlns:a16="http://schemas.microsoft.com/office/drawing/2014/main" id="{845A3825-D4DC-4C03-9522-2F221384AC57}"/>
              </a:ext>
            </a:extLst>
          </p:cNvPr>
          <p:cNvSpPr/>
          <p:nvPr/>
        </p:nvSpPr>
        <p:spPr>
          <a:xfrm>
            <a:off x="5008276" y="4043257"/>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6" name="Rectangle 95">
            <a:extLst>
              <a:ext uri="{FF2B5EF4-FFF2-40B4-BE49-F238E27FC236}">
                <a16:creationId xmlns:a16="http://schemas.microsoft.com/office/drawing/2014/main" id="{EC4A8F7D-9861-4421-95D3-DB9AACDF026A}"/>
              </a:ext>
            </a:extLst>
          </p:cNvPr>
          <p:cNvSpPr/>
          <p:nvPr/>
        </p:nvSpPr>
        <p:spPr>
          <a:xfrm>
            <a:off x="5313004" y="3049769"/>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Repayment</a:t>
            </a:r>
          </a:p>
        </p:txBody>
      </p:sp>
      <p:cxnSp>
        <p:nvCxnSpPr>
          <p:cNvPr id="97" name="Elbow Connector 34">
            <a:extLst>
              <a:ext uri="{FF2B5EF4-FFF2-40B4-BE49-F238E27FC236}">
                <a16:creationId xmlns:a16="http://schemas.microsoft.com/office/drawing/2014/main" id="{F5612B8F-517F-41EF-9C84-6553EE1EBEA7}"/>
              </a:ext>
            </a:extLst>
          </p:cNvPr>
          <p:cNvCxnSpPr>
            <a:cxnSpLocks/>
            <a:stCxn id="93" idx="3"/>
            <a:endCxn id="94" idx="1"/>
          </p:cNvCxnSpPr>
          <p:nvPr/>
        </p:nvCxnSpPr>
        <p:spPr>
          <a:xfrm>
            <a:off x="4130227" y="1837038"/>
            <a:ext cx="878049" cy="2386239"/>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a16="http://schemas.microsoft.com/office/drawing/2014/main" id="{25ED8594-567D-4EC0-9E4C-3E0460CA19BD}"/>
              </a:ext>
            </a:extLst>
          </p:cNvPr>
          <p:cNvCxnSpPr>
            <a:cxnSpLocks/>
            <a:endCxn id="96" idx="1"/>
          </p:cNvCxnSpPr>
          <p:nvPr/>
        </p:nvCxnSpPr>
        <p:spPr>
          <a:xfrm rot="16200000" flipH="1">
            <a:off x="4415259" y="2332043"/>
            <a:ext cx="1204101" cy="591389"/>
          </a:xfrm>
          <a:prstGeom prst="bentConnector2">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a16="http://schemas.microsoft.com/office/drawing/2014/main" id="{EC10CA33-3EC0-493F-9155-1F0EBA3F9CB7}"/>
              </a:ext>
            </a:extLst>
          </p:cNvPr>
          <p:cNvCxnSpPr>
            <a:cxnSpLocks/>
            <a:stCxn id="93" idx="3"/>
            <a:endCxn id="102" idx="1"/>
          </p:cNvCxnSpPr>
          <p:nvPr/>
        </p:nvCxnSpPr>
        <p:spPr>
          <a:xfrm>
            <a:off x="4130227" y="1837038"/>
            <a:ext cx="878050" cy="2998307"/>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A1F2DB0A-7719-4F40-B895-FCBD09E0D50F}"/>
              </a:ext>
            </a:extLst>
          </p:cNvPr>
          <p:cNvSpPr/>
          <p:nvPr/>
        </p:nvSpPr>
        <p:spPr>
          <a:xfrm>
            <a:off x="5008277" y="5227730"/>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a16="http://schemas.microsoft.com/office/drawing/2014/main" id="{35039116-58B5-42D8-A328-CF84AB3B5C0E}"/>
              </a:ext>
            </a:extLst>
          </p:cNvPr>
          <p:cNvSpPr/>
          <p:nvPr/>
        </p:nvSpPr>
        <p:spPr>
          <a:xfrm>
            <a:off x="5008277" y="4655325"/>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a16="http://schemas.microsoft.com/office/drawing/2014/main" id="{588D9A47-B0AA-4F09-9D5E-CDA6BB66A645}"/>
              </a:ext>
            </a:extLst>
          </p:cNvPr>
          <p:cNvSpPr txBox="1"/>
          <p:nvPr/>
        </p:nvSpPr>
        <p:spPr>
          <a:xfrm>
            <a:off x="2303862" y="2103411"/>
            <a:ext cx="2283147" cy="58477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a:t>
            </a:r>
            <a:endParaRPr lang="en-GB" sz="800" dirty="0"/>
          </a:p>
          <a:p>
            <a:pPr marL="171450" indent="-171450">
              <a:buFont typeface="Arial" charset="0"/>
              <a:buChar char="•"/>
            </a:pPr>
            <a:r>
              <a:rPr lang="en-GB" sz="800" dirty="0"/>
              <a:t>Identification </a:t>
            </a:r>
            <a:r>
              <a:rPr lang="en-GB" sz="800" b="1" dirty="0"/>
              <a:t>M</a:t>
            </a:r>
            <a:endParaRPr lang="en-GB" sz="800" dirty="0"/>
          </a:p>
          <a:p>
            <a:pPr marL="171450" indent="-171450">
              <a:buFont typeface="Arial" charset="0"/>
              <a:buChar char="•"/>
            </a:pPr>
            <a:r>
              <a:rPr lang="en-GB" sz="800" dirty="0"/>
              <a:t>Segment(Enumeration: </a:t>
            </a:r>
            <a:r>
              <a:rPr lang="en-GB" sz="800" i="1" dirty="0"/>
              <a:t>OB_CCCProductSegment1Code) </a:t>
            </a:r>
            <a:r>
              <a:rPr lang="en-GB" sz="800" b="1" dirty="0"/>
              <a:t>M</a:t>
            </a:r>
            <a:endParaRPr lang="en-GB" sz="800" dirty="0"/>
          </a:p>
        </p:txBody>
      </p:sp>
      <p:cxnSp>
        <p:nvCxnSpPr>
          <p:cNvPr id="104" name="Elbow Connector 51">
            <a:extLst>
              <a:ext uri="{FF2B5EF4-FFF2-40B4-BE49-F238E27FC236}">
                <a16:creationId xmlns:a16="http://schemas.microsoft.com/office/drawing/2014/main" id="{48DA8CC0-78F3-407A-8147-B598F4CAA0DC}"/>
              </a:ext>
            </a:extLst>
          </p:cNvPr>
          <p:cNvCxnSpPr>
            <a:cxnSpLocks/>
            <a:stCxn id="93" idx="3"/>
            <a:endCxn id="101" idx="1"/>
          </p:cNvCxnSpPr>
          <p:nvPr/>
        </p:nvCxnSpPr>
        <p:spPr>
          <a:xfrm>
            <a:off x="4130227" y="1837038"/>
            <a:ext cx="878050" cy="3570712"/>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32AB53E-4BAF-49F9-8978-48DBDE4F5492}"/>
              </a:ext>
            </a:extLst>
          </p:cNvPr>
          <p:cNvSpPr txBox="1"/>
          <p:nvPr/>
        </p:nvSpPr>
        <p:spPr>
          <a:xfrm>
            <a:off x="1055540" y="952800"/>
            <a:ext cx="1068736" cy="21544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a:t>
            </a:r>
            <a:endParaRPr lang="en-GB" sz="800" dirty="0"/>
          </a:p>
        </p:txBody>
      </p:sp>
      <p:cxnSp>
        <p:nvCxnSpPr>
          <p:cNvPr id="8" name="Straight Connector 7">
            <a:extLst>
              <a:ext uri="{FF2B5EF4-FFF2-40B4-BE49-F238E27FC236}">
                <a16:creationId xmlns:a16="http://schemas.microsoft.com/office/drawing/2014/main" id="{4F39F097-8129-45C3-82A0-892F00DA22FB}"/>
              </a:ext>
            </a:extLst>
          </p:cNvPr>
          <p:cNvCxnSpPr>
            <a:stCxn id="83" idx="1"/>
          </p:cNvCxnSpPr>
          <p:nvPr/>
        </p:nvCxnSpPr>
        <p:spPr>
          <a:xfrm flipH="1">
            <a:off x="6510800" y="2826340"/>
            <a:ext cx="610616" cy="44969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F2F445-ADDE-4073-AF42-3BC6F3790314}"/>
              </a:ext>
            </a:extLst>
          </p:cNvPr>
          <p:cNvCxnSpPr>
            <a:stCxn id="86" idx="1"/>
          </p:cNvCxnSpPr>
          <p:nvPr/>
        </p:nvCxnSpPr>
        <p:spPr>
          <a:xfrm flipH="1">
            <a:off x="6226390" y="3793719"/>
            <a:ext cx="645408" cy="24983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A930D7-9216-4DC5-AF0A-896F39DB8A6D}"/>
              </a:ext>
            </a:extLst>
          </p:cNvPr>
          <p:cNvCxnSpPr>
            <a:stCxn id="88" idx="1"/>
          </p:cNvCxnSpPr>
          <p:nvPr/>
        </p:nvCxnSpPr>
        <p:spPr>
          <a:xfrm flipH="1">
            <a:off x="6210100" y="4739701"/>
            <a:ext cx="622654" cy="19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24C3D9E-9F0F-495E-9C67-4EFF138B18E6}"/>
              </a:ext>
            </a:extLst>
          </p:cNvPr>
          <p:cNvCxnSpPr>
            <a:cxnSpLocks/>
            <a:stCxn id="90" idx="1"/>
          </p:cNvCxnSpPr>
          <p:nvPr/>
        </p:nvCxnSpPr>
        <p:spPr>
          <a:xfrm flipH="1" flipV="1">
            <a:off x="6226392" y="5454959"/>
            <a:ext cx="606362" cy="26517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09" name="Rounded Rectangle 10">
            <a:extLst>
              <a:ext uri="{FF2B5EF4-FFF2-40B4-BE49-F238E27FC236}">
                <a16:creationId xmlns:a16="http://schemas.microsoft.com/office/drawing/2014/main" id="{F9F1DF19-A761-4809-B5B5-A6BEEC882959}"/>
              </a:ext>
            </a:extLst>
          </p:cNvPr>
          <p:cNvSpPr/>
          <p:nvPr/>
        </p:nvSpPr>
        <p:spPr>
          <a:xfrm>
            <a:off x="1729826" y="3015013"/>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the CCC details that will not change over time.</a:t>
            </a:r>
            <a:endParaRPr lang="en-GB" dirty="0">
              <a:solidFill>
                <a:srgbClr val="00B050"/>
              </a:solidFill>
            </a:endParaRPr>
          </a:p>
        </p:txBody>
      </p:sp>
      <p:cxnSp>
        <p:nvCxnSpPr>
          <p:cNvPr id="110" name="Straight Connector 109">
            <a:extLst>
              <a:ext uri="{FF2B5EF4-FFF2-40B4-BE49-F238E27FC236}">
                <a16:creationId xmlns:a16="http://schemas.microsoft.com/office/drawing/2014/main" id="{8E72799D-0836-4471-AF5A-599E2EFE2C9D}"/>
              </a:ext>
            </a:extLst>
          </p:cNvPr>
          <p:cNvCxnSpPr>
            <a:cxnSpLocks/>
          </p:cNvCxnSpPr>
          <p:nvPr/>
        </p:nvCxnSpPr>
        <p:spPr>
          <a:xfrm flipH="1">
            <a:off x="2978804" y="2627738"/>
            <a:ext cx="96674" cy="37584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0">
            <a:extLst>
              <a:ext uri="{FF2B5EF4-FFF2-40B4-BE49-F238E27FC236}">
                <a16:creationId xmlns:a16="http://schemas.microsoft.com/office/drawing/2014/main" id="{55E2722A-F5EB-4CBE-946F-2167F6AC6CB6}"/>
              </a:ext>
            </a:extLst>
          </p:cNvPr>
          <p:cNvSpPr/>
          <p:nvPr/>
        </p:nvSpPr>
        <p:spPr>
          <a:xfrm>
            <a:off x="82662" y="2265843"/>
            <a:ext cx="1418149" cy="152787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Brand remains in case banking group provides commercial credit card info for multiple brands via same endpoint e.g. HSBC Group</a:t>
            </a:r>
            <a:endParaRPr lang="en-GB" dirty="0">
              <a:solidFill>
                <a:srgbClr val="00B050"/>
              </a:solidFill>
            </a:endParaRPr>
          </a:p>
        </p:txBody>
      </p:sp>
      <p:cxnSp>
        <p:nvCxnSpPr>
          <p:cNvPr id="34" name="Straight Connector 33">
            <a:extLst>
              <a:ext uri="{FF2B5EF4-FFF2-40B4-BE49-F238E27FC236}">
                <a16:creationId xmlns:a16="http://schemas.microsoft.com/office/drawing/2014/main" id="{7BD78C25-4AB2-4F4A-9F78-480D91F7AE34}"/>
              </a:ext>
            </a:extLst>
          </p:cNvPr>
          <p:cNvCxnSpPr>
            <a:cxnSpLocks/>
            <a:stCxn id="111" idx="0"/>
          </p:cNvCxnSpPr>
          <p:nvPr/>
        </p:nvCxnSpPr>
        <p:spPr>
          <a:xfrm flipV="1">
            <a:off x="791737" y="1685187"/>
            <a:ext cx="709074" cy="58065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302537" y="166564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CCCMarketingSate</a:t>
            </a:r>
            <a:endParaRPr lang="en-GB" sz="800" dirty="0"/>
          </a:p>
        </p:txBody>
      </p:sp>
      <p:sp>
        <p:nvSpPr>
          <p:cNvPr id="42" name="Rectangle 41"/>
          <p:cNvSpPr/>
          <p:nvPr/>
        </p:nvSpPr>
        <p:spPr>
          <a:xfrm>
            <a:off x="5008276" y="5773028"/>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CoreProduct</a:t>
            </a:r>
            <a:endParaRPr lang="en-GB" sz="800" dirty="0">
              <a:solidFill>
                <a:schemeClr val="tx1"/>
              </a:solidFill>
            </a:endParaRPr>
          </a:p>
        </p:txBody>
      </p:sp>
      <p:cxnSp>
        <p:nvCxnSpPr>
          <p:cNvPr id="43" name="Elbow Connector 42"/>
          <p:cNvCxnSpPr>
            <a:endCxn id="42" idx="1"/>
          </p:cNvCxnSpPr>
          <p:nvPr/>
        </p:nvCxnSpPr>
        <p:spPr>
          <a:xfrm rot="16200000" flipH="1">
            <a:off x="2820999" y="3765771"/>
            <a:ext cx="3927360" cy="44719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5" name="Rounded Rectangle 10">
            <a:extLst>
              <a:ext uri="{FF2B5EF4-FFF2-40B4-BE49-F238E27FC236}">
                <a16:creationId xmlns:a16="http://schemas.microsoft.com/office/drawing/2014/main" id="{F9F1DF19-A761-4809-B5B5-A6BEEC882959}"/>
              </a:ext>
            </a:extLst>
          </p:cNvPr>
          <p:cNvSpPr/>
          <p:nvPr/>
        </p:nvSpPr>
        <p:spPr>
          <a:xfrm>
            <a:off x="1859561" y="5122269"/>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the CCC details that may change with time </a:t>
            </a:r>
            <a:r>
              <a:rPr lang="en-GB" sz="1100" dirty="0" err="1">
                <a:solidFill>
                  <a:srgbClr val="00B050"/>
                </a:solidFill>
              </a:rPr>
              <a:t>e.g..Headline</a:t>
            </a:r>
            <a:r>
              <a:rPr lang="en-GB" sz="1100" dirty="0">
                <a:solidFill>
                  <a:srgbClr val="00B050"/>
                </a:solidFill>
              </a:rPr>
              <a:t> APR</a:t>
            </a:r>
            <a:endParaRPr lang="en-GB" dirty="0">
              <a:solidFill>
                <a:srgbClr val="00B050"/>
              </a:solidFill>
            </a:endParaRPr>
          </a:p>
        </p:txBody>
      </p:sp>
      <p:cxnSp>
        <p:nvCxnSpPr>
          <p:cNvPr id="46" name="Straight Connector 45">
            <a:extLst>
              <a:ext uri="{FF2B5EF4-FFF2-40B4-BE49-F238E27FC236}">
                <a16:creationId xmlns:a16="http://schemas.microsoft.com/office/drawing/2014/main" id="{8E72799D-0836-4471-AF5A-599E2EFE2C9D}"/>
              </a:ext>
            </a:extLst>
          </p:cNvPr>
          <p:cNvCxnSpPr>
            <a:cxnSpLocks/>
            <a:endCxn id="45" idx="3"/>
          </p:cNvCxnSpPr>
          <p:nvPr/>
        </p:nvCxnSpPr>
        <p:spPr>
          <a:xfrm flipH="1" flipV="1">
            <a:off x="4357516" y="5443447"/>
            <a:ext cx="523476" cy="36938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3" idx="3"/>
            <a:endCxn id="36" idx="1"/>
          </p:cNvCxnSpPr>
          <p:nvPr/>
        </p:nvCxnSpPr>
        <p:spPr>
          <a:xfrm>
            <a:off x="4130227" y="1837038"/>
            <a:ext cx="172310" cy="8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supply fixed and variable core product details?</a:t>
            </a:r>
          </a:p>
        </p:txBody>
      </p:sp>
      <p:sp>
        <p:nvSpPr>
          <p:cNvPr id="4" name="Date Placeholder 3"/>
          <p:cNvSpPr>
            <a:spLocks noGrp="1"/>
          </p:cNvSpPr>
          <p:nvPr>
            <p:ph type="dt" sz="half" idx="10"/>
          </p:nvPr>
        </p:nvSpPr>
        <p:spPr/>
        <p:txBody>
          <a:bodyPr/>
          <a:lstStyle/>
          <a:p>
            <a:fld id="{6FEDD323-0E26-4527-AE4B-DFD1155EEBFA}" type="datetime1">
              <a:rPr lang="en-GB" smtClean="0"/>
              <a:t>27/07/2017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92" name="Rectangle 91">
            <a:extLst>
              <a:ext uri="{FF2B5EF4-FFF2-40B4-BE49-F238E27FC236}">
                <a16:creationId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BankingCCC</a:t>
            </a:r>
            <a:endParaRPr lang="en-GB" sz="800" dirty="0"/>
          </a:p>
        </p:txBody>
      </p:sp>
      <p:sp>
        <p:nvSpPr>
          <p:cNvPr id="93" name="Rectangle 92">
            <a:extLst>
              <a:ext uri="{FF2B5EF4-FFF2-40B4-BE49-F238E27FC236}">
                <a16:creationId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CCC</a:t>
            </a:r>
          </a:p>
        </p:txBody>
      </p:sp>
      <p:sp>
        <p:nvSpPr>
          <p:cNvPr id="94" name="Rectangle 93">
            <a:extLst>
              <a:ext uri="{FF2B5EF4-FFF2-40B4-BE49-F238E27FC236}">
                <a16:creationId xmlns:a16="http://schemas.microsoft.com/office/drawing/2014/main" id="{845A3825-D4DC-4C03-9522-2F221384AC57}"/>
              </a:ext>
            </a:extLst>
          </p:cNvPr>
          <p:cNvSpPr/>
          <p:nvPr/>
        </p:nvSpPr>
        <p:spPr>
          <a:xfrm>
            <a:off x="8169159" y="3459589"/>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6" name="Rectangle 95">
            <a:extLst>
              <a:ext uri="{FF2B5EF4-FFF2-40B4-BE49-F238E27FC236}">
                <a16:creationId xmlns:a16="http://schemas.microsoft.com/office/drawing/2014/main" id="{EC4A8F7D-9861-4421-95D3-DB9AACDF026A}"/>
              </a:ext>
            </a:extLst>
          </p:cNvPr>
          <p:cNvSpPr/>
          <p:nvPr/>
        </p:nvSpPr>
        <p:spPr>
          <a:xfrm>
            <a:off x="8163303" y="2793515"/>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Repayment</a:t>
            </a:r>
          </a:p>
        </p:txBody>
      </p:sp>
      <p:cxnSp>
        <p:nvCxnSpPr>
          <p:cNvPr id="97" name="Elbow Connector 34">
            <a:extLst>
              <a:ext uri="{FF2B5EF4-FFF2-40B4-BE49-F238E27FC236}">
                <a16:creationId xmlns:a16="http://schemas.microsoft.com/office/drawing/2014/main" id="{F5612B8F-517F-41EF-9C84-6553EE1EBEA7}"/>
              </a:ext>
            </a:extLst>
          </p:cNvPr>
          <p:cNvCxnSpPr>
            <a:cxnSpLocks/>
            <a:stCxn id="93" idx="3"/>
            <a:endCxn id="94" idx="1"/>
          </p:cNvCxnSpPr>
          <p:nvPr/>
        </p:nvCxnSpPr>
        <p:spPr>
          <a:xfrm>
            <a:off x="4130227" y="1837038"/>
            <a:ext cx="4038932" cy="1802571"/>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a16="http://schemas.microsoft.com/office/drawing/2014/main" id="{25ED8594-567D-4EC0-9E4C-3E0460CA19BD}"/>
              </a:ext>
            </a:extLst>
          </p:cNvPr>
          <p:cNvCxnSpPr>
            <a:cxnSpLocks/>
            <a:stCxn id="93" idx="3"/>
            <a:endCxn id="96" idx="1"/>
          </p:cNvCxnSpPr>
          <p:nvPr/>
        </p:nvCxnSpPr>
        <p:spPr>
          <a:xfrm>
            <a:off x="4130227" y="1837038"/>
            <a:ext cx="4033076" cy="1136497"/>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a16="http://schemas.microsoft.com/office/drawing/2014/main" id="{EC10CA33-3EC0-493F-9155-1F0EBA3F9CB7}"/>
              </a:ext>
            </a:extLst>
          </p:cNvPr>
          <p:cNvCxnSpPr>
            <a:cxnSpLocks/>
            <a:stCxn id="93" idx="3"/>
            <a:endCxn id="102" idx="1"/>
          </p:cNvCxnSpPr>
          <p:nvPr/>
        </p:nvCxnSpPr>
        <p:spPr>
          <a:xfrm>
            <a:off x="4130227" y="1837038"/>
            <a:ext cx="4038933" cy="2414639"/>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A1F2DB0A-7719-4F40-B895-FCBD09E0D50F}"/>
              </a:ext>
            </a:extLst>
          </p:cNvPr>
          <p:cNvSpPr/>
          <p:nvPr/>
        </p:nvSpPr>
        <p:spPr>
          <a:xfrm>
            <a:off x="8169160" y="4644062"/>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a16="http://schemas.microsoft.com/office/drawing/2014/main" id="{35039116-58B5-42D8-A328-CF84AB3B5C0E}"/>
              </a:ext>
            </a:extLst>
          </p:cNvPr>
          <p:cNvSpPr/>
          <p:nvPr/>
        </p:nvSpPr>
        <p:spPr>
          <a:xfrm>
            <a:off x="8169160" y="4071657"/>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a16="http://schemas.microsoft.com/office/drawing/2014/main" id="{588D9A47-B0AA-4F09-9D5E-CDA6BB66A645}"/>
              </a:ext>
            </a:extLst>
          </p:cNvPr>
          <p:cNvSpPr txBox="1"/>
          <p:nvPr/>
        </p:nvSpPr>
        <p:spPr>
          <a:xfrm>
            <a:off x="1859562" y="2103411"/>
            <a:ext cx="2634547" cy="707886"/>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dirty="0">
                <a:solidFill>
                  <a:srgbClr val="00B050"/>
                </a:solidFill>
              </a:rPr>
              <a:t>” HSBC Business Credit Card”</a:t>
            </a:r>
          </a:p>
          <a:p>
            <a:pPr marL="171450" indent="-171450">
              <a:buFont typeface="Arial" charset="0"/>
              <a:buChar char="•"/>
            </a:pPr>
            <a:r>
              <a:rPr lang="en-GB" sz="800" dirty="0"/>
              <a:t>Identification </a:t>
            </a:r>
            <a:r>
              <a:rPr lang="en-GB" sz="800" b="1" dirty="0"/>
              <a:t> M </a:t>
            </a:r>
            <a:r>
              <a:rPr lang="en-GB" sz="800" dirty="0">
                <a:solidFill>
                  <a:srgbClr val="00B050"/>
                </a:solidFill>
              </a:rPr>
              <a:t>” Business Credit Card - Commercial Card”</a:t>
            </a:r>
          </a:p>
          <a:p>
            <a:pPr marL="171450" indent="-171450">
              <a:buFont typeface="Arial" charset="0"/>
              <a:buChar char="•"/>
            </a:pPr>
            <a:r>
              <a:rPr lang="en-GB" sz="800" dirty="0"/>
              <a:t>Segment(Enumeration </a:t>
            </a:r>
            <a:r>
              <a:rPr lang="en-GB" sz="800" i="1" dirty="0"/>
              <a:t>OB_CCCProductSegment1Code) </a:t>
            </a:r>
            <a:r>
              <a:rPr lang="en-GB" sz="800" b="1" dirty="0"/>
              <a:t>1..*</a:t>
            </a:r>
            <a:r>
              <a:rPr lang="en-GB" sz="800" dirty="0"/>
              <a:t> : </a:t>
            </a:r>
            <a:r>
              <a:rPr lang="en-GB" sz="800" dirty="0">
                <a:solidFill>
                  <a:srgbClr val="00B050"/>
                </a:solidFill>
              </a:rPr>
              <a:t>[“General”] </a:t>
            </a:r>
          </a:p>
        </p:txBody>
      </p:sp>
      <p:cxnSp>
        <p:nvCxnSpPr>
          <p:cNvPr id="104" name="Elbow Connector 51">
            <a:extLst>
              <a:ext uri="{FF2B5EF4-FFF2-40B4-BE49-F238E27FC236}">
                <a16:creationId xmlns:a16="http://schemas.microsoft.com/office/drawing/2014/main" id="{48DA8CC0-78F3-407A-8147-B598F4CAA0DC}"/>
              </a:ext>
            </a:extLst>
          </p:cNvPr>
          <p:cNvCxnSpPr>
            <a:cxnSpLocks/>
            <a:stCxn id="93" idx="3"/>
            <a:endCxn id="101" idx="1"/>
          </p:cNvCxnSpPr>
          <p:nvPr/>
        </p:nvCxnSpPr>
        <p:spPr>
          <a:xfrm>
            <a:off x="4130227" y="1837038"/>
            <a:ext cx="4038933" cy="2987044"/>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32AB53E-4BAF-49F9-8978-48DBDE4F5492}"/>
              </a:ext>
            </a:extLst>
          </p:cNvPr>
          <p:cNvSpPr txBox="1"/>
          <p:nvPr/>
        </p:nvSpPr>
        <p:spPr>
          <a:xfrm>
            <a:off x="1055539" y="952800"/>
            <a:ext cx="2354607" cy="33855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 </a:t>
            </a:r>
            <a:r>
              <a:rPr lang="en-GB" sz="800" b="1" dirty="0">
                <a:solidFill>
                  <a:srgbClr val="00B050"/>
                </a:solidFill>
              </a:rPr>
              <a:t>“</a:t>
            </a:r>
            <a:r>
              <a:rPr lang="en-GB" sz="800" dirty="0">
                <a:solidFill>
                  <a:srgbClr val="00B050"/>
                </a:solidFill>
              </a:rPr>
              <a:t>HSBC”</a:t>
            </a:r>
          </a:p>
          <a:p>
            <a:pPr marL="171450" indent="-171450">
              <a:buFont typeface="Arial" charset="0"/>
              <a:buChar char="•"/>
            </a:pPr>
            <a:endParaRPr lang="en-GB" sz="800" dirty="0"/>
          </a:p>
        </p:txBody>
      </p:sp>
      <p:sp>
        <p:nvSpPr>
          <p:cNvPr id="49" name="TextBox 48">
            <a:extLst>
              <a:ext uri="{FF2B5EF4-FFF2-40B4-BE49-F238E27FC236}">
                <a16:creationId xmlns:a16="http://schemas.microsoft.com/office/drawing/2014/main" id="{944A9899-5784-4900-910D-E76BC9CC5324}"/>
              </a:ext>
            </a:extLst>
          </p:cNvPr>
          <p:cNvSpPr txBox="1"/>
          <p:nvPr/>
        </p:nvSpPr>
        <p:spPr>
          <a:xfrm>
            <a:off x="221905" y="3459589"/>
            <a:ext cx="4371056" cy="461665"/>
          </a:xfrm>
          <a:prstGeom prst="rect">
            <a:avLst/>
          </a:prstGeom>
          <a:noFill/>
        </p:spPr>
        <p:txBody>
          <a:bodyPr wrap="square" rtlCol="0">
            <a:spAutoFit/>
          </a:bodyPr>
          <a:lstStyle/>
          <a:p>
            <a:r>
              <a:rPr lang="en-GB" sz="1200" b="1" dirty="0"/>
              <a:t>Example: </a:t>
            </a:r>
            <a:r>
              <a:rPr lang="en-GB" sz="1200" b="1" dirty="0">
                <a:hlinkClick r:id="rId2"/>
              </a:rPr>
              <a:t>HSBC Business Credit Card</a:t>
            </a:r>
            <a:endParaRPr lang="en-GB" sz="1200" b="1" dirty="0"/>
          </a:p>
          <a:p>
            <a:endParaRPr lang="en-GB" sz="1200" b="1" dirty="0"/>
          </a:p>
        </p:txBody>
      </p:sp>
      <p:sp>
        <p:nvSpPr>
          <p:cNvPr id="23" name="Rectangle 22"/>
          <p:cNvSpPr/>
          <p:nvPr/>
        </p:nvSpPr>
        <p:spPr>
          <a:xfrm>
            <a:off x="3758477" y="5273959"/>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CoreProduct</a:t>
            </a:r>
            <a:endParaRPr lang="en-GB" sz="800" dirty="0">
              <a:solidFill>
                <a:schemeClr val="tx1"/>
              </a:solidFill>
            </a:endParaRPr>
          </a:p>
        </p:txBody>
      </p:sp>
      <p:cxnSp>
        <p:nvCxnSpPr>
          <p:cNvPr id="24" name="Elbow Connector 51">
            <a:extLst>
              <a:ext uri="{FF2B5EF4-FFF2-40B4-BE49-F238E27FC236}">
                <a16:creationId xmlns:a16="http://schemas.microsoft.com/office/drawing/2014/main" id="{48DA8CC0-78F3-407A-8147-B598F4CAA0DC}"/>
              </a:ext>
            </a:extLst>
          </p:cNvPr>
          <p:cNvCxnSpPr>
            <a:cxnSpLocks/>
          </p:cNvCxnSpPr>
          <p:nvPr/>
        </p:nvCxnSpPr>
        <p:spPr>
          <a:xfrm rot="5400000">
            <a:off x="3315210" y="3559840"/>
            <a:ext cx="3436923" cy="351359"/>
          </a:xfrm>
          <a:prstGeom prst="bentConnector3">
            <a:avLst>
              <a:gd name="adj1" fmla="val 99179"/>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80072" y="4138309"/>
            <a:ext cx="4953000" cy="2308324"/>
          </a:xfrm>
          <a:prstGeom prst="rect">
            <a:avLst/>
          </a:prstGeom>
        </p:spPr>
        <p:txBody>
          <a:bodyPr>
            <a:spAutoFit/>
          </a:bodyPr>
          <a:lstStyle/>
          <a:p>
            <a:pPr marL="171450" indent="-171450">
              <a:buFont typeface="Arial" charset="0"/>
              <a:buChar char="•"/>
            </a:pPr>
            <a:r>
              <a:rPr lang="en-GB" sz="800" dirty="0" err="1"/>
              <a:t>ProductURL</a:t>
            </a:r>
            <a:r>
              <a:rPr lang="en-GB" sz="800" dirty="0"/>
              <a:t> </a:t>
            </a:r>
            <a:r>
              <a:rPr lang="en-GB" sz="800" dirty="0">
                <a:solidFill>
                  <a:srgbClr val="00B050"/>
                </a:solidFill>
              </a:rPr>
              <a:t>[“http://www.business.hsbc.uk/</a:t>
            </a:r>
            <a:r>
              <a:rPr lang="en-GB" sz="800" dirty="0" err="1">
                <a:solidFill>
                  <a:srgbClr val="00B050"/>
                </a:solidFill>
              </a:rPr>
              <a:t>en-gb</a:t>
            </a:r>
            <a:r>
              <a:rPr lang="en-GB" sz="800" dirty="0">
                <a:solidFill>
                  <a:srgbClr val="00B050"/>
                </a:solidFill>
              </a:rPr>
              <a:t>/finance-and-borrowing/business-card/</a:t>
            </a:r>
            <a:r>
              <a:rPr lang="en-GB" sz="800" dirty="0" err="1">
                <a:solidFill>
                  <a:srgbClr val="00B050"/>
                </a:solidFill>
              </a:rPr>
              <a:t>business-credit-card?DCSext.nav</a:t>
            </a:r>
            <a:r>
              <a:rPr lang="en-GB" sz="800" dirty="0">
                <a:solidFill>
                  <a:srgbClr val="00B050"/>
                </a:solidFill>
              </a:rPr>
              <a:t>=foot-mat”]</a:t>
            </a:r>
          </a:p>
          <a:p>
            <a:pPr marL="171450" indent="-171450">
              <a:buFont typeface="Arial" charset="0"/>
              <a:buChar char="•"/>
            </a:pPr>
            <a:r>
              <a:rPr lang="en-GB" sz="800" dirty="0" err="1"/>
              <a:t>TcsAndCsURL</a:t>
            </a:r>
            <a:r>
              <a:rPr lang="en-GB" sz="800" b="1" dirty="0"/>
              <a:t> </a:t>
            </a:r>
            <a:r>
              <a:rPr lang="en-GB" sz="800" dirty="0">
                <a:solidFill>
                  <a:srgbClr val="00B050"/>
                </a:solidFill>
              </a:rPr>
              <a:t> [“http://www.business.hsbc.uk/~/media/library/business-</a:t>
            </a:r>
            <a:r>
              <a:rPr lang="en-GB" sz="800" dirty="0" err="1">
                <a:solidFill>
                  <a:srgbClr val="00B050"/>
                </a:solidFill>
              </a:rPr>
              <a:t>uk</a:t>
            </a:r>
            <a:r>
              <a:rPr lang="en-GB" sz="800" dirty="0">
                <a:solidFill>
                  <a:srgbClr val="00B050"/>
                </a:solidFill>
              </a:rPr>
              <a:t>/pdfs/</a:t>
            </a:r>
            <a:r>
              <a:rPr lang="en-GB" sz="800" dirty="0" err="1">
                <a:solidFill>
                  <a:srgbClr val="00B050"/>
                </a:solidFill>
              </a:rPr>
              <a:t>commercial-card-agreement-terms.pdf?la</a:t>
            </a:r>
            <a:r>
              <a:rPr lang="en-GB" sz="800" dirty="0">
                <a:solidFill>
                  <a:srgbClr val="00B050"/>
                </a:solidFill>
              </a:rPr>
              <a:t>=</a:t>
            </a:r>
            <a:r>
              <a:rPr lang="en-GB" sz="800" dirty="0" err="1">
                <a:solidFill>
                  <a:srgbClr val="00B050"/>
                </a:solidFill>
              </a:rPr>
              <a:t>en</a:t>
            </a:r>
            <a:r>
              <a:rPr lang="en-GB" sz="800" dirty="0">
                <a:solidFill>
                  <a:srgbClr val="00B050"/>
                </a:solidFill>
              </a:rPr>
              <a:t>-GB”]</a:t>
            </a:r>
          </a:p>
          <a:p>
            <a:pPr marL="171450" indent="-171450">
              <a:buFont typeface="Arial" charset="0"/>
              <a:buChar char="•"/>
            </a:pPr>
            <a:r>
              <a:rPr lang="en-GB" sz="800" dirty="0" err="1"/>
              <a:t>MinCreditLimit</a:t>
            </a:r>
            <a:r>
              <a:rPr lang="en-GB" sz="800" dirty="0"/>
              <a:t> </a:t>
            </a:r>
            <a:r>
              <a:rPr lang="en-GB" sz="800" dirty="0">
                <a:solidFill>
                  <a:srgbClr val="00B050"/>
                </a:solidFill>
              </a:rPr>
              <a:t>[500.00]</a:t>
            </a:r>
            <a:r>
              <a:rPr lang="en-GB" sz="800" dirty="0"/>
              <a:t> </a:t>
            </a:r>
          </a:p>
          <a:p>
            <a:pPr marL="171450" indent="-171450">
              <a:buFont typeface="Arial" charset="0"/>
              <a:buChar char="•"/>
            </a:pPr>
            <a:r>
              <a:rPr lang="en-GB" sz="800" dirty="0" err="1"/>
              <a:t>MaxCreditLimit</a:t>
            </a:r>
            <a:endParaRPr lang="en-GB" sz="800" dirty="0"/>
          </a:p>
          <a:p>
            <a:pPr marL="171450" indent="-171450">
              <a:buFont typeface="Arial" charset="0"/>
              <a:buChar char="•"/>
            </a:pPr>
            <a:r>
              <a:rPr lang="en-GB" sz="800" dirty="0" err="1"/>
              <a:t>MaxPurchaseFeeFreeLengthDays</a:t>
            </a:r>
            <a:r>
              <a:rPr lang="en-GB" sz="800" dirty="0"/>
              <a:t> </a:t>
            </a:r>
            <a:r>
              <a:rPr lang="en-GB" sz="800" dirty="0">
                <a:solidFill>
                  <a:srgbClr val="00B050"/>
                </a:solidFill>
              </a:rPr>
              <a:t>[56]</a:t>
            </a:r>
          </a:p>
          <a:p>
            <a:pPr marL="171450" indent="-171450">
              <a:buFont typeface="Arial" charset="0"/>
              <a:buChar char="•"/>
            </a:pPr>
            <a:r>
              <a:rPr lang="en-GB" sz="800" dirty="0" err="1"/>
              <a:t>SalesAccessChannels</a:t>
            </a:r>
            <a:r>
              <a:rPr lang="en-GB" sz="800" dirty="0"/>
              <a:t> (Enumeration: </a:t>
            </a:r>
            <a:r>
              <a:rPr lang="en-GB" sz="800" i="1" dirty="0"/>
              <a:t>OB_AccessChannels1Code) </a:t>
            </a:r>
            <a:r>
              <a:rPr lang="en-GB" sz="800" b="1" dirty="0"/>
              <a:t>1..* </a:t>
            </a:r>
            <a:r>
              <a:rPr lang="en-GB" sz="800" b="1" dirty="0">
                <a:solidFill>
                  <a:srgbClr val="00B050"/>
                </a:solidFill>
              </a:rPr>
              <a:t>[“</a:t>
            </a:r>
            <a:r>
              <a:rPr lang="en-GB" sz="800" b="1" dirty="0" err="1">
                <a:solidFill>
                  <a:srgbClr val="00B050"/>
                </a:solidFill>
              </a:rPr>
              <a:t>Branch”,”Online</a:t>
            </a:r>
            <a:r>
              <a:rPr lang="en-GB" sz="800" b="1" dirty="0">
                <a:solidFill>
                  <a:srgbClr val="00B050"/>
                </a:solidFill>
              </a:rPr>
              <a:t>”]</a:t>
            </a:r>
            <a:endParaRPr lang="en-GB" sz="800" dirty="0">
              <a:solidFill>
                <a:srgbClr val="00B050"/>
              </a:solidFill>
            </a:endParaRPr>
          </a:p>
          <a:p>
            <a:pPr marL="171450" indent="-171450">
              <a:buFont typeface="Arial" charset="0"/>
              <a:buChar char="•"/>
            </a:pPr>
            <a:r>
              <a:rPr lang="en-GB" sz="800" dirty="0" err="1"/>
              <a:t>ServicingAccessChannels</a:t>
            </a:r>
            <a:r>
              <a:rPr lang="en-GB" sz="800" dirty="0"/>
              <a:t> (Enumeration: </a:t>
            </a:r>
            <a:r>
              <a:rPr lang="en-GB" sz="800" i="1" dirty="0"/>
              <a:t>OB_AccessChannels1Code) </a:t>
            </a:r>
            <a:r>
              <a:rPr lang="en-GB" sz="800" b="1" dirty="0"/>
              <a:t>1..* </a:t>
            </a:r>
            <a:r>
              <a:rPr lang="en-GB" sz="800" dirty="0">
                <a:solidFill>
                  <a:srgbClr val="00B050"/>
                </a:solidFill>
              </a:rPr>
              <a:t>[“Branch”,”Online”,”Post”,”Phone”,”</a:t>
            </a:r>
            <a:r>
              <a:rPr lang="en-GB" sz="800" dirty="0" err="1">
                <a:solidFill>
                  <a:srgbClr val="00B050"/>
                </a:solidFill>
              </a:rPr>
              <a:t>MobileApps</a:t>
            </a:r>
            <a:r>
              <a:rPr lang="en-GB" sz="800" dirty="0">
                <a:solidFill>
                  <a:srgbClr val="00B050"/>
                </a:solidFill>
              </a:rPr>
              <a:t>”]</a:t>
            </a:r>
          </a:p>
          <a:p>
            <a:pPr marL="171450" indent="-171450">
              <a:buFont typeface="Arial" charset="0"/>
              <a:buChar char="•"/>
            </a:pPr>
            <a:r>
              <a:rPr lang="en-GB" sz="800" dirty="0" err="1"/>
              <a:t>CardScheme</a:t>
            </a:r>
            <a:r>
              <a:rPr lang="en-GB" sz="800" dirty="0"/>
              <a:t> (Enumeration: </a:t>
            </a:r>
            <a:r>
              <a:rPr lang="en-GB" sz="800" i="1" dirty="0"/>
              <a:t>OB_CardScheme1Code</a:t>
            </a:r>
            <a:r>
              <a:rPr lang="en-GB" sz="800" dirty="0"/>
              <a:t>) </a:t>
            </a:r>
            <a:r>
              <a:rPr lang="en-GB" sz="800" b="1" dirty="0"/>
              <a:t>1..* </a:t>
            </a:r>
            <a:r>
              <a:rPr lang="en-GB" sz="800" b="1" dirty="0">
                <a:solidFill>
                  <a:srgbClr val="00B050"/>
                </a:solidFill>
              </a:rPr>
              <a:t>[“Visa”]</a:t>
            </a:r>
            <a:endParaRPr lang="en-GB" sz="800" dirty="0">
              <a:solidFill>
                <a:srgbClr val="00B050"/>
              </a:solidFill>
            </a:endParaRPr>
          </a:p>
          <a:p>
            <a:pPr marL="171450" indent="-171450">
              <a:buFont typeface="Arial" charset="0"/>
              <a:buChar char="•"/>
            </a:pPr>
            <a:r>
              <a:rPr lang="en-GB" sz="800" dirty="0" err="1"/>
              <a:t>OtherCardScheme</a:t>
            </a:r>
            <a:r>
              <a:rPr lang="en-GB" sz="800" dirty="0"/>
              <a:t> (</a:t>
            </a:r>
            <a:r>
              <a:rPr lang="en-GB" sz="800" dirty="0" err="1"/>
              <a:t>OtherCodeType</a:t>
            </a:r>
            <a:r>
              <a:rPr lang="en-GB" sz="800" dirty="0"/>
              <a:t>) 0..*</a:t>
            </a:r>
          </a:p>
          <a:p>
            <a:pPr marL="171450" indent="-171450">
              <a:buFont typeface="Arial" charset="0"/>
              <a:buChar char="•"/>
            </a:pPr>
            <a:r>
              <a:rPr lang="en-GB" sz="800" dirty="0" err="1"/>
              <a:t>ContactlessIndicator</a:t>
            </a:r>
            <a:r>
              <a:rPr lang="en-GB" sz="800" dirty="0"/>
              <a:t> </a:t>
            </a:r>
            <a:r>
              <a:rPr lang="en-GB" sz="800" dirty="0">
                <a:solidFill>
                  <a:srgbClr val="00B050"/>
                </a:solidFill>
              </a:rPr>
              <a:t>[True]</a:t>
            </a:r>
          </a:p>
          <a:p>
            <a:pPr marL="171450" indent="-171450">
              <a:buFont typeface="Arial" charset="0"/>
              <a:buChar char="•"/>
            </a:pPr>
            <a:r>
              <a:rPr lang="en-GB" sz="800" dirty="0"/>
              <a:t>Period Fee</a:t>
            </a:r>
            <a:r>
              <a:rPr lang="en-GB" sz="800" dirty="0">
                <a:solidFill>
                  <a:srgbClr val="00B050"/>
                </a:solidFill>
              </a:rPr>
              <a:t> [32.00]</a:t>
            </a:r>
          </a:p>
          <a:p>
            <a:pPr marL="171450" indent="-171450">
              <a:buFont typeface="Arial" charset="0"/>
              <a:buChar char="•"/>
            </a:pPr>
            <a:r>
              <a:rPr lang="en-GB" sz="800" dirty="0" err="1"/>
              <a:t>PeriodicFeePeriod</a:t>
            </a:r>
            <a:r>
              <a:rPr lang="en-GB" sz="800" dirty="0">
                <a:solidFill>
                  <a:srgbClr val="00B050"/>
                </a:solidFill>
              </a:rPr>
              <a:t> [“Monthly”]</a:t>
            </a:r>
          </a:p>
          <a:p>
            <a:pPr marL="171450" indent="-171450">
              <a:buFont typeface="Arial" charset="0"/>
              <a:buChar char="•"/>
            </a:pPr>
            <a:r>
              <a:rPr lang="en-GB" sz="800" dirty="0"/>
              <a:t>APR</a:t>
            </a:r>
            <a:r>
              <a:rPr lang="en-GB" sz="800" dirty="0">
                <a:solidFill>
                  <a:srgbClr val="00B050"/>
                </a:solidFill>
              </a:rPr>
              <a:t> [22.]</a:t>
            </a:r>
          </a:p>
          <a:p>
            <a:pPr marL="171450" indent="-171450">
              <a:buFont typeface="Arial" charset="0"/>
              <a:buChar char="•"/>
            </a:pPr>
            <a:endParaRPr lang="en-GB" sz="800" dirty="0">
              <a:solidFill>
                <a:srgbClr val="00B050"/>
              </a:solidFill>
            </a:endParaRPr>
          </a:p>
          <a:p>
            <a:pPr marL="171450" indent="-171450">
              <a:buFont typeface="Arial" charset="0"/>
              <a:buChar char="•"/>
            </a:pPr>
            <a:endParaRPr lang="en-GB" sz="800" dirty="0">
              <a:solidFill>
                <a:srgbClr val="00B050"/>
              </a:solidFill>
            </a:endParaRPr>
          </a:p>
        </p:txBody>
      </p:sp>
      <p:sp>
        <p:nvSpPr>
          <p:cNvPr id="26" name="Rectangle 25"/>
          <p:cNvSpPr/>
          <p:nvPr/>
        </p:nvSpPr>
        <p:spPr>
          <a:xfrm>
            <a:off x="4494109"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CCCMarketingSate</a:t>
            </a:r>
            <a:endParaRPr lang="en-GB" sz="800" dirty="0"/>
          </a:p>
        </p:txBody>
      </p:sp>
      <p:cxnSp>
        <p:nvCxnSpPr>
          <p:cNvPr id="8" name="Straight Arrow Connector 7"/>
          <p:cNvCxnSpPr>
            <a:stCxn id="93" idx="3"/>
            <a:endCxn id="26" idx="1"/>
          </p:cNvCxnSpPr>
          <p:nvPr/>
        </p:nvCxnSpPr>
        <p:spPr>
          <a:xfrm>
            <a:off x="4130227" y="1837038"/>
            <a:ext cx="3638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22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93456" y="260648"/>
            <a:ext cx="6132128" cy="369332"/>
          </a:xfrm>
          <a:prstGeom prst="rect">
            <a:avLst/>
          </a:prstGeom>
          <a:noFill/>
        </p:spPr>
        <p:txBody>
          <a:bodyPr wrap="none" rtlCol="0">
            <a:spAutoFit/>
          </a:bodyPr>
          <a:lstStyle/>
          <a:p>
            <a:r>
              <a:rPr lang="en-GB" b="1" dirty="0">
                <a:solidFill>
                  <a:srgbClr val="FF0000"/>
                </a:solidFill>
              </a:rPr>
              <a:t>How do I represent an introductory and balance transfer offer?</a:t>
            </a:r>
          </a:p>
        </p:txBody>
      </p:sp>
      <p:sp>
        <p:nvSpPr>
          <p:cNvPr id="90" name="Rectangle 89"/>
          <p:cNvSpPr/>
          <p:nvPr/>
        </p:nvSpPr>
        <p:spPr>
          <a:xfrm>
            <a:off x="448723" y="1312613"/>
            <a:ext cx="1404156"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Marketing State</a:t>
            </a:r>
          </a:p>
        </p:txBody>
      </p:sp>
      <p:sp>
        <p:nvSpPr>
          <p:cNvPr id="92" name="TextBox 91"/>
          <p:cNvSpPr txBox="1"/>
          <p:nvPr/>
        </p:nvSpPr>
        <p:spPr>
          <a:xfrm>
            <a:off x="448724" y="1671343"/>
            <a:ext cx="7456604" cy="1184940"/>
          </a:xfrm>
          <a:prstGeom prst="rect">
            <a:avLst/>
          </a:prstGeom>
          <a:noFill/>
        </p:spPr>
        <p:txBody>
          <a:bodyPr wrap="square" rtlCol="0">
            <a:spAutoFit/>
          </a:bodyPr>
          <a:lstStyle/>
          <a:p>
            <a:pPr marL="171450" indent="-171450">
              <a:buFont typeface="Arial" panose="020B0604020202020204" pitchFamily="34" charset="0"/>
              <a:buChar char="•"/>
            </a:pPr>
            <a:r>
              <a:rPr lang="en-US" sz="900" dirty="0"/>
              <a:t>Identification </a:t>
            </a:r>
            <a:r>
              <a:rPr lang="en-US" sz="900" b="1" dirty="0"/>
              <a:t>M</a:t>
            </a:r>
            <a:r>
              <a:rPr lang="en-US" sz="900" b="1" dirty="0">
                <a:solidFill>
                  <a:srgbClr val="00B050"/>
                </a:solidFill>
              </a:rPr>
              <a:t>   [ “P1”][“P2”],[“R1”]</a:t>
            </a:r>
            <a:endParaRPr lang="en-US" sz="900" dirty="0">
              <a:solidFill>
                <a:srgbClr val="00B050"/>
              </a:solidFill>
            </a:endParaRPr>
          </a:p>
          <a:p>
            <a:pPr marL="171450" indent="-171450">
              <a:buFont typeface="Arial" panose="020B0604020202020204" pitchFamily="34" charset="0"/>
              <a:buChar char="•"/>
            </a:pPr>
            <a:r>
              <a:rPr lang="en-US" sz="900" dirty="0" err="1"/>
              <a:t>MarketingState</a:t>
            </a:r>
            <a:r>
              <a:rPr lang="en-US" sz="900" dirty="0"/>
              <a:t> (Enumeration</a:t>
            </a:r>
            <a:r>
              <a:rPr lang="en-US" sz="800" dirty="0"/>
              <a:t>: </a:t>
            </a:r>
            <a:r>
              <a:rPr lang="en-US" sz="800" i="1" dirty="0"/>
              <a:t>OB_MarketingState1Code) </a:t>
            </a:r>
            <a:r>
              <a:rPr lang="en-US" sz="800" b="1" i="1" dirty="0"/>
              <a:t>M  </a:t>
            </a:r>
            <a:r>
              <a:rPr lang="en-US" sz="800" b="1" dirty="0">
                <a:solidFill>
                  <a:srgbClr val="00B050"/>
                </a:solidFill>
              </a:rPr>
              <a:t>[“Promotional”][“Promotional”][“Regular”]</a:t>
            </a:r>
          </a:p>
          <a:p>
            <a:pPr marL="171450" indent="-171450">
              <a:buFont typeface="Arial" panose="020B0604020202020204" pitchFamily="34" charset="0"/>
              <a:buChar char="•"/>
            </a:pPr>
            <a:r>
              <a:rPr lang="en-US" sz="800" dirty="0" err="1"/>
              <a:t>PredecessorID</a:t>
            </a:r>
            <a:r>
              <a:rPr lang="en-US" sz="800" b="1" dirty="0"/>
              <a:t>: </a:t>
            </a:r>
            <a:r>
              <a:rPr lang="en-US" sz="800" b="1" dirty="0">
                <a:solidFill>
                  <a:srgbClr val="00B050"/>
                </a:solidFill>
              </a:rPr>
              <a:t>[][“P1”][“P2”]</a:t>
            </a:r>
          </a:p>
          <a:p>
            <a:pPr marL="171450" indent="-171450">
              <a:buFont typeface="Arial" panose="020B0604020202020204" pitchFamily="34" charset="0"/>
              <a:buChar char="•"/>
            </a:pPr>
            <a:r>
              <a:rPr lang="en-US" sz="900" dirty="0" err="1"/>
              <a:t>FirstMarketedDate</a:t>
            </a:r>
            <a:r>
              <a:rPr lang="en-US" sz="900" dirty="0"/>
              <a:t> </a:t>
            </a:r>
            <a:r>
              <a:rPr lang="en-US" sz="900" dirty="0">
                <a:solidFill>
                  <a:srgbClr val="00B050"/>
                </a:solidFill>
              </a:rPr>
              <a:t>[“1/1/1990”][“1/1/1990”] [“1/1/1990”] </a:t>
            </a:r>
          </a:p>
          <a:p>
            <a:pPr marL="171450" indent="-171450">
              <a:buFont typeface="Arial" panose="020B0604020202020204" pitchFamily="34" charset="0"/>
              <a:buChar char="•"/>
            </a:pPr>
            <a:r>
              <a:rPr lang="en-US" sz="900" dirty="0" err="1"/>
              <a:t>LastMarketedDate</a:t>
            </a:r>
            <a:r>
              <a:rPr lang="en-US" sz="900" dirty="0"/>
              <a:t>   </a:t>
            </a:r>
            <a:r>
              <a:rPr lang="en-US" sz="900" dirty="0">
                <a:solidFill>
                  <a:srgbClr val="00B050"/>
                </a:solidFill>
              </a:rPr>
              <a:t>[“31/12/9999”][“31/12/9999”] [“31/12/9999”] </a:t>
            </a:r>
          </a:p>
          <a:p>
            <a:pPr marL="171450" indent="-171450">
              <a:buFont typeface="Arial" panose="020B0604020202020204" pitchFamily="34" charset="0"/>
              <a:buChar char="•"/>
            </a:pPr>
            <a:r>
              <a:rPr lang="en-US" sz="900" dirty="0" err="1"/>
              <a:t>StateTenureLength</a:t>
            </a:r>
            <a:r>
              <a:rPr lang="en-US" sz="900" dirty="0"/>
              <a:t> </a:t>
            </a:r>
            <a:r>
              <a:rPr lang="en-US" sz="900" dirty="0">
                <a:solidFill>
                  <a:srgbClr val="00B050"/>
                </a:solidFill>
              </a:rPr>
              <a:t>[6][37][]</a:t>
            </a:r>
          </a:p>
          <a:p>
            <a:pPr marL="171450" indent="-171450">
              <a:buFont typeface="Arial" panose="020B0604020202020204" pitchFamily="34" charset="0"/>
              <a:buChar char="•"/>
            </a:pPr>
            <a:r>
              <a:rPr lang="en-US" sz="900" dirty="0" err="1"/>
              <a:t>StateTenurePeriod</a:t>
            </a:r>
            <a:r>
              <a:rPr lang="en-US" sz="900" dirty="0"/>
              <a:t> (Enumeration: </a:t>
            </a:r>
            <a:r>
              <a:rPr lang="en-US" sz="900" i="1" dirty="0"/>
              <a:t>OB_Period1Code</a:t>
            </a:r>
            <a:r>
              <a:rPr lang="en-US" sz="900" dirty="0"/>
              <a:t>)  [</a:t>
            </a:r>
            <a:r>
              <a:rPr lang="en-US" sz="900" dirty="0">
                <a:solidFill>
                  <a:srgbClr val="00B050"/>
                </a:solidFill>
              </a:rPr>
              <a:t>“Month”][][“Month”][]</a:t>
            </a:r>
          </a:p>
          <a:p>
            <a:pPr marL="171450" indent="-171450">
              <a:buFont typeface="Arial" panose="020B0604020202020204" pitchFamily="34" charset="0"/>
              <a:buChar char="•"/>
            </a:pPr>
            <a:r>
              <a:rPr lang="en-US" sz="900" dirty="0"/>
              <a:t>Notes(0..*) [</a:t>
            </a:r>
            <a:r>
              <a:rPr lang="en-US" sz="900" dirty="0">
                <a:solidFill>
                  <a:srgbClr val="00B050"/>
                </a:solidFill>
              </a:rPr>
              <a:t>“0% on Balance Transfers and Purchases’][“0% on Balance Transfers”][”Regular Rates Apply”]</a:t>
            </a:r>
            <a:r>
              <a:rPr lang="en-US" sz="900" dirty="0"/>
              <a:t> </a:t>
            </a:r>
            <a:endParaRPr lang="en-GB" sz="900" b="1" dirty="0">
              <a:solidFill>
                <a:srgbClr val="00B050"/>
              </a:solidFill>
            </a:endParaRPr>
          </a:p>
        </p:txBody>
      </p:sp>
      <p:sp>
        <p:nvSpPr>
          <p:cNvPr id="2" name="TextBox 1"/>
          <p:cNvSpPr txBox="1"/>
          <p:nvPr/>
        </p:nvSpPr>
        <p:spPr>
          <a:xfrm>
            <a:off x="448723" y="3068960"/>
            <a:ext cx="8896765" cy="3231654"/>
          </a:xfrm>
          <a:prstGeom prst="rect">
            <a:avLst/>
          </a:prstGeom>
          <a:noFill/>
        </p:spPr>
        <p:txBody>
          <a:bodyPr wrap="square" rtlCol="0">
            <a:spAutoFit/>
          </a:bodyPr>
          <a:lstStyle/>
          <a:p>
            <a:r>
              <a:rPr lang="en-GB" sz="1200" b="1" dirty="0"/>
              <a:t>Example: </a:t>
            </a:r>
          </a:p>
          <a:p>
            <a:r>
              <a:rPr lang="en-GB" sz="1200" dirty="0"/>
              <a:t>After 43 months, the rate on balance transfers will go from 0 to 15.9%</a:t>
            </a:r>
          </a:p>
          <a:p>
            <a:r>
              <a:rPr lang="en-GB" sz="1200" dirty="0"/>
              <a:t>After 6 months, the rate on purchases will go from 0% to 15.9%</a:t>
            </a:r>
          </a:p>
          <a:p>
            <a:endParaRPr lang="en-GB" sz="1200" b="1" dirty="0"/>
          </a:p>
          <a:p>
            <a:r>
              <a:rPr lang="en-GB" sz="1200" b="1" dirty="0"/>
              <a:t>Notes:</a:t>
            </a:r>
          </a:p>
          <a:p>
            <a:pPr marL="228600" indent="-228600">
              <a:buAutoNum type="arabicPeriod"/>
            </a:pPr>
            <a:r>
              <a:rPr lang="en-GB" sz="1200" dirty="0"/>
              <a:t>The way to think about this is that is to consider what is being offered to the Account Holder when they open the account during particular periods of time:- </a:t>
            </a:r>
          </a:p>
          <a:p>
            <a:pPr marL="285750" indent="-285750">
              <a:buAutoNum type="romanLcParenR"/>
            </a:pPr>
            <a:r>
              <a:rPr lang="en-GB" sz="1200" dirty="0"/>
              <a:t>For the 1</a:t>
            </a:r>
            <a:r>
              <a:rPr lang="en-GB" sz="1200" baseline="30000" dirty="0"/>
              <a:t>st</a:t>
            </a:r>
            <a:r>
              <a:rPr lang="en-GB" sz="1200" dirty="0"/>
              <a:t> 6 months, the Account Holder can obtain a promotional 0% on both their balance transfers and purchases.</a:t>
            </a:r>
          </a:p>
          <a:p>
            <a:pPr marL="285750" indent="-285750">
              <a:buAutoNum type="romanLcParenR"/>
            </a:pPr>
            <a:r>
              <a:rPr lang="en-GB" sz="1200" dirty="0"/>
              <a:t>For the next (43-6)=37 months, the Account Holder can obtain a promotional 0% on their balance transfers only</a:t>
            </a:r>
          </a:p>
          <a:p>
            <a:pPr marL="285750" indent="-285750">
              <a:buAutoNum type="romanLcParenR"/>
            </a:pPr>
            <a:r>
              <a:rPr lang="en-GB" sz="1200" dirty="0"/>
              <a:t>After 43 months if over, the Account Holder will be charged regular rates on both balance transfers and purchases. </a:t>
            </a:r>
          </a:p>
          <a:p>
            <a:endParaRPr lang="en-GB" sz="1200" dirty="0"/>
          </a:p>
          <a:p>
            <a:r>
              <a:rPr lang="en-GB" sz="1200" dirty="0"/>
              <a:t>2. We use the </a:t>
            </a:r>
            <a:r>
              <a:rPr lang="en-GB" sz="1200" dirty="0" err="1"/>
              <a:t>StateTenureLength</a:t>
            </a:r>
            <a:r>
              <a:rPr lang="en-GB" sz="1200" dirty="0"/>
              <a:t> and </a:t>
            </a:r>
            <a:r>
              <a:rPr lang="en-GB" sz="1200" dirty="0" err="1"/>
              <a:t>StateTenurePeriod</a:t>
            </a:r>
            <a:r>
              <a:rPr lang="en-GB" sz="1200" dirty="0"/>
              <a:t> to indicate the period of time during which the Account Holder experiences a particular offering.</a:t>
            </a:r>
          </a:p>
          <a:p>
            <a:endParaRPr lang="en-GB" sz="1200" dirty="0"/>
          </a:p>
          <a:p>
            <a:r>
              <a:rPr lang="en-GB" sz="1200" dirty="0"/>
              <a:t>3. We use the </a:t>
            </a:r>
            <a:r>
              <a:rPr lang="en-GB" sz="1200" dirty="0" err="1"/>
              <a:t>FirstMarketedState</a:t>
            </a:r>
            <a:r>
              <a:rPr lang="en-GB" sz="1200" dirty="0"/>
              <a:t> and </a:t>
            </a:r>
            <a:r>
              <a:rPr lang="en-GB" sz="1200" dirty="0" err="1"/>
              <a:t>LastMarketedState</a:t>
            </a:r>
            <a:r>
              <a:rPr lang="en-GB" sz="1200" dirty="0"/>
              <a:t> to indicate the period of time during which a complete set of offerings is advertised. </a:t>
            </a:r>
          </a:p>
          <a:p>
            <a:endParaRPr lang="en-GB" sz="1200" dirty="0"/>
          </a:p>
        </p:txBody>
      </p:sp>
    </p:spTree>
    <p:extLst>
      <p:ext uri="{BB962C8B-B14F-4D97-AF65-F5344CB8AC3E}">
        <p14:creationId xmlns:p14="http://schemas.microsoft.com/office/powerpoint/2010/main" val="241366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88704" y="2018711"/>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Repayment</a:t>
            </a:r>
          </a:p>
        </p:txBody>
      </p:sp>
      <p:sp>
        <p:nvSpPr>
          <p:cNvPr id="79" name="TextBox 78"/>
          <p:cNvSpPr txBox="1"/>
          <p:nvPr/>
        </p:nvSpPr>
        <p:spPr>
          <a:xfrm>
            <a:off x="319247" y="266247"/>
            <a:ext cx="6448240" cy="369332"/>
          </a:xfrm>
          <a:prstGeom prst="rect">
            <a:avLst/>
          </a:prstGeom>
          <a:noFill/>
        </p:spPr>
        <p:txBody>
          <a:bodyPr wrap="none" rtlCol="0">
            <a:spAutoFit/>
          </a:bodyPr>
          <a:lstStyle/>
          <a:p>
            <a:r>
              <a:rPr lang="en-GB" b="1" dirty="0">
                <a:solidFill>
                  <a:srgbClr val="FF0000"/>
                </a:solidFill>
              </a:rPr>
              <a:t>How do I specify Minimum Payment required against an account?</a:t>
            </a:r>
          </a:p>
        </p:txBody>
      </p:sp>
      <p:sp>
        <p:nvSpPr>
          <p:cNvPr id="27" name="TextBox 26"/>
          <p:cNvSpPr txBox="1"/>
          <p:nvPr/>
        </p:nvSpPr>
        <p:spPr>
          <a:xfrm>
            <a:off x="2202230" y="1187714"/>
            <a:ext cx="7093609" cy="830997"/>
          </a:xfrm>
          <a:prstGeom prst="rect">
            <a:avLst/>
          </a:prstGeom>
          <a:noFill/>
        </p:spPr>
        <p:txBody>
          <a:bodyPr wrap="none" rtlCol="0">
            <a:spAutoFit/>
          </a:bodyPr>
          <a:lstStyle/>
          <a:p>
            <a:pPr marL="171450" indent="-171450">
              <a:buFont typeface="Arial" charset="0"/>
              <a:buChar char="•"/>
            </a:pPr>
            <a:r>
              <a:rPr lang="en-GB" sz="800" dirty="0" err="1"/>
              <a:t>MinBalanceRepaymentRate</a:t>
            </a:r>
            <a:r>
              <a:rPr lang="en-GB" sz="800" dirty="0"/>
              <a:t> [1.5]</a:t>
            </a:r>
          </a:p>
          <a:p>
            <a:pPr marL="171450" indent="-171450">
              <a:buFont typeface="Arial" charset="0"/>
              <a:buChar char="•"/>
            </a:pPr>
            <a:r>
              <a:rPr lang="en-GB" sz="800" dirty="0" err="1"/>
              <a:t>MinBalanceRepaymentAmount</a:t>
            </a:r>
            <a:r>
              <a:rPr lang="en-GB" sz="800" dirty="0"/>
              <a:t> [5.00]</a:t>
            </a:r>
          </a:p>
          <a:p>
            <a:pPr marL="171450" indent="-171450" fontAlgn="base">
              <a:buFont typeface="Arial" panose="020B0604020202020204" pitchFamily="34" charset="0"/>
              <a:buChar char="•"/>
            </a:pPr>
            <a:r>
              <a:rPr lang="en-GB" sz="800" dirty="0">
                <a:solidFill>
                  <a:srgbClr val="00B050"/>
                </a:solidFill>
              </a:rPr>
              <a:t>Notes [“</a:t>
            </a:r>
            <a:r>
              <a:rPr lang="en-GB" sz="800" b="1" dirty="0">
                <a:solidFill>
                  <a:srgbClr val="00B050"/>
                </a:solidFill>
              </a:rPr>
              <a:t>Minimum Payment: </a:t>
            </a:r>
          </a:p>
          <a:p>
            <a:pPr fontAlgn="base"/>
            <a:r>
              <a:rPr lang="en-GB" sz="800" dirty="0">
                <a:solidFill>
                  <a:srgbClr val="00B050"/>
                </a:solidFill>
              </a:rPr>
              <a:t>The sum </a:t>
            </a:r>
            <a:r>
              <a:rPr lang="en-GB" sz="800" dirty="0" err="1">
                <a:solidFill>
                  <a:srgbClr val="00B050"/>
                </a:solidFill>
              </a:rPr>
              <a:t>of:the</a:t>
            </a:r>
            <a:r>
              <a:rPr lang="en-GB" sz="800" dirty="0">
                <a:solidFill>
                  <a:srgbClr val="00B050"/>
                </a:solidFill>
              </a:rPr>
              <a:t> interest for the period from the last statement;</a:t>
            </a:r>
          </a:p>
          <a:p>
            <a:pPr fontAlgn="base"/>
            <a:r>
              <a:rPr lang="en-GB" sz="800" dirty="0">
                <a:solidFill>
                  <a:srgbClr val="00B050"/>
                </a:solidFill>
              </a:rPr>
              <a:t>any fees and charges;</a:t>
            </a:r>
          </a:p>
          <a:p>
            <a:pPr fontAlgn="base"/>
            <a:r>
              <a:rPr lang="en-GB" sz="800" dirty="0">
                <a:solidFill>
                  <a:srgbClr val="00B050"/>
                </a:solidFill>
              </a:rPr>
              <a:t>1.5% of the full amount you owe us as shown on your monthly statement rounded to the nearest pound above minimum £5 or your statement balance if it is lower.”]</a:t>
            </a:r>
          </a:p>
        </p:txBody>
      </p:sp>
      <p:sp>
        <p:nvSpPr>
          <p:cNvPr id="28" name="Rectangle 27"/>
          <p:cNvSpPr/>
          <p:nvPr/>
        </p:nvSpPr>
        <p:spPr>
          <a:xfrm>
            <a:off x="4564824" y="2803187"/>
            <a:ext cx="1538327"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NonRepaymentFeeCharges</a:t>
            </a:r>
            <a:endParaRPr lang="en-GB" sz="800" dirty="0">
              <a:solidFill>
                <a:schemeClr val="tx1"/>
              </a:solidFill>
            </a:endParaRPr>
          </a:p>
        </p:txBody>
      </p:sp>
      <p:cxnSp>
        <p:nvCxnSpPr>
          <p:cNvPr id="14" name="Elbow Connector 13"/>
          <p:cNvCxnSpPr>
            <a:stCxn id="9" idx="2"/>
            <a:endCxn id="28" idx="1"/>
          </p:cNvCxnSpPr>
          <p:nvPr/>
        </p:nvCxnSpPr>
        <p:spPr>
          <a:xfrm rot="16200000" flipH="1">
            <a:off x="3404608" y="1838912"/>
            <a:ext cx="620377" cy="170005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EF8DFCF-1EA3-4637-A7B7-D507E7481598}"/>
              </a:ext>
            </a:extLst>
          </p:cNvPr>
          <p:cNvSpPr/>
          <p:nvPr/>
        </p:nvSpPr>
        <p:spPr>
          <a:xfrm>
            <a:off x="4564822" y="3531581"/>
            <a:ext cx="1538328" cy="391883"/>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RepaymentAllocation</a:t>
            </a:r>
            <a:endParaRPr lang="en-GB" sz="800" dirty="0">
              <a:solidFill>
                <a:schemeClr val="bg1"/>
              </a:solidFill>
            </a:endParaRPr>
          </a:p>
        </p:txBody>
      </p:sp>
      <p:cxnSp>
        <p:nvCxnSpPr>
          <p:cNvPr id="5" name="Connector: Elbow 4">
            <a:extLst>
              <a:ext uri="{FF2B5EF4-FFF2-40B4-BE49-F238E27FC236}">
                <a16:creationId xmlns:a16="http://schemas.microsoft.com/office/drawing/2014/main" id="{FAADCE98-D7CC-41F7-B6C9-D066E8759DEA}"/>
              </a:ext>
            </a:extLst>
          </p:cNvPr>
          <p:cNvCxnSpPr>
            <a:cxnSpLocks/>
            <a:stCxn id="9" idx="2"/>
            <a:endCxn id="11" idx="1"/>
          </p:cNvCxnSpPr>
          <p:nvPr/>
        </p:nvCxnSpPr>
        <p:spPr>
          <a:xfrm rot="16200000" flipH="1">
            <a:off x="3040411" y="2203109"/>
            <a:ext cx="1348771" cy="170005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A2C1200-8188-4B16-A3FA-19A27B941F7B}"/>
              </a:ext>
            </a:extLst>
          </p:cNvPr>
          <p:cNvSpPr txBox="1"/>
          <p:nvPr/>
        </p:nvSpPr>
        <p:spPr>
          <a:xfrm>
            <a:off x="6121029" y="3619800"/>
            <a:ext cx="718466" cy="215444"/>
          </a:xfrm>
          <a:prstGeom prst="rect">
            <a:avLst/>
          </a:prstGeom>
          <a:noFill/>
          <a:ln>
            <a:solidFill>
              <a:schemeClr val="bg1"/>
            </a:solidFill>
          </a:ln>
        </p:spPr>
        <p:txBody>
          <a:bodyPr wrap="none" rtlCol="0">
            <a:spAutoFit/>
          </a:bodyPr>
          <a:lstStyle/>
          <a:p>
            <a:pPr marL="285750" indent="-285750">
              <a:buFont typeface="Arial" panose="020B0604020202020204" pitchFamily="34" charset="0"/>
              <a:buChar char="•"/>
            </a:pPr>
            <a:r>
              <a:rPr lang="en-GB" sz="800" dirty="0"/>
              <a:t>Notes</a:t>
            </a:r>
          </a:p>
        </p:txBody>
      </p:sp>
      <p:sp>
        <p:nvSpPr>
          <p:cNvPr id="2" name="Rectangle 1">
            <a:extLst>
              <a:ext uri="{FF2B5EF4-FFF2-40B4-BE49-F238E27FC236}">
                <a16:creationId xmlns:a16="http://schemas.microsoft.com/office/drawing/2014/main" id="{6C109F7F-4398-4903-B68A-E291ABE82B3D}"/>
              </a:ext>
            </a:extLst>
          </p:cNvPr>
          <p:cNvSpPr/>
          <p:nvPr/>
        </p:nvSpPr>
        <p:spPr>
          <a:xfrm>
            <a:off x="319247" y="4118857"/>
            <a:ext cx="8306161" cy="2462213"/>
          </a:xfrm>
          <a:prstGeom prst="rect">
            <a:avLst/>
          </a:prstGeom>
        </p:spPr>
        <p:txBody>
          <a:bodyPr wrap="square">
            <a:spAutoFit/>
          </a:bodyPr>
          <a:lstStyle/>
          <a:p>
            <a:r>
              <a:rPr lang="en-GB" sz="1000" b="1" dirty="0"/>
              <a:t>Example: </a:t>
            </a:r>
            <a:r>
              <a:rPr lang="en-GB" sz="1000" b="1" dirty="0">
                <a:hlinkClick r:id="rId2"/>
              </a:rPr>
              <a:t>HSBC Business Credit Card</a:t>
            </a:r>
            <a:endParaRPr lang="en-GB" b="1" dirty="0"/>
          </a:p>
          <a:p>
            <a:pPr fontAlgn="base"/>
            <a:r>
              <a:rPr lang="en-GB" sz="1000" b="1" dirty="0"/>
              <a:t>Minimum Payment: </a:t>
            </a:r>
          </a:p>
          <a:p>
            <a:pPr fontAlgn="base"/>
            <a:r>
              <a:rPr lang="en-GB" sz="1000" dirty="0"/>
              <a:t>The sum </a:t>
            </a:r>
            <a:r>
              <a:rPr lang="en-GB" sz="1000" dirty="0" err="1"/>
              <a:t>of:the</a:t>
            </a:r>
            <a:r>
              <a:rPr lang="en-GB" sz="1000" dirty="0"/>
              <a:t> interest for the period from the last statement;</a:t>
            </a:r>
          </a:p>
          <a:p>
            <a:pPr fontAlgn="base"/>
            <a:r>
              <a:rPr lang="en-GB" sz="1000" dirty="0"/>
              <a:t>any fees and charges;</a:t>
            </a:r>
          </a:p>
          <a:p>
            <a:pPr fontAlgn="base"/>
            <a:r>
              <a:rPr lang="en-GB" sz="1000" dirty="0"/>
              <a:t>1.5% of the full amount you owe us as shown on your monthly statement rounded to the nearest pound above minimum £5 or your statement balance if it is lower.</a:t>
            </a:r>
          </a:p>
          <a:p>
            <a:pPr fontAlgn="base"/>
            <a:endParaRPr lang="en-GB" sz="1000" dirty="0"/>
          </a:p>
          <a:p>
            <a:pPr fontAlgn="base"/>
            <a:r>
              <a:rPr lang="en-GB" sz="1000" b="1" dirty="0"/>
              <a:t>Notes:</a:t>
            </a:r>
          </a:p>
          <a:p>
            <a:pPr fontAlgn="base"/>
            <a:r>
              <a:rPr lang="en-GB" sz="1000" b="1" dirty="0"/>
              <a:t>1. It is an industry standard that interest and any fees and charges have to be paid off, and that the minimum payment will either be the outstanding balance or the maximum of a specified rate or minimum payment amount, but this can be specified in the notes, as in the example above.</a:t>
            </a:r>
          </a:p>
          <a:p>
            <a:endParaRPr lang="en-GB" b="1" dirty="0"/>
          </a:p>
          <a:p>
            <a:endParaRPr lang="en-GB" b="1" dirty="0"/>
          </a:p>
          <a:p>
            <a:endParaRPr lang="en-GB" b="1" dirty="0"/>
          </a:p>
        </p:txBody>
      </p:sp>
    </p:spTree>
    <p:extLst>
      <p:ext uri="{BB962C8B-B14F-4D97-AF65-F5344CB8AC3E}">
        <p14:creationId xmlns:p14="http://schemas.microsoft.com/office/powerpoint/2010/main" val="395771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678" y="248926"/>
            <a:ext cx="3992503" cy="369332"/>
          </a:xfrm>
          <a:prstGeom prst="rect">
            <a:avLst/>
          </a:prstGeom>
          <a:noFill/>
        </p:spPr>
        <p:txBody>
          <a:bodyPr wrap="none" rtlCol="0">
            <a:spAutoFit/>
          </a:bodyPr>
          <a:lstStyle/>
          <a:p>
            <a:r>
              <a:rPr lang="en-GB" b="1" dirty="0">
                <a:solidFill>
                  <a:srgbClr val="FF0000"/>
                </a:solidFill>
              </a:rPr>
              <a:t>How do I represent repayment charges?</a:t>
            </a:r>
          </a:p>
        </p:txBody>
      </p:sp>
      <p:sp>
        <p:nvSpPr>
          <p:cNvPr id="41" name="TextBox 40"/>
          <p:cNvSpPr txBox="1"/>
          <p:nvPr/>
        </p:nvSpPr>
        <p:spPr>
          <a:xfrm>
            <a:off x="347889" y="4293096"/>
            <a:ext cx="9285631" cy="830997"/>
          </a:xfrm>
          <a:prstGeom prst="rect">
            <a:avLst/>
          </a:prstGeom>
          <a:noFill/>
        </p:spPr>
        <p:txBody>
          <a:bodyPr wrap="square" rtlCol="0">
            <a:spAutoFit/>
          </a:bodyPr>
          <a:lstStyle/>
          <a:p>
            <a:r>
              <a:rPr lang="en-GB" sz="1200" b="1" dirty="0"/>
              <a:t>Example: </a:t>
            </a:r>
            <a:r>
              <a:rPr lang="en-GB" sz="1200" b="1" dirty="0">
                <a:hlinkClick r:id="rId2"/>
              </a:rPr>
              <a:t>HSBC Business Credit Card</a:t>
            </a:r>
            <a:endParaRPr lang="en-GB" sz="1200" b="1" dirty="0"/>
          </a:p>
          <a:p>
            <a:r>
              <a:rPr lang="en-GB" sz="1200" dirty="0"/>
              <a:t>Late Payment: £12</a:t>
            </a:r>
          </a:p>
          <a:p>
            <a:r>
              <a:rPr lang="en-GB" sz="1200" dirty="0"/>
              <a:t>Returned Payment: £5</a:t>
            </a:r>
          </a:p>
          <a:p>
            <a:endParaRPr lang="en-GB" sz="1200" dirty="0"/>
          </a:p>
        </p:txBody>
      </p:sp>
      <p:sp>
        <p:nvSpPr>
          <p:cNvPr id="16" name="Rectangle 15"/>
          <p:cNvSpPr/>
          <p:nvPr/>
        </p:nvSpPr>
        <p:spPr>
          <a:xfrm>
            <a:off x="347889" y="1160966"/>
            <a:ext cx="1538327"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NonRepaymentFeeCharges</a:t>
            </a:r>
            <a:endParaRPr lang="en-GB" sz="800" dirty="0">
              <a:solidFill>
                <a:schemeClr val="tx1"/>
              </a:solidFill>
            </a:endParaRPr>
          </a:p>
        </p:txBody>
      </p:sp>
      <p:sp>
        <p:nvSpPr>
          <p:cNvPr id="17" name="TextBox 16"/>
          <p:cNvSpPr txBox="1"/>
          <p:nvPr/>
        </p:nvSpPr>
        <p:spPr>
          <a:xfrm>
            <a:off x="5270592" y="1160966"/>
            <a:ext cx="4562467" cy="1815882"/>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(EnumerationOB_CCCNonRepaymentFeeType1Code) </a:t>
            </a:r>
            <a:r>
              <a:rPr lang="en-GB" sz="800" b="1" dirty="0"/>
              <a:t>M </a:t>
            </a:r>
            <a:r>
              <a:rPr lang="en-GB" sz="800" dirty="0">
                <a:solidFill>
                  <a:srgbClr val="00B050"/>
                </a:solidFill>
              </a:rPr>
              <a:t>[“</a:t>
            </a:r>
            <a:r>
              <a:rPr lang="en-GB" sz="800" dirty="0" err="1">
                <a:solidFill>
                  <a:srgbClr val="00B050"/>
                </a:solidFill>
              </a:rPr>
              <a:t>LatePayment</a:t>
            </a:r>
            <a:r>
              <a:rPr lang="en-GB" sz="800" dirty="0">
                <a:solidFill>
                  <a:srgbClr val="00B050"/>
                </a:solidFill>
              </a:rPr>
              <a:t>”][“</a:t>
            </a:r>
            <a:r>
              <a:rPr lang="en-GB" sz="800" dirty="0" err="1">
                <a:solidFill>
                  <a:srgbClr val="00B050"/>
                </a:solidFill>
              </a:rPr>
              <a:t>ReturnPayment</a:t>
            </a:r>
            <a:r>
              <a:rPr lang="en-GB" sz="800" dirty="0">
                <a:solidFill>
                  <a:srgbClr val="00B050"/>
                </a:solidFill>
              </a:rPr>
              <a:t>”]</a:t>
            </a:r>
          </a:p>
          <a:p>
            <a:pPr marL="171450" indent="-171450">
              <a:buFont typeface="Arial" charset="0"/>
              <a:buChar char="•"/>
            </a:pPr>
            <a:r>
              <a:rPr lang="en-GB" sz="800" dirty="0" err="1"/>
              <a:t>OtherFeeType</a:t>
            </a:r>
            <a:r>
              <a:rPr lang="en-GB" sz="800" dirty="0"/>
              <a:t> (</a:t>
            </a:r>
            <a:r>
              <a:rPr lang="en-GB" sz="800" dirty="0" err="1"/>
              <a:t>OtherCodeType</a:t>
            </a:r>
            <a:r>
              <a:rPr lang="en-GB" sz="800" dirty="0"/>
              <a:t>)</a:t>
            </a:r>
          </a:p>
          <a:p>
            <a:pPr marL="171450" indent="-171450">
              <a:buFont typeface="Arial" charset="0"/>
              <a:buChar char="•"/>
            </a:pPr>
            <a:r>
              <a:rPr lang="en-GB" sz="800" dirty="0" err="1"/>
              <a:t>NegotiableIndicator</a:t>
            </a:r>
            <a:endParaRPr lang="en-GB" sz="800" dirty="0"/>
          </a:p>
          <a:p>
            <a:pPr marL="171450" indent="-171450">
              <a:buFont typeface="Arial" charset="0"/>
              <a:buChar char="•"/>
            </a:pPr>
            <a:r>
              <a:rPr lang="en-GB" sz="800" dirty="0" err="1"/>
              <a:t>FeeAmount</a:t>
            </a:r>
            <a:r>
              <a:rPr lang="en-GB" sz="800" dirty="0"/>
              <a:t> </a:t>
            </a:r>
            <a:r>
              <a:rPr lang="en-GB" sz="800" dirty="0">
                <a:solidFill>
                  <a:srgbClr val="00B050"/>
                </a:solidFill>
              </a:rPr>
              <a:t>[12.00][5.00]</a:t>
            </a:r>
          </a:p>
          <a:p>
            <a:pPr marL="171450" indent="-171450">
              <a:buFont typeface="Arial" charset="0"/>
              <a:buChar char="•"/>
            </a:pPr>
            <a:r>
              <a:rPr lang="en-GB" sz="800" dirty="0" err="1"/>
              <a:t>FeeRate</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a:t>
            </a:r>
          </a:p>
          <a:p>
            <a:r>
              <a:rPr lang="en-GB" sz="800" dirty="0">
                <a:solidFill>
                  <a:srgbClr val="00B050"/>
                </a:solidFill>
              </a:rPr>
              <a:t>[“Monthly”][“Monthly”]</a:t>
            </a: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a:t>
            </a:r>
          </a:p>
          <a:p>
            <a:r>
              <a:rPr lang="en-GB" sz="800" dirty="0">
                <a:solidFill>
                  <a:srgbClr val="00B050"/>
                </a:solidFill>
              </a:rPr>
              <a:t>[“</a:t>
            </a:r>
            <a:r>
              <a:rPr lang="en-GB" sz="800" dirty="0" err="1">
                <a:solidFill>
                  <a:srgbClr val="00B050"/>
                </a:solidFill>
              </a:rPr>
              <a:t>PerItem</a:t>
            </a:r>
            <a:r>
              <a:rPr lang="en-GB" sz="800" dirty="0">
                <a:solidFill>
                  <a:srgbClr val="00B050"/>
                </a:solidFill>
              </a:rPr>
              <a:t>”][“</a:t>
            </a:r>
            <a:r>
              <a:rPr lang="en-GB" sz="800" dirty="0" err="1">
                <a:solidFill>
                  <a:srgbClr val="00B050"/>
                </a:solidFill>
              </a:rPr>
              <a:t>PerItem</a:t>
            </a:r>
            <a:r>
              <a:rPr lang="en-GB" sz="800" dirty="0">
                <a:solidFill>
                  <a:srgbClr val="00B050"/>
                </a:solidFill>
              </a:rPr>
              <a:t>”]</a:t>
            </a: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8" name="Rectangle 17"/>
          <p:cNvSpPr/>
          <p:nvPr/>
        </p:nvSpPr>
        <p:spPr>
          <a:xfrm>
            <a:off x="3470392" y="1160966"/>
            <a:ext cx="157653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NonRepaymentFeeChargeDetail</a:t>
            </a:r>
            <a:endParaRPr lang="en-GB" sz="800" dirty="0">
              <a:solidFill>
                <a:schemeClr val="bg1"/>
              </a:solidFill>
            </a:endParaRPr>
          </a:p>
        </p:txBody>
      </p:sp>
      <p:sp>
        <p:nvSpPr>
          <p:cNvPr id="19" name="Rectangle 18"/>
          <p:cNvSpPr/>
          <p:nvPr/>
        </p:nvSpPr>
        <p:spPr>
          <a:xfrm>
            <a:off x="347889" y="2241086"/>
            <a:ext cx="1538327"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NonRepaymentFeeChargeCap</a:t>
            </a:r>
            <a:endParaRPr lang="en-GB" sz="800" dirty="0">
              <a:solidFill>
                <a:schemeClr val="bg1"/>
              </a:solidFill>
            </a:endParaRPr>
          </a:p>
        </p:txBody>
      </p:sp>
      <p:sp>
        <p:nvSpPr>
          <p:cNvPr id="20" name="TextBox 19"/>
          <p:cNvSpPr txBox="1"/>
          <p:nvPr/>
        </p:nvSpPr>
        <p:spPr>
          <a:xfrm>
            <a:off x="270228" y="2673157"/>
            <a:ext cx="3231975"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(Enumeration:OB_CCCNonRepaymentFeeType1Code (1..*)) </a:t>
            </a: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p>
          <a:p>
            <a:pPr marL="171450" indent="-171450">
              <a:buFont typeface="Arial" charset="0"/>
              <a:buChar char="•"/>
            </a:pPr>
            <a:r>
              <a:rPr lang="en-GB" sz="800" dirty="0" err="1"/>
              <a:t>MinMaxType</a:t>
            </a:r>
            <a:r>
              <a:rPr lang="en-GB" sz="800" dirty="0"/>
              <a:t> (Enumeration: OB_MinMaxType1Code) </a:t>
            </a:r>
            <a:r>
              <a:rPr lang="en-GB" sz="800" b="1" dirty="0"/>
              <a:t>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a:t>FeeCapAmount</a:t>
            </a:r>
            <a:endParaRPr lang="en-GB" sz="800" dirty="0"/>
          </a:p>
          <a:p>
            <a:pPr marL="171450" indent="-171450">
              <a:buFont typeface="Arial" charset="0"/>
              <a:buChar char="•"/>
            </a:pPr>
            <a:r>
              <a:rPr lang="en-GB" sz="800" dirty="0" err="1"/>
              <a:t>CappingPeriod</a:t>
            </a:r>
            <a:r>
              <a:rPr lang="en-GB" sz="800" dirty="0"/>
              <a:t> (Enumeration:OB_Period1Code)</a:t>
            </a:r>
          </a:p>
          <a:p>
            <a:pPr marL="171450" indent="-171450">
              <a:buFont typeface="Arial" charset="0"/>
              <a:buChar char="•"/>
            </a:pPr>
            <a:r>
              <a:rPr lang="en-GB" sz="800" dirty="0"/>
              <a:t>Notes(0..*)</a:t>
            </a:r>
          </a:p>
        </p:txBody>
      </p:sp>
      <p:cxnSp>
        <p:nvCxnSpPr>
          <p:cNvPr id="21" name="Straight Arrow Connector 20"/>
          <p:cNvCxnSpPr>
            <a:stCxn id="16" idx="2"/>
            <a:endCxn id="19" idx="0"/>
          </p:cNvCxnSpPr>
          <p:nvPr/>
        </p:nvCxnSpPr>
        <p:spPr>
          <a:xfrm>
            <a:off x="1117053" y="1552849"/>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3"/>
            <a:endCxn id="18" idx="1"/>
          </p:cNvCxnSpPr>
          <p:nvPr/>
        </p:nvCxnSpPr>
        <p:spPr>
          <a:xfrm>
            <a:off x="1886216" y="1356908"/>
            <a:ext cx="1584176"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77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851" y="244977"/>
            <a:ext cx="4361515" cy="369332"/>
          </a:xfrm>
          <a:prstGeom prst="rect">
            <a:avLst/>
          </a:prstGeom>
          <a:noFill/>
        </p:spPr>
        <p:txBody>
          <a:bodyPr wrap="none" rtlCol="0">
            <a:spAutoFit/>
          </a:bodyPr>
          <a:lstStyle/>
          <a:p>
            <a:r>
              <a:rPr lang="en-GB" b="1" dirty="0">
                <a:solidFill>
                  <a:srgbClr val="FF0000"/>
                </a:solidFill>
              </a:rPr>
              <a:t>What about Key “Other Fees And Charges”?</a:t>
            </a:r>
          </a:p>
        </p:txBody>
      </p:sp>
      <p:cxnSp>
        <p:nvCxnSpPr>
          <p:cNvPr id="31" name="Straight Arrow Connector 30"/>
          <p:cNvCxnSpPr>
            <a:stCxn id="34" idx="3"/>
          </p:cNvCxnSpPr>
          <p:nvPr/>
        </p:nvCxnSpPr>
        <p:spPr>
          <a:xfrm flipV="1">
            <a:off x="1404188" y="1350732"/>
            <a:ext cx="3199535" cy="12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603723" y="1182952"/>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FeeChargeDetail</a:t>
            </a:r>
            <a:endParaRPr lang="en-GB" sz="800" dirty="0"/>
          </a:p>
        </p:txBody>
      </p:sp>
      <p:sp>
        <p:nvSpPr>
          <p:cNvPr id="33" name="TextBox 32"/>
          <p:cNvSpPr txBox="1"/>
          <p:nvPr/>
        </p:nvSpPr>
        <p:spPr>
          <a:xfrm>
            <a:off x="5902521" y="1182952"/>
            <a:ext cx="3082895" cy="2308324"/>
          </a:xfrm>
          <a:prstGeom prst="rect">
            <a:avLst/>
          </a:prstGeom>
          <a:noFill/>
        </p:spPr>
        <p:txBody>
          <a:bodyPr wrap="none" rtlCol="0">
            <a:spAutoFit/>
          </a:bodyPr>
          <a:lstStyle/>
          <a:p>
            <a:pPr marL="171450" indent="-171450">
              <a:buFont typeface="Arial" charset="0"/>
              <a:buChar char="•"/>
            </a:pPr>
            <a:r>
              <a:rPr lang="en-GB" sz="800" dirty="0" err="1"/>
              <a:t>FeeCategory</a:t>
            </a:r>
            <a:r>
              <a:rPr lang="en-GB" sz="800" dirty="0"/>
              <a:t> (Enumeration: OB_FeeCategory1Code) </a:t>
            </a:r>
            <a:r>
              <a:rPr lang="en-GB" sz="800" b="1" dirty="0"/>
              <a:t>M </a:t>
            </a:r>
          </a:p>
          <a:p>
            <a:r>
              <a:rPr lang="en-GB" sz="800" dirty="0">
                <a:solidFill>
                  <a:srgbClr val="00B050"/>
                </a:solidFill>
              </a:rPr>
              <a:t>[“Purchase”][“</a:t>
            </a:r>
            <a:r>
              <a:rPr lang="en-GB" sz="800" dirty="0" err="1">
                <a:solidFill>
                  <a:srgbClr val="00B050"/>
                </a:solidFill>
              </a:rPr>
              <a:t>CashAdvance</a:t>
            </a:r>
            <a:r>
              <a:rPr lang="en-GB" sz="800" dirty="0">
                <a:solidFill>
                  <a:srgbClr val="00B050"/>
                </a:solidFill>
              </a:rPr>
              <a:t>”][‘Handling’][“FX”]</a:t>
            </a:r>
          </a:p>
          <a:p>
            <a:pPr marL="171450" indent="-171450">
              <a:buFont typeface="Arial" charset="0"/>
              <a:buChar char="•"/>
            </a:pPr>
            <a:r>
              <a:rPr lang="en-GB" sz="800" dirty="0" err="1"/>
              <a:t>FeeType</a:t>
            </a:r>
            <a:r>
              <a:rPr lang="en-GB" sz="800" dirty="0"/>
              <a:t> (Enumeration: </a:t>
            </a:r>
            <a:r>
              <a:rPr lang="en-GB" sz="800" i="1" dirty="0"/>
              <a:t>OB_FeeType1Code</a:t>
            </a:r>
            <a:r>
              <a:rPr lang="en-GB" sz="800" dirty="0"/>
              <a:t>) </a:t>
            </a:r>
            <a:r>
              <a:rPr lang="en-GB" sz="800" b="1" dirty="0"/>
              <a:t>M</a:t>
            </a:r>
          </a:p>
          <a:p>
            <a:r>
              <a:rPr lang="en-GB" sz="800" dirty="0">
                <a:solidFill>
                  <a:srgbClr val="00B050"/>
                </a:solidFill>
              </a:rPr>
              <a:t>[“Purchase”][“</a:t>
            </a:r>
            <a:r>
              <a:rPr lang="en-GB" sz="800" dirty="0" err="1">
                <a:solidFill>
                  <a:srgbClr val="00B050"/>
                </a:solidFill>
              </a:rPr>
              <a:t>CashAdvance</a:t>
            </a:r>
            <a:r>
              <a:rPr lang="en-GB" sz="800" dirty="0">
                <a:solidFill>
                  <a:srgbClr val="00B050"/>
                </a:solidFill>
              </a:rPr>
              <a:t>”][‘Servicing’][“</a:t>
            </a:r>
            <a:r>
              <a:rPr lang="en-GB" sz="800" dirty="0" err="1">
                <a:solidFill>
                  <a:srgbClr val="00B050"/>
                </a:solidFill>
              </a:rPr>
              <a:t>ForeignCash</a:t>
            </a:r>
            <a:r>
              <a:rPr lang="en-GB" sz="800" dirty="0">
                <a:solidFill>
                  <a:srgbClr val="00B050"/>
                </a:solidFill>
              </a:rPr>
              <a:t>”]</a:t>
            </a:r>
          </a:p>
          <a:p>
            <a:pPr marL="171450" indent="-171450">
              <a:buFont typeface="Arial" charset="0"/>
              <a:buChar char="•"/>
            </a:pPr>
            <a:r>
              <a:rPr lang="en-GB" sz="800" dirty="0" err="1"/>
              <a:t>OtherFeeType</a:t>
            </a:r>
            <a:r>
              <a:rPr lang="en-GB" sz="800" dirty="0"/>
              <a:t> (</a:t>
            </a:r>
            <a:r>
              <a:rPr lang="en-GB" sz="800" dirty="0" err="1"/>
              <a:t>OtherCodeType</a:t>
            </a:r>
            <a:r>
              <a:rPr lang="en-GB" sz="800" dirty="0"/>
              <a:t> + extra category field )</a:t>
            </a:r>
          </a:p>
          <a:p>
            <a:pPr marL="171450" indent="-171450">
              <a:buFont typeface="Arial" charset="0"/>
              <a:buChar char="•"/>
            </a:pPr>
            <a:r>
              <a:rPr lang="en-GB" sz="800" dirty="0" err="1"/>
              <a:t>NegotiableIndicator</a:t>
            </a:r>
            <a:endParaRPr lang="en-GB" sz="800" dirty="0"/>
          </a:p>
          <a:p>
            <a:pPr marL="171450" indent="-171450">
              <a:buFont typeface="Arial" charset="0"/>
              <a:buChar char="•"/>
            </a:pPr>
            <a:r>
              <a:rPr lang="en-GB" sz="800" dirty="0" err="1"/>
              <a:t>IncludedInAnnualChargeIndicator</a:t>
            </a:r>
            <a:endParaRPr lang="en-GB" sz="800" dirty="0"/>
          </a:p>
          <a:p>
            <a:pPr marL="171450" indent="-171450">
              <a:buFont typeface="Arial" charset="0"/>
              <a:buChar char="•"/>
            </a:pPr>
            <a:r>
              <a:rPr lang="en-GB" sz="800" dirty="0" err="1"/>
              <a:t>FeeAmount</a:t>
            </a:r>
            <a:endParaRPr lang="en-GB" sz="800" dirty="0"/>
          </a:p>
          <a:p>
            <a:pPr marL="171450" indent="-171450">
              <a:buFont typeface="Arial" charset="0"/>
              <a:buChar char="•"/>
            </a:pPr>
            <a:r>
              <a:rPr lang="en-GB" sz="800" dirty="0" err="1"/>
              <a:t>FeeRate</a:t>
            </a:r>
            <a:r>
              <a:rPr lang="en-GB" sz="800" dirty="0"/>
              <a:t> </a:t>
            </a:r>
            <a:r>
              <a:rPr lang="en-GB" sz="800" dirty="0">
                <a:solidFill>
                  <a:srgbClr val="00B050"/>
                </a:solidFill>
              </a:rPr>
              <a:t>[15.9][</a:t>
            </a:r>
            <a:r>
              <a:rPr lang="en-GB" sz="800">
                <a:solidFill>
                  <a:srgbClr val="00B050"/>
                </a:solidFill>
              </a:rPr>
              <a:t>15.9][1][2.99</a:t>
            </a:r>
            <a:r>
              <a:rPr lang="en-GB" sz="800" dirty="0">
                <a:solidFill>
                  <a:srgbClr val="00B050"/>
                </a:solidFill>
              </a:rPr>
              <a:t>]</a:t>
            </a:r>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a:t>
            </a:r>
          </a:p>
          <a:p>
            <a:r>
              <a:rPr lang="en-GB" sz="800" dirty="0">
                <a:solidFill>
                  <a:srgbClr val="00B050"/>
                </a:solidFill>
              </a:rPr>
              <a:t>[“Monthly”] [“Monthly”] [“Monthly”]</a:t>
            </a: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a:t>
            </a:r>
          </a:p>
          <a:p>
            <a:r>
              <a:rPr lang="en-GB" sz="800" dirty="0">
                <a:solidFill>
                  <a:srgbClr val="00B050"/>
                </a:solidFill>
              </a:rPr>
              <a:t>[“Daily”] [“Daily”] [“Daily”]</a:t>
            </a: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34" name="Rectangle 33"/>
          <p:cNvSpPr/>
          <p:nvPr/>
        </p:nvSpPr>
        <p:spPr>
          <a:xfrm>
            <a:off x="251519" y="1182952"/>
            <a:ext cx="1152669"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OtherFeesAndCharges</a:t>
            </a:r>
            <a:endParaRPr lang="en-GB" sz="800" dirty="0"/>
          </a:p>
        </p:txBody>
      </p:sp>
      <p:sp>
        <p:nvSpPr>
          <p:cNvPr id="35" name="Rectangle 34"/>
          <p:cNvSpPr/>
          <p:nvPr/>
        </p:nvSpPr>
        <p:spPr>
          <a:xfrm>
            <a:off x="4602366" y="3776044"/>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FeeApplicableRange</a:t>
            </a:r>
            <a:endParaRPr lang="en-GB" sz="800" dirty="0"/>
          </a:p>
        </p:txBody>
      </p:sp>
      <p:cxnSp>
        <p:nvCxnSpPr>
          <p:cNvPr id="36" name="Straight Connector 35"/>
          <p:cNvCxnSpPr>
            <a:stCxn id="32" idx="2"/>
            <a:endCxn id="35" idx="0"/>
          </p:cNvCxnSpPr>
          <p:nvPr/>
        </p:nvCxnSpPr>
        <p:spPr>
          <a:xfrm flipH="1">
            <a:off x="5250438" y="1542992"/>
            <a:ext cx="1357" cy="223305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902521" y="3663676"/>
            <a:ext cx="1120820" cy="584775"/>
          </a:xfrm>
          <a:prstGeom prst="rect">
            <a:avLst/>
          </a:prstGeom>
          <a:noFill/>
        </p:spPr>
        <p:txBody>
          <a:bodyPr wrap="none" rtlCol="0">
            <a:spAutoFit/>
          </a:bodyPr>
          <a:lstStyle/>
          <a:p>
            <a:pPr marL="171450" indent="-171450">
              <a:buFont typeface="Arial" charset="0"/>
              <a:buChar char="•"/>
            </a:pPr>
            <a:r>
              <a:rPr lang="en-GB" sz="800" dirty="0" err="1"/>
              <a:t>MinimumAmount</a:t>
            </a:r>
            <a:endParaRPr lang="en-GB" sz="800" dirty="0"/>
          </a:p>
          <a:p>
            <a:pPr marL="171450" indent="-171450">
              <a:buFont typeface="Arial" charset="0"/>
              <a:buChar char="•"/>
            </a:pPr>
            <a:r>
              <a:rPr lang="en-GB" sz="800" dirty="0" err="1"/>
              <a:t>MaximumAmount</a:t>
            </a:r>
            <a:endParaRPr lang="en-GB" sz="800" dirty="0"/>
          </a:p>
          <a:p>
            <a:pPr marL="171450" indent="-171450">
              <a:buFont typeface="Arial" charset="0"/>
              <a:buChar char="•"/>
            </a:pPr>
            <a:r>
              <a:rPr lang="en-GB" sz="800" dirty="0" err="1"/>
              <a:t>MinimumRate</a:t>
            </a:r>
            <a:endParaRPr lang="en-GB" sz="800" dirty="0"/>
          </a:p>
          <a:p>
            <a:pPr marL="171450" indent="-171450">
              <a:buFont typeface="Arial" charset="0"/>
              <a:buChar char="•"/>
            </a:pPr>
            <a:r>
              <a:rPr lang="en-GB" sz="800" dirty="0" err="1"/>
              <a:t>MaximumRate</a:t>
            </a:r>
            <a:endParaRPr lang="en-GB" sz="800" dirty="0"/>
          </a:p>
        </p:txBody>
      </p:sp>
      <p:sp>
        <p:nvSpPr>
          <p:cNvPr id="38" name="Rectangle 37"/>
          <p:cNvSpPr/>
          <p:nvPr/>
        </p:nvSpPr>
        <p:spPr>
          <a:xfrm>
            <a:off x="2960068" y="2414059"/>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FeeChargeCap</a:t>
            </a:r>
            <a:endParaRPr lang="en-GB" sz="800" dirty="0"/>
          </a:p>
        </p:txBody>
      </p:sp>
      <p:sp>
        <p:nvSpPr>
          <p:cNvPr id="39" name="TextBox 38"/>
          <p:cNvSpPr txBox="1"/>
          <p:nvPr/>
        </p:nvSpPr>
        <p:spPr>
          <a:xfrm>
            <a:off x="130401" y="2414059"/>
            <a:ext cx="2690160" cy="1323439"/>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 </a:t>
            </a:r>
          </a:p>
          <a:p>
            <a:r>
              <a:rPr lang="en-GB" sz="800" dirty="0">
                <a:solidFill>
                  <a:srgbClr val="00B050"/>
                </a:solidFill>
              </a:rPr>
              <a:t>[“Handling”]</a:t>
            </a: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endParaRPr lang="en-GB" sz="800" dirty="0"/>
          </a:p>
          <a:p>
            <a:pPr marL="171450" indent="-171450">
              <a:buFont typeface="Arial" charset="0"/>
              <a:buChar char="•"/>
            </a:pPr>
            <a:r>
              <a:rPr lang="en-GB" sz="800" dirty="0" err="1"/>
              <a:t>MinMaxType</a:t>
            </a:r>
            <a:r>
              <a:rPr lang="en-GB" sz="800" dirty="0"/>
              <a:t> (Enumeration: OB_MinMaxType1Code) </a:t>
            </a:r>
            <a:r>
              <a:rPr lang="en-GB" sz="800" b="1" dirty="0"/>
              <a:t>M</a:t>
            </a:r>
          </a:p>
          <a:p>
            <a:r>
              <a:rPr lang="en-GB" sz="800" dirty="0">
                <a:solidFill>
                  <a:srgbClr val="00B050"/>
                </a:solidFill>
              </a:rPr>
              <a:t>[“Minimum”]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a:t>FeeCapAmount</a:t>
            </a:r>
            <a:r>
              <a:rPr lang="en-GB" sz="800" dirty="0"/>
              <a:t>  </a:t>
            </a:r>
            <a:r>
              <a:rPr lang="en-GB" sz="800" dirty="0">
                <a:solidFill>
                  <a:srgbClr val="00B050"/>
                </a:solidFill>
              </a:rPr>
              <a:t>[3.00]</a:t>
            </a:r>
          </a:p>
          <a:p>
            <a:pPr marL="171450" indent="-171450">
              <a:buFont typeface="Arial" charset="0"/>
              <a:buChar char="•"/>
            </a:pPr>
            <a:r>
              <a:rPr lang="en-GB" sz="800" dirty="0" err="1"/>
              <a:t>CappingPeriod</a:t>
            </a:r>
            <a:r>
              <a:rPr lang="en-GB" sz="800" dirty="0"/>
              <a:t> (Enumeration:OB_Period1Code)</a:t>
            </a:r>
          </a:p>
          <a:p>
            <a:r>
              <a:rPr lang="en-GB" sz="800" dirty="0"/>
              <a:t>[“</a:t>
            </a:r>
            <a:r>
              <a:rPr lang="en-GB" sz="800" dirty="0" err="1"/>
              <a:t>PerItem</a:t>
            </a:r>
            <a:r>
              <a:rPr lang="en-GB" sz="800" dirty="0"/>
              <a:t>”]</a:t>
            </a:r>
          </a:p>
          <a:p>
            <a:pPr marL="171450" indent="-171450">
              <a:buFont typeface="Arial" charset="0"/>
              <a:buChar char="•"/>
            </a:pPr>
            <a:r>
              <a:rPr lang="en-GB" sz="800" dirty="0"/>
              <a:t>Notes 0..*</a:t>
            </a:r>
          </a:p>
        </p:txBody>
      </p:sp>
      <p:cxnSp>
        <p:nvCxnSpPr>
          <p:cNvPr id="40" name="Elbow Connector 39"/>
          <p:cNvCxnSpPr>
            <a:stCxn id="34" idx="2"/>
            <a:endCxn id="38" idx="0"/>
          </p:cNvCxnSpPr>
          <p:nvPr/>
        </p:nvCxnSpPr>
        <p:spPr>
          <a:xfrm rot="16200000" flipH="1">
            <a:off x="1782464" y="588382"/>
            <a:ext cx="871067" cy="2780286"/>
          </a:xfrm>
          <a:prstGeom prst="bentConnector3">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7889" y="4149080"/>
            <a:ext cx="9285631" cy="1384995"/>
          </a:xfrm>
          <a:prstGeom prst="rect">
            <a:avLst/>
          </a:prstGeom>
          <a:noFill/>
        </p:spPr>
        <p:txBody>
          <a:bodyPr wrap="square" rtlCol="0">
            <a:spAutoFit/>
          </a:bodyPr>
          <a:lstStyle/>
          <a:p>
            <a:r>
              <a:rPr lang="en-GB" sz="1200" b="1" dirty="0"/>
              <a:t>Example: </a:t>
            </a:r>
            <a:r>
              <a:rPr lang="en-GB" sz="1200" b="1" dirty="0">
                <a:hlinkClick r:id="rId2"/>
              </a:rPr>
              <a:t>HSBC Business Credit Card</a:t>
            </a:r>
            <a:endParaRPr lang="en-GB" sz="1200" b="1" dirty="0"/>
          </a:p>
          <a:p>
            <a:endParaRPr lang="en-GB" sz="1200" b="1" dirty="0"/>
          </a:p>
          <a:p>
            <a:r>
              <a:rPr lang="en-GB" sz="1200" dirty="0"/>
              <a:t>Purchases: 15.9% variable</a:t>
            </a:r>
          </a:p>
          <a:p>
            <a:r>
              <a:rPr lang="en-GB" sz="1200" dirty="0"/>
              <a:t>Cash Advances: 15.9% variable, handling fee 1% (minimum £3)</a:t>
            </a:r>
          </a:p>
          <a:p>
            <a:r>
              <a:rPr lang="en-GB" sz="1200" dirty="0"/>
              <a:t>Non-Sterling Transaction Fee: 2.99%</a:t>
            </a:r>
          </a:p>
          <a:p>
            <a:endParaRPr lang="en-GB" sz="1200" dirty="0"/>
          </a:p>
          <a:p>
            <a:pPr marL="228600" indent="-228600">
              <a:buAutoNum type="arabicPeriod"/>
            </a:pPr>
            <a:endParaRPr lang="en-GB" sz="1200" dirty="0"/>
          </a:p>
        </p:txBody>
      </p:sp>
      <p:sp>
        <p:nvSpPr>
          <p:cNvPr id="14" name="TextBox 13"/>
          <p:cNvSpPr txBox="1"/>
          <p:nvPr/>
        </p:nvSpPr>
        <p:spPr>
          <a:xfrm>
            <a:off x="240851" y="1633566"/>
            <a:ext cx="2326278" cy="461665"/>
          </a:xfrm>
          <a:prstGeom prst="rect">
            <a:avLst/>
          </a:prstGeom>
          <a:noFill/>
        </p:spPr>
        <p:txBody>
          <a:bodyPr wrap="none" rtlCol="0">
            <a:spAutoFit/>
          </a:bodyPr>
          <a:lstStyle/>
          <a:p>
            <a:pPr marL="171450" indent="-171450">
              <a:buFont typeface="Arial" charset="0"/>
              <a:buChar char="•"/>
            </a:pPr>
            <a:r>
              <a:rPr lang="en-GB" sz="800" dirty="0" err="1"/>
              <a:t>TariffType</a:t>
            </a:r>
            <a:r>
              <a:rPr lang="en-GB" sz="800" dirty="0"/>
              <a:t> (Enumeration:OB_TariffType1Code </a:t>
            </a:r>
            <a:endParaRPr lang="en-GB" sz="800" dirty="0">
              <a:solidFill>
                <a:srgbClr val="00B050"/>
              </a:solidFill>
            </a:endParaRPr>
          </a:p>
          <a:p>
            <a:pPr marL="171450" indent="-171450">
              <a:buFont typeface="Arial" charset="0"/>
              <a:buChar char="•"/>
            </a:pPr>
            <a:r>
              <a:rPr lang="en-GB" sz="800" dirty="0" err="1"/>
              <a:t>TariffName</a:t>
            </a:r>
            <a:r>
              <a:rPr lang="en-GB" sz="800" dirty="0"/>
              <a:t> </a:t>
            </a:r>
          </a:p>
          <a:p>
            <a:pPr marL="171450" indent="-171450">
              <a:buFont typeface="Arial" charset="0"/>
              <a:buChar char="•"/>
            </a:pPr>
            <a:r>
              <a:rPr lang="en-GB" sz="800" dirty="0" err="1"/>
              <a:t>OtherTariffType</a:t>
            </a:r>
            <a:r>
              <a:rPr lang="en-GB" sz="800" dirty="0"/>
              <a:t> (</a:t>
            </a:r>
            <a:r>
              <a:rPr lang="en-GB" sz="800" dirty="0" err="1"/>
              <a:t>OtherCodeType</a:t>
            </a:r>
            <a:r>
              <a:rPr lang="en-GB" sz="800" dirty="0"/>
              <a:t>)</a:t>
            </a:r>
          </a:p>
        </p:txBody>
      </p:sp>
    </p:spTree>
    <p:extLst>
      <p:ext uri="{BB962C8B-B14F-4D97-AF65-F5344CB8AC3E}">
        <p14:creationId xmlns:p14="http://schemas.microsoft.com/office/powerpoint/2010/main" val="996563456"/>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0897E-8284-4562-8701-F2D029C3594F}">
  <ds:schemaRef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9F4E8A-EFA6-493D-BB02-17EDDE9E2B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3894</TotalTime>
  <Words>1984</Words>
  <Application>Microsoft Office PowerPoint</Application>
  <PresentationFormat>A4 Paper (210x297 mm)</PresentationFormat>
  <Paragraphs>305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Unicode MS</vt:lpstr>
      <vt:lpstr>Arial</vt:lpstr>
      <vt:lpstr>Calibri</vt:lpstr>
      <vt:lpstr>Times New Roman</vt:lpstr>
      <vt:lpstr>Wingdings</vt:lpstr>
      <vt:lpstr>OBIE Standards PCA Initial Review - 240417</vt:lpstr>
      <vt:lpstr>OBIE Open Data</vt:lpstr>
      <vt:lpstr>Purpose</vt:lpstr>
      <vt:lpstr>Implementation Notes</vt:lpstr>
      <vt:lpstr>CCC v2.0 Top Level Design</vt:lpstr>
      <vt:lpstr>How I can supply fixed and variable core product details?</vt:lpstr>
      <vt:lpstr>PowerPoint Presentation</vt:lpstr>
      <vt:lpstr>PowerPoint Presentation</vt:lpstr>
      <vt:lpstr>PowerPoint Presentation</vt:lpstr>
      <vt:lpstr>PowerPoint Presentation</vt:lpstr>
      <vt:lpstr>PowerPoint Presentation</vt:lpstr>
      <vt:lpstr>PowerPoint Presentation</vt:lpstr>
    </vt:vector>
  </TitlesOfParts>
  <Company>UK Payments Administration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james dey</cp:lastModifiedBy>
  <cp:revision>259</cp:revision>
  <cp:lastPrinted>2017-01-23T11:38:46Z</cp:lastPrinted>
  <dcterms:created xsi:type="dcterms:W3CDTF">2017-04-19T14:43:05Z</dcterms:created>
  <dcterms:modified xsi:type="dcterms:W3CDTF">2017-07-27T10:22:52Z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