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2"/>
  </p:notesMasterIdLst>
  <p:handoutMasterIdLst>
    <p:handoutMasterId r:id="rId23"/>
  </p:handoutMasterIdLst>
  <p:sldIdLst>
    <p:sldId id="319" r:id="rId5"/>
    <p:sldId id="325" r:id="rId6"/>
    <p:sldId id="354" r:id="rId7"/>
    <p:sldId id="323" r:id="rId8"/>
    <p:sldId id="352" r:id="rId9"/>
    <p:sldId id="359" r:id="rId10"/>
    <p:sldId id="358" r:id="rId11"/>
    <p:sldId id="348" r:id="rId12"/>
    <p:sldId id="333" r:id="rId13"/>
    <p:sldId id="353" r:id="rId14"/>
    <p:sldId id="334" r:id="rId15"/>
    <p:sldId id="356" r:id="rId16"/>
    <p:sldId id="355" r:id="rId17"/>
    <p:sldId id="357" r:id="rId18"/>
    <p:sldId id="335" r:id="rId19"/>
    <p:sldId id="336" r:id="rId20"/>
    <p:sldId id="337" r:id="rId21"/>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8B2862-0FAC-4F62-B644-71391EE48577}">
          <p14:sldIdLst>
            <p14:sldId id="319"/>
          </p14:sldIdLst>
        </p14:section>
        <p14:section name="Background" id="{0FE2F3EE-5D40-4818-BDD3-0137F2D52F22}">
          <p14:sldIdLst>
            <p14:sldId id="325"/>
            <p14:sldId id="354"/>
          </p14:sldIdLst>
        </p14:section>
        <p14:section name="Design" id="{22135AF5-A726-43DC-991D-49A6806F4D6D}">
          <p14:sldIdLst>
            <p14:sldId id="323"/>
            <p14:sldId id="352"/>
            <p14:sldId id="359"/>
            <p14:sldId id="358"/>
            <p14:sldId id="348"/>
            <p14:sldId id="333"/>
            <p14:sldId id="353"/>
            <p14:sldId id="334"/>
            <p14:sldId id="356"/>
            <p14:sldId id="355"/>
            <p14:sldId id="357"/>
            <p14:sldId id="335"/>
            <p14:sldId id="336"/>
            <p14:sldId id="337"/>
          </p14:sldIdLst>
        </p14:section>
      </p14:sectionLst>
    </p:ext>
    <p:ext uri="{EFAFB233-063F-42B5-8137-9DF3F51BA10A}">
      <p15:sldGuideLst xmlns="" xmlns:p15="http://schemas.microsoft.com/office/powerpoint/2012/main">
        <p15:guide id="1" orient="horz" pos="572">
          <p15:clr>
            <a:srgbClr val="A4A3A4"/>
          </p15:clr>
        </p15:guide>
        <p15:guide id="2" pos="2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9EDF4"/>
    <a:srgbClr val="D0D8E8"/>
    <a:srgbClr val="0000FF"/>
    <a:srgbClr val="FFFFCC"/>
    <a:srgbClr val="FF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71" autoAdjust="0"/>
    <p:restoredTop sz="97516" autoAdjust="0"/>
  </p:normalViewPr>
  <p:slideViewPr>
    <p:cSldViewPr showGuides="1">
      <p:cViewPr>
        <p:scale>
          <a:sx n="87" d="100"/>
          <a:sy n="87" d="100"/>
        </p:scale>
        <p:origin x="-144" y="-1732"/>
      </p:cViewPr>
      <p:guideLst>
        <p:guide orient="horz" pos="572"/>
        <p:guide pos="2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92DC7E7-F750-4502-93B2-9E867071CA17}" type="datetimeFigureOut">
              <a:rPr lang="en-GB" smtClean="0"/>
              <a:t>16/08/2017</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DE11DC1-AF63-446D-B3EA-500A6166FF0C}" type="slidenum">
              <a:rPr lang="en-GB" smtClean="0"/>
              <a:t>‹#›</a:t>
            </a:fld>
            <a:endParaRPr lang="en-GB" dirty="0"/>
          </a:p>
        </p:txBody>
      </p:sp>
    </p:spTree>
    <p:extLst>
      <p:ext uri="{BB962C8B-B14F-4D97-AF65-F5344CB8AC3E}">
        <p14:creationId xmlns:p14="http://schemas.microsoft.com/office/powerpoint/2010/main" val="466066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91BC17A-EF21-42FE-9C13-C0D7D713096B}" type="datetimeFigureOut">
              <a:rPr lang="en-GB" smtClean="0"/>
              <a:t>16/08/2017</a:t>
            </a:fld>
            <a:endParaRPr lang="en-GB"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4ED04875-7268-4C7C-BA18-9379223FDA82}" type="slidenum">
              <a:rPr lang="en-GB" smtClean="0"/>
              <a:t>‹#›</a:t>
            </a:fld>
            <a:endParaRPr lang="en-GB" dirty="0"/>
          </a:p>
        </p:txBody>
      </p:sp>
    </p:spTree>
    <p:extLst>
      <p:ext uri="{BB962C8B-B14F-4D97-AF65-F5344CB8AC3E}">
        <p14:creationId xmlns:p14="http://schemas.microsoft.com/office/powerpoint/2010/main" val="3224548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ront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Subtitle 2"/>
          <p:cNvSpPr>
            <a:spLocks noGrp="1"/>
          </p:cNvSpPr>
          <p:nvPr>
            <p:ph type="subTitle" idx="1"/>
          </p:nvPr>
        </p:nvSpPr>
        <p:spPr>
          <a:xfrm>
            <a:off x="1485900" y="3886200"/>
            <a:ext cx="6934200" cy="1752600"/>
          </a:xfrm>
        </p:spPr>
        <p:txBody>
          <a:bodyPr>
            <a:normAutofit/>
          </a:bodyPr>
          <a:lstStyle>
            <a:lvl1pPr marL="0" indent="0" algn="l">
              <a:buNone/>
              <a:defRPr sz="2400" b="1" baseline="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600">
                <a:latin typeface="Arial" panose="020B0604020202020204" pitchFamily="34" charset="0"/>
                <a:cs typeface="Arial" panose="020B0604020202020204" pitchFamily="34" charset="0"/>
              </a:rPr>
              <a:t>Click to edit Master subtitle style</a:t>
            </a:r>
            <a:endParaRPr lang="en-US" sz="16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BFCC500-556D-4CBC-A2C8-6A3BEBEADEDA}" type="datetime1">
              <a:rPr lang="en-GB" smtClean="0"/>
              <a:pPr/>
              <a:t>16/08/2017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4"/>
          <p:cNvSpPr>
            <a:spLocks noGrp="1"/>
          </p:cNvSpPr>
          <p:nvPr>
            <p:ph type="sldNum" sz="quarter" idx="12"/>
          </p:nvPr>
        </p:nvSpPr>
        <p:spPr>
          <a:xfrm>
            <a:off x="8595965" y="6270363"/>
            <a:ext cx="893539"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sp>
        <p:nvSpPr>
          <p:cNvPr id="6" name="Rectangle 5"/>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0531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MG">
    <p:spTree>
      <p:nvGrpSpPr>
        <p:cNvPr id="1" name=""/>
        <p:cNvGrpSpPr/>
        <p:nvPr/>
      </p:nvGrpSpPr>
      <p:grpSpPr>
        <a:xfrm>
          <a:off x="0" y="0"/>
          <a:ext cx="0" cy="0"/>
          <a:chOff x="0" y="0"/>
          <a:chExt cx="0" cy="0"/>
        </a:xfrm>
      </p:grpSpPr>
      <p:sp>
        <p:nvSpPr>
          <p:cNvPr id="2" name="Title 1"/>
          <p:cNvSpPr>
            <a:spLocks noGrp="1"/>
          </p:cNvSpPr>
          <p:nvPr>
            <p:ph type="title"/>
          </p:nvPr>
        </p:nvSpPr>
        <p:spPr>
          <a:xfrm>
            <a:off x="272480" y="44624"/>
            <a:ext cx="8915400" cy="1143000"/>
          </a:xfrm>
        </p:spPr>
        <p:txBody>
          <a:bodyPr>
            <a:normAutofit/>
          </a:bodyPr>
          <a:lstStyle>
            <a:lvl1pPr>
              <a:defRPr sz="3600" baseline="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7D4D5BAF-552B-4F29-94C9-37C938EEE28E}" type="datetime1">
              <a:rPr lang="en-GB" smtClean="0"/>
              <a:pPr/>
              <a:t>16/08/2017</a:t>
            </a:fld>
            <a:endParaRPr lang="en-GB" dirty="0"/>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5" name="Slide Number Placeholder 4"/>
          <p:cNvSpPr>
            <a:spLocks noGrp="1"/>
          </p:cNvSpPr>
          <p:nvPr>
            <p:ph type="sldNum" sz="quarter" idx="12"/>
          </p:nvPr>
        </p:nvSpPr>
        <p:spPr>
          <a:xfrm>
            <a:off x="8739981" y="6270363"/>
            <a:ext cx="893539"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sp>
        <p:nvSpPr>
          <p:cNvPr id="15" name="Text Placeholder 2"/>
          <p:cNvSpPr>
            <a:spLocks noGrp="1"/>
          </p:cNvSpPr>
          <p:nvPr>
            <p:ph idx="1"/>
          </p:nvPr>
        </p:nvSpPr>
        <p:spPr>
          <a:xfrm>
            <a:off x="495300" y="1484784"/>
            <a:ext cx="8915400" cy="4525963"/>
          </a:xfrm>
          <a:prstGeom prst="rect">
            <a:avLst/>
          </a:prstGeom>
        </p:spPr>
        <p:txBody>
          <a:bodyPr vert="horz" lIns="91440" tIns="45720" rIns="91440" bIns="45720" rtlCol="0">
            <a:normAutofit/>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Rectangle 6"/>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8900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72480" y="53752"/>
            <a:ext cx="8915400" cy="1143000"/>
          </a:xfrm>
        </p:spPr>
        <p:txBody>
          <a:bodyPr>
            <a:normAutofit/>
          </a:bodyPr>
          <a:lstStyle>
            <a:lvl1pPr>
              <a:defRPr sz="3600" b="1">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FEDD323-0E26-4527-AE4B-DFD1155EEBFA}" type="datetime1">
              <a:rPr lang="en-GB" smtClean="0"/>
              <a:pPr/>
              <a:t>16/08/2017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12"/>
          </p:nvPr>
        </p:nvSpPr>
        <p:spPr>
          <a:xfrm>
            <a:off x="8739981" y="6304235"/>
            <a:ext cx="965547"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188640"/>
            <a:ext cx="2111370" cy="457336"/>
          </a:xfrm>
          <a:prstGeom prst="rect">
            <a:avLst/>
          </a:prstGeom>
        </p:spPr>
      </p:pic>
      <p:sp>
        <p:nvSpPr>
          <p:cNvPr id="9" name="Rectangle 8"/>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757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782506" y="4406901"/>
            <a:ext cx="8420100" cy="1362075"/>
          </a:xfrm>
        </p:spPr>
        <p:txBody>
          <a:bodyPr anchor="t">
            <a:normAutofit/>
          </a:bodyPr>
          <a:lstStyle>
            <a:lvl1pPr algn="l">
              <a:defRPr sz="3200" b="1" cap="all">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348D2A-F448-43BA-91E7-4DCDFD07FF0C}" type="datetime1">
              <a:rPr lang="en-GB" smtClean="0"/>
              <a:t>16/08/2017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8693844" y="6304235"/>
            <a:ext cx="1155700" cy="365125"/>
          </a:xfrm>
          <a:prstGeom prst="rect">
            <a:avLst/>
          </a:prstGeom>
        </p:spPr>
        <p:txBody>
          <a:bodyPr/>
          <a:lstStyle/>
          <a:p>
            <a:fld id="{4A2DB0F2-F4EF-4E89-9923-89F787F07F61}" type="slidenum">
              <a:rPr lang="en-GB" smtClean="0"/>
              <a:t>‹#›</a:t>
            </a:fld>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260648"/>
            <a:ext cx="2111370" cy="457336"/>
          </a:xfrm>
          <a:prstGeom prst="rect">
            <a:avLst/>
          </a:prstGeom>
        </p:spPr>
      </p:pic>
    </p:spTree>
    <p:extLst>
      <p:ext uri="{BB962C8B-B14F-4D97-AF65-F5344CB8AC3E}">
        <p14:creationId xmlns:p14="http://schemas.microsoft.com/office/powerpoint/2010/main" val="3760250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14064" y="125760"/>
            <a:ext cx="8915400" cy="1143000"/>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Content Placeholder 2"/>
          <p:cNvSpPr>
            <a:spLocks noGrp="1"/>
          </p:cNvSpPr>
          <p:nvPr>
            <p:ph sz="half" idx="1"/>
          </p:nvPr>
        </p:nvSpPr>
        <p:spPr>
          <a:xfrm>
            <a:off x="536575" y="1600201"/>
            <a:ext cx="4746625"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01CFFB2-76BA-41B7-BC88-CDEF27832C50}" type="datetime1">
              <a:rPr lang="en-GB" smtClean="0"/>
              <a:pPr/>
              <a:t>16/08/2017</a:t>
            </a:fld>
            <a:endParaRPr lang="en-GB"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12"/>
          </p:nvPr>
        </p:nvSpPr>
        <p:spPr>
          <a:xfrm>
            <a:off x="8750300" y="6237312"/>
            <a:ext cx="1155700"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7296" y="188640"/>
            <a:ext cx="2111370" cy="457336"/>
          </a:xfrm>
          <a:prstGeom prst="rect">
            <a:avLst/>
          </a:prstGeom>
        </p:spPr>
      </p:pic>
    </p:spTree>
    <p:extLst>
      <p:ext uri="{BB962C8B-B14F-4D97-AF65-F5344CB8AC3E}">
        <p14:creationId xmlns:p14="http://schemas.microsoft.com/office/powerpoint/2010/main" val="316153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00472" y="116632"/>
            <a:ext cx="8915400" cy="1143000"/>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3117512-1ED1-493C-BE3C-6A585A11DBD3}" type="datetime1">
              <a:rPr lang="en-GB" smtClean="0"/>
              <a:pPr/>
              <a:t>16/08/2017</a:t>
            </a:fld>
            <a:endParaRPr lang="en-GB" dirty="0"/>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9" name="Slide Number Placeholder 8"/>
          <p:cNvSpPr>
            <a:spLocks noGrp="1"/>
          </p:cNvSpPr>
          <p:nvPr>
            <p:ph type="sldNum" sz="quarter" idx="12"/>
          </p:nvPr>
        </p:nvSpPr>
        <p:spPr>
          <a:xfrm>
            <a:off x="8739981" y="6237312"/>
            <a:ext cx="965547"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3280" y="260648"/>
            <a:ext cx="2111370" cy="457336"/>
          </a:xfrm>
          <a:prstGeom prst="rect">
            <a:avLst/>
          </a:prstGeom>
        </p:spPr>
      </p:pic>
    </p:spTree>
    <p:extLst>
      <p:ext uri="{BB962C8B-B14F-4D97-AF65-F5344CB8AC3E}">
        <p14:creationId xmlns:p14="http://schemas.microsoft.com/office/powerpoint/2010/main" val="172548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7D4D5BAF-552B-4F29-94C9-37C938EEE28E}" type="datetime1">
              <a:rPr lang="en-GB" smtClean="0"/>
              <a:t>16/08/2017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8739981" y="6237312"/>
            <a:ext cx="1037555" cy="365125"/>
          </a:xfrm>
          <a:prstGeom prst="rect">
            <a:avLst/>
          </a:prstGeom>
        </p:spPr>
        <p:txBody>
          <a:bodyPr/>
          <a:lstStyle/>
          <a:p>
            <a:fld id="{4A2DB0F2-F4EF-4E89-9923-89F787F07F61}" type="slidenum">
              <a:rPr lang="en-GB" smtClean="0"/>
              <a:t>‹#›</a:t>
            </a:fld>
            <a:endParaRPr lang="en-GB"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7296" y="260648"/>
            <a:ext cx="2111370" cy="457336"/>
          </a:xfrm>
          <a:prstGeom prst="rect">
            <a:avLst/>
          </a:prstGeom>
        </p:spPr>
      </p:pic>
    </p:spTree>
    <p:extLst>
      <p:ext uri="{BB962C8B-B14F-4D97-AF65-F5344CB8AC3E}">
        <p14:creationId xmlns:p14="http://schemas.microsoft.com/office/powerpoint/2010/main" val="1206432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188640"/>
            <a:ext cx="2111370" cy="457336"/>
          </a:xfrm>
          <a:prstGeom prst="rect">
            <a:avLst/>
          </a:prstGeom>
        </p:spPr>
      </p:pic>
      <p:sp>
        <p:nvSpPr>
          <p:cNvPr id="12" name="Title 11"/>
          <p:cNvSpPr>
            <a:spLocks noGrp="1"/>
          </p:cNvSpPr>
          <p:nvPr>
            <p:ph type="title"/>
          </p:nvPr>
        </p:nvSpPr>
        <p:spPr/>
        <p:txBody>
          <a:bodyPr/>
          <a:lstStyle/>
          <a:p>
            <a:r>
              <a:rPr lang="en-US"/>
              <a:t>Click to edit Master title style</a:t>
            </a:r>
            <a:endParaRPr lang="en-GB"/>
          </a:p>
        </p:txBody>
      </p:sp>
      <p:sp>
        <p:nvSpPr>
          <p:cNvPr id="13" name="Date Placeholder 12"/>
          <p:cNvSpPr>
            <a:spLocks noGrp="1"/>
          </p:cNvSpPr>
          <p:nvPr>
            <p:ph type="dt" sz="half" idx="10"/>
          </p:nvPr>
        </p:nvSpPr>
        <p:spPr/>
        <p:txBody>
          <a:bodyPr/>
          <a:lstStyle/>
          <a:p>
            <a:fld id="{A904106B-FC39-418C-8E11-F9BD0D1AA3F3}" type="datetime1">
              <a:rPr lang="en-GB" smtClean="0"/>
              <a:t>16/08/2017</a:t>
            </a:fld>
            <a:endParaRPr lang="en-GB" dirty="0"/>
          </a:p>
        </p:txBody>
      </p:sp>
      <p:sp>
        <p:nvSpPr>
          <p:cNvPr id="14" name="Footer Placeholder 13"/>
          <p:cNvSpPr>
            <a:spLocks noGrp="1"/>
          </p:cNvSpPr>
          <p:nvPr>
            <p:ph type="ftr" sz="quarter" idx="11"/>
          </p:nvPr>
        </p:nvSpPr>
        <p:spPr/>
        <p:txBody>
          <a:bodyPr/>
          <a:lstStyle/>
          <a:p>
            <a:endParaRPr lang="en-GB" dirty="0"/>
          </a:p>
        </p:txBody>
      </p:sp>
      <p:sp>
        <p:nvSpPr>
          <p:cNvPr id="15" name="Slide Number Placeholder 14"/>
          <p:cNvSpPr>
            <a:spLocks noGrp="1"/>
          </p:cNvSpPr>
          <p:nvPr>
            <p:ph type="sldNum" sz="quarter" idx="12"/>
          </p:nvPr>
        </p:nvSpPr>
        <p:spPr/>
        <p:txBody>
          <a:bodyPr/>
          <a:lstStyle/>
          <a:p>
            <a:fld id="{4A2DB0F2-F4EF-4E89-9923-89F787F07F61}" type="slidenum">
              <a:rPr lang="en-GB" smtClean="0"/>
              <a:pPr/>
              <a:t>‹#›</a:t>
            </a:fld>
            <a:endParaRPr lang="en-GB" dirty="0"/>
          </a:p>
        </p:txBody>
      </p:sp>
    </p:spTree>
    <p:extLst>
      <p:ext uri="{BB962C8B-B14F-4D97-AF65-F5344CB8AC3E}">
        <p14:creationId xmlns:p14="http://schemas.microsoft.com/office/powerpoint/2010/main" val="438391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0">
            <a:extLst>
              <a:ext uri="{28A0092B-C50C-407E-A947-70E740481C1C}">
                <a14:useLocalDpi xmlns:a14="http://schemas.microsoft.com/office/drawing/2010/main" val="0"/>
              </a:ext>
            </a:extLst>
          </a:blip>
          <a:srcRect l="1" t="21422" r="-464" b="-394101"/>
          <a:stretch/>
        </p:blipFill>
        <p:spPr>
          <a:xfrm>
            <a:off x="28516" y="0"/>
            <a:ext cx="9924898" cy="5868000"/>
          </a:xfrm>
          <a:prstGeom prst="rect">
            <a:avLst/>
          </a:prstGeom>
        </p:spPr>
      </p:pic>
      <p:sp>
        <p:nvSpPr>
          <p:cNvPr id="2" name="Title Placeholder 1"/>
          <p:cNvSpPr>
            <a:spLocks noGrp="1"/>
          </p:cNvSpPr>
          <p:nvPr>
            <p:ph type="title"/>
          </p:nvPr>
        </p:nvSpPr>
        <p:spPr>
          <a:xfrm>
            <a:off x="286072" y="53752"/>
            <a:ext cx="89154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000" b="1">
                <a:solidFill>
                  <a:schemeClr val="tx1">
                    <a:tint val="75000"/>
                  </a:schemeClr>
                </a:solidFill>
              </a:defRPr>
            </a:lvl1pPr>
          </a:lstStyle>
          <a:p>
            <a:fld id="{A904106B-FC39-418C-8E11-F9BD0D1AA3F3}" type="datetime1">
              <a:rPr lang="en-GB" smtClean="0"/>
              <a:t>16/08/2017</a:t>
            </a:fld>
            <a:endParaRPr lang="en-GB"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362090536"/>
              </p:ext>
            </p:extLst>
          </p:nvPr>
        </p:nvGraphicFramePr>
        <p:xfrm>
          <a:off x="522611" y="6281504"/>
          <a:ext cx="8915400" cy="274320"/>
        </p:xfrm>
        <a:graphic>
          <a:graphicData uri="http://schemas.openxmlformats.org/drawingml/2006/table">
            <a:tbl>
              <a:tblPr firstRow="1" firstCol="1" bandRow="1"/>
              <a:tblGrid>
                <a:gridCol w="8023860">
                  <a:extLst>
                    <a:ext uri="{9D8B030D-6E8A-4147-A177-3AD203B41FA5}">
                      <a16:colId xmlns="" xmlns:a16="http://schemas.microsoft.com/office/drawing/2014/main" val="20000"/>
                    </a:ext>
                  </a:extLst>
                </a:gridCol>
                <a:gridCol w="891540">
                  <a:extLst>
                    <a:ext uri="{9D8B030D-6E8A-4147-A177-3AD203B41FA5}">
                      <a16:colId xmlns="" xmlns:a16="http://schemas.microsoft.com/office/drawing/2014/main" val="20001"/>
                    </a:ext>
                  </a:extLst>
                </a:gridCol>
              </a:tblGrid>
              <a:tr h="0">
                <a:tc>
                  <a:txBody>
                    <a:bodyPr/>
                    <a:lstStyle/>
                    <a:p>
                      <a:pPr algn="r">
                        <a:spcAft>
                          <a:spcPts val="0"/>
                        </a:spcAft>
                        <a:tabLst>
                          <a:tab pos="2637155" algn="ctr"/>
                          <a:tab pos="5274310" algn="r"/>
                        </a:tabLst>
                      </a:pPr>
                      <a:r>
                        <a:rPr lang="en-GB" sz="1000" dirty="0" err="1">
                          <a:solidFill>
                            <a:schemeClr val="tx1"/>
                          </a:solidFill>
                          <a:effectLst/>
                          <a:latin typeface="Calibri"/>
                          <a:ea typeface="Arial Unicode MS"/>
                        </a:rPr>
                        <a:t>OBIE</a:t>
                      </a:r>
                      <a:r>
                        <a:rPr lang="en-GB" sz="1000" dirty="0">
                          <a:solidFill>
                            <a:schemeClr val="tx1"/>
                          </a:solidFill>
                          <a:effectLst/>
                          <a:latin typeface="Calibri"/>
                          <a:ea typeface="Arial Unicode MS"/>
                        </a:rPr>
                        <a:t>  [</a:t>
                      </a:r>
                      <a:r>
                        <a:rPr lang="en-GB" sz="1000" dirty="0">
                          <a:solidFill>
                            <a:srgbClr val="FF0000"/>
                          </a:solidFill>
                          <a:effectLst/>
                          <a:latin typeface="Calibri"/>
                          <a:ea typeface="Arial Unicode MS"/>
                        </a:rPr>
                        <a:t>ADD CLASSIFICATION] </a:t>
                      </a:r>
                      <a:r>
                        <a:rPr lang="en-GB" sz="1000" dirty="0">
                          <a:solidFill>
                            <a:schemeClr val="tx1"/>
                          </a:solidFill>
                          <a:effectLst/>
                          <a:latin typeface="Calibri"/>
                          <a:ea typeface="Arial Unicode MS"/>
                        </a:rPr>
                        <a:t>[ADD</a:t>
                      </a:r>
                      <a:r>
                        <a:rPr lang="en-GB" sz="1000" baseline="0" dirty="0">
                          <a:solidFill>
                            <a:schemeClr val="tx1"/>
                          </a:solidFill>
                          <a:effectLst/>
                          <a:latin typeface="Calibri"/>
                          <a:ea typeface="Arial Unicode MS"/>
                        </a:rPr>
                        <a:t> TITLE]</a:t>
                      </a:r>
                      <a:endParaRPr lang="en-GB" sz="700" dirty="0">
                        <a:solidFill>
                          <a:schemeClr val="tx1"/>
                        </a:solidFill>
                        <a:effectLst/>
                        <a:latin typeface="Times New Roman"/>
                        <a:ea typeface="Arial Unicode MS"/>
                      </a:endParaRPr>
                    </a:p>
                  </a:txBody>
                  <a:tcPr marL="73025" marR="73025">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tabLst>
                          <a:tab pos="2637155" algn="ctr"/>
                          <a:tab pos="5274310" algn="r"/>
                        </a:tabLst>
                      </a:pPr>
                      <a:endParaRPr lang="en-GB" sz="1200" dirty="0">
                        <a:solidFill>
                          <a:schemeClr val="tx1"/>
                        </a:solidFill>
                        <a:effectLst/>
                        <a:latin typeface="Times New Roman"/>
                        <a:ea typeface="Arial Unicode MS"/>
                      </a:endParaRPr>
                    </a:p>
                  </a:txBody>
                  <a:tcPr marL="73025" marR="73025">
                    <a:lnL>
                      <a:noFill/>
                    </a:lnL>
                    <a:lnR>
                      <a:noFill/>
                    </a:lnR>
                    <a:lnT w="12700" cap="flat" cmpd="sng" algn="ctr">
                      <a:solidFill>
                        <a:schemeClr val="tx1"/>
                      </a:solidFill>
                      <a:prstDash val="solid"/>
                      <a:round/>
                      <a:headEnd type="none" w="med" len="med"/>
                      <a:tailEnd type="none" w="med" len="med"/>
                    </a:lnT>
                    <a:lnB>
                      <a:noFill/>
                    </a:lnB>
                    <a:solidFill>
                      <a:schemeClr val="accent1">
                        <a:lumMod val="40000"/>
                        <a:lumOff val="60000"/>
                      </a:schemeClr>
                    </a:solidFill>
                  </a:tcPr>
                </a:tc>
                <a:extLst>
                  <a:ext uri="{0D108BD9-81ED-4DB2-BD59-A6C34878D82A}">
                    <a16:rowId xmlns="" xmlns:a16="http://schemas.microsoft.com/office/drawing/2014/main" val="10000"/>
                  </a:ext>
                </a:extLst>
              </a:tr>
            </a:tbl>
          </a:graphicData>
        </a:graphic>
      </p:graphicFrame>
      <p:sp>
        <p:nvSpPr>
          <p:cNvPr id="14" name="Slide Number Placeholder 4"/>
          <p:cNvSpPr>
            <a:spLocks noGrp="1"/>
          </p:cNvSpPr>
          <p:nvPr>
            <p:ph type="sldNum" sz="quarter" idx="4"/>
          </p:nvPr>
        </p:nvSpPr>
        <p:spPr>
          <a:xfrm>
            <a:off x="8801313" y="6292397"/>
            <a:ext cx="616183" cy="365125"/>
          </a:xfrm>
          <a:prstGeom prst="rect">
            <a:avLst/>
          </a:prstGeom>
        </p:spPr>
        <p:txBody>
          <a:bodyPr/>
          <a:lstStyle>
            <a:lvl1pPr>
              <a:defRPr sz="1000"/>
            </a:lvl1pPr>
          </a:lstStyle>
          <a:p>
            <a:fld id="{4A2DB0F2-F4EF-4E89-9923-89F787F07F61}" type="slidenum">
              <a:rPr lang="en-GB" smtClean="0"/>
              <a:pPr/>
              <a:t>‹#›</a:t>
            </a:fld>
            <a:endParaRPr lang="en-GB" dirty="0"/>
          </a:p>
        </p:txBody>
      </p:sp>
      <p:sp>
        <p:nvSpPr>
          <p:cNvPr id="10" name="Rectangle 9"/>
          <p:cNvSpPr/>
          <p:nvPr/>
        </p:nvSpPr>
        <p:spPr>
          <a:xfrm>
            <a:off x="-3039888" y="-531440"/>
            <a:ext cx="2476500" cy="854080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latin typeface="Arial" panose="020B0604020202020204" pitchFamily="34" charset="0"/>
                <a:cs typeface="Arial" panose="020B0604020202020204" pitchFamily="34" charset="0"/>
              </a:rPr>
              <a:t>Document Classifications </a:t>
            </a:r>
          </a:p>
          <a:p>
            <a:endParaRPr lang="en-GB" sz="500" b="1" dirty="0">
              <a:latin typeface="Arial" panose="020B0604020202020204" pitchFamily="34" charset="0"/>
              <a:cs typeface="Arial" panose="020B0604020202020204" pitchFamily="34" charset="0"/>
            </a:endParaRPr>
          </a:p>
          <a:p>
            <a:pPr marL="541338" lvl="1" indent="-358775">
              <a:spcAft>
                <a:spcPts val="600"/>
              </a:spcAft>
              <a:buClr>
                <a:schemeClr val="accent1">
                  <a:lumMod val="75000"/>
                </a:schemeClr>
              </a:buClr>
              <a:buFont typeface="+mj-lt"/>
              <a:buAutoNum type="arabicPeriod"/>
            </a:pPr>
            <a:r>
              <a:rPr lang="en-GB" sz="1100" b="1" i="1" dirty="0">
                <a:solidFill>
                  <a:srgbClr val="FF0000"/>
                </a:solidFill>
                <a:latin typeface="Arial" panose="020B0604020202020204" pitchFamily="34" charset="0"/>
                <a:cs typeface="Arial" panose="020B0604020202020204" pitchFamily="34" charset="0"/>
              </a:rPr>
              <a:t>Restricted </a:t>
            </a:r>
            <a:r>
              <a:rPr lang="en-GB" sz="1100" i="1" dirty="0">
                <a:solidFill>
                  <a:srgbClr val="FF0000"/>
                </a:solidFill>
                <a:latin typeface="Arial" panose="020B0604020202020204" pitchFamily="34" charset="0"/>
                <a:cs typeface="Arial" panose="020B0604020202020204" pitchFamily="34" charset="0"/>
              </a:rPr>
              <a:t>– </a:t>
            </a:r>
            <a:r>
              <a:rPr lang="en-GB" sz="1100" i="1" dirty="0">
                <a:solidFill>
                  <a:schemeClr val="tx1"/>
                </a:solidFill>
                <a:latin typeface="Arial" panose="020B0604020202020204" pitchFamily="34" charset="0"/>
                <a:cs typeface="Arial" panose="020B0604020202020204" pitchFamily="34" charset="0"/>
              </a:rPr>
              <a:t>Information that could seriously affect Open Banking business operations, reputation, cause significant financial loss or result in legal or regulatory action.  To be shared with named people only and cannot be shared further without express permission from the originator</a:t>
            </a:r>
            <a:r>
              <a:rPr lang="en-GB" sz="1100" b="1" i="1" dirty="0">
                <a:solidFill>
                  <a:schemeClr val="tx1"/>
                </a:solidFill>
                <a:latin typeface="Arial" panose="020B0604020202020204" pitchFamily="34" charset="0"/>
                <a:cs typeface="Arial" panose="020B0604020202020204" pitchFamily="34" charset="0"/>
              </a:rPr>
              <a:t>.</a:t>
            </a:r>
          </a:p>
          <a:p>
            <a:pPr marL="541338" lvl="1" indent="-358775">
              <a:spcAft>
                <a:spcPts val="600"/>
              </a:spcAft>
              <a:buClr>
                <a:schemeClr val="accent1">
                  <a:lumMod val="75000"/>
                </a:schemeClr>
              </a:buClr>
              <a:buFont typeface="+mj-lt"/>
              <a:buAutoNum type="arabicPeriod"/>
            </a:pPr>
            <a:r>
              <a:rPr lang="en-GB" sz="1100" b="1" i="1" dirty="0">
                <a:solidFill>
                  <a:srgbClr val="FFC000"/>
                </a:solidFill>
                <a:latin typeface="Arial" panose="020B0604020202020204" pitchFamily="34" charset="0"/>
                <a:cs typeface="Arial" panose="020B0604020202020204" pitchFamily="34" charset="0"/>
              </a:rPr>
              <a:t>Confidential</a:t>
            </a:r>
            <a:r>
              <a:rPr lang="en-GB" sz="1100" i="1" dirty="0">
                <a:solidFill>
                  <a:srgbClr val="FFC00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Sensitive information that can be shared with groups of Open Banking staff, on a need to know basis which, if lost, stolen, altered or compromised could cause direct financial loss, materially damage OBS business operations, reputation or result in legal or regulatory action.</a:t>
            </a:r>
          </a:p>
          <a:p>
            <a:pPr marL="541338" lvl="1" indent="-358775">
              <a:spcAft>
                <a:spcPts val="600"/>
              </a:spcAft>
              <a:buClr>
                <a:schemeClr val="accent1">
                  <a:lumMod val="75000"/>
                </a:schemeClr>
              </a:buClr>
              <a:buFont typeface="+mj-lt"/>
              <a:buAutoNum type="arabicPeriod"/>
            </a:pPr>
            <a:r>
              <a:rPr lang="en-GB" sz="1100" b="1" i="1" dirty="0">
                <a:solidFill>
                  <a:srgbClr val="FFC000"/>
                </a:solidFill>
                <a:latin typeface="Arial" panose="020B0604020202020204" pitchFamily="34" charset="0"/>
                <a:cs typeface="Arial" panose="020B0604020202020204" pitchFamily="34" charset="0"/>
              </a:rPr>
              <a:t>Internal</a:t>
            </a:r>
            <a:r>
              <a:rPr lang="en-GB" sz="1100" i="1" dirty="0">
                <a:solidFill>
                  <a:srgbClr val="FFC00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Information that can be shared with groups of Open Banking staff, stakeholders or people formally engaged in the Open Banking implementation programme, on a “Need To Know” basis or a business justification that exists and which could damage, embarrass or adversely affect its reputation or cause indirect financial loss if inappropriately disclosed.</a:t>
            </a:r>
          </a:p>
          <a:p>
            <a:pPr marL="541338" lvl="1" indent="-358775">
              <a:spcAft>
                <a:spcPts val="600"/>
              </a:spcAft>
              <a:buClr>
                <a:schemeClr val="accent1">
                  <a:lumMod val="75000"/>
                </a:schemeClr>
              </a:buClr>
              <a:buFont typeface="+mj-lt"/>
              <a:buAutoNum type="arabicPeriod"/>
            </a:pPr>
            <a:r>
              <a:rPr lang="en-GB" sz="1100" b="1" i="1" dirty="0">
                <a:solidFill>
                  <a:srgbClr val="00B050"/>
                </a:solidFill>
                <a:latin typeface="Arial" panose="020B0604020202020204" pitchFamily="34" charset="0"/>
                <a:cs typeface="Arial" panose="020B0604020202020204" pitchFamily="34" charset="0"/>
              </a:rPr>
              <a:t>Public</a:t>
            </a:r>
            <a:r>
              <a:rPr lang="en-GB" sz="1100" i="1" dirty="0">
                <a:solidFill>
                  <a:srgbClr val="00B05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Information of low sensitivity, no measurable negative consequences of disclosure or is already in the public domain that can be shared with anyone without restrictions including external release.</a:t>
            </a:r>
          </a:p>
        </p:txBody>
      </p:sp>
      <p:pic>
        <p:nvPicPr>
          <p:cNvPr id="11" name="Pictur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473280" y="188640"/>
            <a:ext cx="2111370" cy="457336"/>
          </a:xfrm>
          <a:prstGeom prst="rect">
            <a:avLst/>
          </a:prstGeom>
        </p:spPr>
      </p:pic>
    </p:spTree>
    <p:extLst>
      <p:ext uri="{BB962C8B-B14F-4D97-AF65-F5344CB8AC3E}">
        <p14:creationId xmlns:p14="http://schemas.microsoft.com/office/powerpoint/2010/main" val="3042100143"/>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0" r:id="rId3"/>
    <p:sldLayoutId id="2147483651" r:id="rId4"/>
    <p:sldLayoutId id="2147483652" r:id="rId5"/>
    <p:sldLayoutId id="2147483653" r:id="rId6"/>
    <p:sldLayoutId id="2147483654" r:id="rId7"/>
    <p:sldLayoutId id="2147483658" r:id="rId8"/>
  </p:sldLayoutIdLst>
  <p:hf hdr="0" ftr="0"/>
  <p:txStyles>
    <p:titleStyle>
      <a:lvl1pPr algn="l" defTabSz="914400" rtl="0" eaLnBrk="1" latinLnBrk="0" hangingPunct="1">
        <a:spcBef>
          <a:spcPct val="0"/>
        </a:spcBef>
        <a:buNone/>
        <a:defRPr sz="36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Clr>
          <a:schemeClr val="tx2"/>
        </a:buClr>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Clr>
          <a:schemeClr val="tx2"/>
        </a:buClr>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Clr>
          <a:schemeClr val="tx2"/>
        </a:buClr>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ankofscotland.co.uk/bankaccounts/vantage/"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barclays.co.uk/graduate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nationwide.co.uk/~/media/MainSite/documents/products/current-accounts/shared/p7430-rate-and-charges.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lloydsbank.com/current-accounts/personal-overdrafts.asp#tab-row-3"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lloydsbank.com/current-accounts/personal-overdrafts.asp#tab-row-3"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lloydsbank.com/current-accounts/personal-overdrafts.asp#tab-row-3"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hsbc.co.uk/1/PA_esf-ca-app-content/content/pws/content/personal/pdfs/basic-bank-account-identification.pdf" TargetMode="External"/><Relationship Id="rId2" Type="http://schemas.openxmlformats.org/officeDocument/2006/relationships/hyperlink" Target="https://www.hsbc.co.uk/1/2/current-accounts/bank-account" TargetMode="External"/><Relationship Id="rId1" Type="http://schemas.openxmlformats.org/officeDocument/2006/relationships/slideLayout" Target="../slideLayouts/slideLayout1.xml"/><Relationship Id="rId4" Type="http://schemas.openxmlformats.org/officeDocument/2006/relationships/hyperlink" Target="https://www.hsbc.co.uk/1/PA_esf-ca-app-content/content/pws/content/personal/pdfs/credit-scoring.pdf"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personal.natwest.com/personal/current-accounts/compare-current-accounts/reward-silver-account.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penbanking.atlassian.net/wiki/display/STAN/PCA+MIG+Notes" TargetMode="External"/><Relationship Id="rId2" Type="http://schemas.openxmlformats.org/officeDocument/2006/relationships/hyperlink" Target="https://openbanking.atlassian.net/wiki/download/attachments/1321882/PCA-AnalysisDesign.pptx?version=11&amp;modificationDate=1497255557642&amp;cacheVersion=1&amp;api=v2" TargetMode="External"/><Relationship Id="rId1" Type="http://schemas.openxmlformats.org/officeDocument/2006/relationships/slideLayout" Target="../slideLayouts/slideLayout2.xml"/><Relationship Id="rId5" Type="http://schemas.openxmlformats.org/officeDocument/2006/relationships/hyperlink" Target="https://www.comparethemarket.com/current-accounts/" TargetMode="External"/><Relationship Id="rId4" Type="http://schemas.openxmlformats.org/officeDocument/2006/relationships/hyperlink" Target="https://www.moneysupermarket.com/current-account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ersonal.rbs.co.uk/personal/current-accounts/location.html" TargetMode="Externa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hyperlink" Target="http://www.nationwide.co.uk/products/current-accounts/flexaccount/features-and-benefits"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santander.co.uk/csdlvlr/ContentServer?c=SANDocument_C&amp;pagename=WCSUKPublicaLte/SANDocument_C/SANDocumentPreview&amp;cid=1324575553949" TargetMode="External"/><Relationship Id="rId2" Type="http://schemas.openxmlformats.org/officeDocument/2006/relationships/hyperlink" Target="http://www.santander.co.uk/uk/current-accounts/123-mini-accounts/123-mini-current-account"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www.nationwide.co.uk/products/current-accounts/landing-page/flexdirect"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bankofscotland.co.uk/bankaccounts/vantag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528" y="1556792"/>
            <a:ext cx="8420100" cy="1470025"/>
          </a:xfrm>
        </p:spPr>
        <p:txBody>
          <a:bodyPr>
            <a:normAutofit/>
          </a:bodyPr>
          <a:lstStyle/>
          <a:p>
            <a:r>
              <a:rPr lang="en-GB" dirty="0" err="1"/>
              <a:t>OBIE</a:t>
            </a:r>
            <a:r>
              <a:rPr lang="en-GB" dirty="0"/>
              <a:t> Open Data</a:t>
            </a:r>
          </a:p>
        </p:txBody>
      </p:sp>
      <p:graphicFrame>
        <p:nvGraphicFramePr>
          <p:cNvPr id="5" name="Table 4"/>
          <p:cNvGraphicFramePr>
            <a:graphicFrameLocks noGrp="1"/>
          </p:cNvGraphicFramePr>
          <p:nvPr>
            <p:extLst>
              <p:ext uri="{D42A27DB-BD31-4B8C-83A1-F6EECF244321}">
                <p14:modId xmlns:p14="http://schemas.microsoft.com/office/powerpoint/2010/main" val="3139933694"/>
              </p:ext>
            </p:extLst>
          </p:nvPr>
        </p:nvGraphicFramePr>
        <p:xfrm>
          <a:off x="992560" y="4653136"/>
          <a:ext cx="6604000" cy="1112520"/>
        </p:xfrm>
        <a:graphic>
          <a:graphicData uri="http://schemas.openxmlformats.org/drawingml/2006/table">
            <a:tbl>
              <a:tblPr firstRow="1" bandRow="1">
                <a:tableStyleId>{2D5ABB26-0587-4C30-8999-92F81FD0307C}</a:tableStyleId>
              </a:tblPr>
              <a:tblGrid>
                <a:gridCol w="1728192">
                  <a:extLst>
                    <a:ext uri="{9D8B030D-6E8A-4147-A177-3AD203B41FA5}">
                      <a16:colId xmlns="" xmlns:a16="http://schemas.microsoft.com/office/drawing/2014/main" val="20000"/>
                    </a:ext>
                  </a:extLst>
                </a:gridCol>
                <a:gridCol w="4875808">
                  <a:extLst>
                    <a:ext uri="{9D8B030D-6E8A-4147-A177-3AD203B41FA5}">
                      <a16:colId xmlns="" xmlns:a16="http://schemas.microsoft.com/office/drawing/2014/main" val="20001"/>
                    </a:ext>
                  </a:extLst>
                </a:gridCol>
              </a:tblGrid>
              <a:tr h="370840">
                <a:tc>
                  <a:txBody>
                    <a:bodyPr/>
                    <a:lstStyle/>
                    <a:p>
                      <a:r>
                        <a:rPr lang="en-GB" sz="1600" b="1" dirty="0">
                          <a:latin typeface="Times New Roman" panose="02020603050405020304" pitchFamily="18" charset="0"/>
                          <a:cs typeface="Times New Roman" panose="02020603050405020304" pitchFamily="18" charset="0"/>
                        </a:rPr>
                        <a:t>Author: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a:latin typeface="Times New Roman" panose="02020603050405020304" pitchFamily="18" charset="0"/>
                          <a:cs typeface="Times New Roman" panose="02020603050405020304" pitchFamily="18" charset="0"/>
                        </a:rPr>
                        <a:t>James </a:t>
                      </a:r>
                      <a:r>
                        <a:rPr lang="en-GB" sz="1600" dirty="0" smtClean="0">
                          <a:latin typeface="Times New Roman" panose="02020603050405020304" pitchFamily="18" charset="0"/>
                          <a:cs typeface="Times New Roman" panose="02020603050405020304" pitchFamily="18" charset="0"/>
                        </a:rPr>
                        <a:t>Dey</a:t>
                      </a:r>
                      <a:endParaRPr lang="en-GB"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r>
                        <a:rPr lang="en-GB" sz="1600" b="1" dirty="0">
                          <a:latin typeface="Times New Roman" panose="02020603050405020304" pitchFamily="18" charset="0"/>
                          <a:cs typeface="Times New Roman" panose="02020603050405020304" pitchFamily="18" charset="0"/>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smtClean="0">
                          <a:latin typeface="Times New Roman" panose="02020603050405020304" pitchFamily="18" charset="0"/>
                          <a:cs typeface="Times New Roman" panose="02020603050405020304" pitchFamily="18" charset="0"/>
                        </a:rPr>
                        <a:t>22/06/2017</a:t>
                      </a:r>
                      <a:endParaRPr lang="en-GB"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latin typeface="Times New Roman" panose="02020603050405020304" pitchFamily="18" charset="0"/>
                          <a:cs typeface="Times New Roman" panose="02020603050405020304" pitchFamily="18" charset="0"/>
                        </a:rPr>
                        <a:t>Classification: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a:latin typeface="Times New Roman" panose="02020603050405020304" pitchFamily="18" charset="0"/>
                          <a:cs typeface="Times New Roman" panose="02020603050405020304" pitchFamily="18" charset="0"/>
                        </a:rPr>
                        <a:t>Restricted to Open Data Working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6" name="Subtitle 2"/>
          <p:cNvSpPr>
            <a:spLocks noGrp="1"/>
          </p:cNvSpPr>
          <p:nvPr>
            <p:ph type="subTitle" idx="1"/>
          </p:nvPr>
        </p:nvSpPr>
        <p:spPr>
          <a:xfrm>
            <a:off x="848544" y="2996952"/>
            <a:ext cx="6934200" cy="1008112"/>
          </a:xfrm>
        </p:spPr>
        <p:txBody>
          <a:bodyPr>
            <a:normAutofit/>
          </a:bodyPr>
          <a:lstStyle>
            <a:lvl1pPr marL="0" indent="0" algn="l">
              <a:buNone/>
              <a:defRPr sz="24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600" dirty="0">
                <a:latin typeface="Times New Roman" panose="02020603050405020304" pitchFamily="18" charset="0"/>
                <a:cs typeface="Times New Roman" panose="02020603050405020304" pitchFamily="18" charset="0"/>
              </a:rPr>
              <a:t>PCA Message Implementation Guide</a:t>
            </a:r>
          </a:p>
        </p:txBody>
      </p:sp>
    </p:spTree>
    <p:extLst>
      <p:ext uri="{BB962C8B-B14F-4D97-AF65-F5344CB8AC3E}">
        <p14:creationId xmlns:p14="http://schemas.microsoft.com/office/powerpoint/2010/main" val="1223716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72481" y="188640"/>
            <a:ext cx="5927135" cy="369332"/>
          </a:xfrm>
          <a:prstGeom prst="rect">
            <a:avLst/>
          </a:prstGeom>
          <a:noFill/>
        </p:spPr>
        <p:txBody>
          <a:bodyPr wrap="none" rtlCol="0">
            <a:spAutoFit/>
          </a:bodyPr>
          <a:lstStyle/>
          <a:p>
            <a:r>
              <a:rPr lang="en-GB" b="1" dirty="0">
                <a:solidFill>
                  <a:srgbClr val="FF0000"/>
                </a:solidFill>
              </a:rPr>
              <a:t>How can I show whole interest rates and relevant eligibility?</a:t>
            </a:r>
          </a:p>
        </p:txBody>
      </p:sp>
      <p:sp>
        <p:nvSpPr>
          <p:cNvPr id="23" name="Rectangle 22"/>
          <p:cNvSpPr/>
          <p:nvPr/>
        </p:nvSpPr>
        <p:spPr>
          <a:xfrm>
            <a:off x="2914163" y="2377629"/>
            <a:ext cx="1157252" cy="39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TierBandSet</a:t>
            </a:r>
            <a:endParaRPr lang="en-GB" sz="800" b="1" dirty="0"/>
          </a:p>
        </p:txBody>
      </p:sp>
      <p:sp>
        <p:nvSpPr>
          <p:cNvPr id="29" name="Rectangle 28"/>
          <p:cNvSpPr/>
          <p:nvPr/>
        </p:nvSpPr>
        <p:spPr>
          <a:xfrm>
            <a:off x="4647624" y="2375398"/>
            <a:ext cx="779205" cy="39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TierBand</a:t>
            </a:r>
            <a:endParaRPr lang="en-GB" sz="800" b="1" dirty="0"/>
          </a:p>
        </p:txBody>
      </p:sp>
      <p:cxnSp>
        <p:nvCxnSpPr>
          <p:cNvPr id="31" name="Straight Arrow Connector 30"/>
          <p:cNvCxnSpPr/>
          <p:nvPr/>
        </p:nvCxnSpPr>
        <p:spPr>
          <a:xfrm>
            <a:off x="4107115" y="2575302"/>
            <a:ext cx="542926" cy="148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720752" y="1553585"/>
            <a:ext cx="4403770" cy="800219"/>
          </a:xfrm>
          <a:prstGeom prst="rect">
            <a:avLst/>
          </a:prstGeom>
          <a:noFill/>
        </p:spPr>
        <p:txBody>
          <a:bodyPr wrap="none" rtlCol="0">
            <a:spAutoFit/>
          </a:bodyPr>
          <a:lstStyle/>
          <a:p>
            <a:pPr marL="171450" indent="-171450">
              <a:buFont typeface="Arial" charset="0"/>
              <a:buChar char="•"/>
            </a:pPr>
            <a:r>
              <a:rPr lang="en-GB" sz="900" dirty="0" err="1"/>
              <a:t>CalculationMethod</a:t>
            </a:r>
            <a:r>
              <a:rPr lang="en-GB" sz="900" dirty="0"/>
              <a:t> (Enumeration: </a:t>
            </a:r>
            <a:r>
              <a:rPr lang="en-GB" sz="900" i="1" dirty="0"/>
              <a:t>OB_InterestCalculationMethod1Code</a:t>
            </a:r>
            <a:r>
              <a:rPr lang="en-GB" sz="900" dirty="0"/>
              <a:t>) </a:t>
            </a:r>
            <a:r>
              <a:rPr lang="en-GB" sz="900" dirty="0">
                <a:solidFill>
                  <a:srgbClr val="00B050"/>
                </a:solidFill>
              </a:rPr>
              <a:t>“Compound”</a:t>
            </a:r>
          </a:p>
          <a:p>
            <a:pPr marL="171450" indent="-171450">
              <a:buFont typeface="Arial" charset="0"/>
              <a:buChar char="•"/>
            </a:pPr>
            <a:r>
              <a:rPr lang="en-GB" sz="900" dirty="0"/>
              <a:t>Destination(Enumeration: </a:t>
            </a:r>
            <a:r>
              <a:rPr lang="en-GB" sz="900" i="1" dirty="0"/>
              <a:t>OB_InterestDestination1Code) </a:t>
            </a:r>
            <a:endParaRPr lang="en-GB" sz="900" b="1" dirty="0"/>
          </a:p>
          <a:p>
            <a:pPr marL="171450" indent="-171450">
              <a:buFont typeface="Arial" charset="0"/>
              <a:buChar char="•"/>
            </a:pPr>
            <a:r>
              <a:rPr lang="en-GB" sz="900" dirty="0" err="1"/>
              <a:t>TierBandMethod</a:t>
            </a:r>
            <a:r>
              <a:rPr lang="en-GB" sz="900" dirty="0"/>
              <a:t> (Enumeration: </a:t>
            </a:r>
            <a:r>
              <a:rPr lang="en-GB" sz="900" i="1" dirty="0"/>
              <a:t>OB_TierBandType1Code</a:t>
            </a:r>
            <a:r>
              <a:rPr lang="en-GB" sz="900" dirty="0"/>
              <a:t>) </a:t>
            </a:r>
            <a:r>
              <a:rPr lang="en-GB" sz="900" b="1" dirty="0"/>
              <a:t>M </a:t>
            </a:r>
            <a:r>
              <a:rPr lang="en-GB" sz="900" dirty="0">
                <a:solidFill>
                  <a:srgbClr val="00B050"/>
                </a:solidFill>
              </a:rPr>
              <a:t>“Whole”</a:t>
            </a:r>
          </a:p>
          <a:p>
            <a:pPr marL="171450" indent="-171450">
              <a:buFont typeface="Arial" charset="0"/>
              <a:buChar char="•"/>
            </a:pPr>
            <a:r>
              <a:rPr lang="en-GB" sz="900" dirty="0"/>
              <a:t>Notes </a:t>
            </a:r>
            <a:r>
              <a:rPr lang="en-GB" sz="900" b="1" dirty="0"/>
              <a:t>0..* </a:t>
            </a:r>
            <a:r>
              <a:rPr lang="en-GB" sz="900" b="1" dirty="0">
                <a:solidFill>
                  <a:srgbClr val="00B050"/>
                </a:solidFill>
              </a:rPr>
              <a:t>“</a:t>
            </a:r>
            <a:r>
              <a:rPr lang="en-GB" sz="900" dirty="0">
                <a:solidFill>
                  <a:srgbClr val="00B050"/>
                </a:solidFill>
              </a:rPr>
              <a:t>No interest on balances over £5,000”</a:t>
            </a:r>
            <a:endParaRPr lang="en-GB" sz="900" b="1" dirty="0">
              <a:solidFill>
                <a:srgbClr val="00B050"/>
              </a:solidFill>
            </a:endParaRPr>
          </a:p>
          <a:p>
            <a:pPr marL="171450" indent="-171450">
              <a:buFont typeface="Arial" charset="0"/>
              <a:buChar char="•"/>
            </a:pPr>
            <a:endParaRPr lang="en-GB" sz="1000" b="1" dirty="0"/>
          </a:p>
        </p:txBody>
      </p:sp>
      <p:sp>
        <p:nvSpPr>
          <p:cNvPr id="18" name="TextBox 17"/>
          <p:cNvSpPr txBox="1"/>
          <p:nvPr/>
        </p:nvSpPr>
        <p:spPr>
          <a:xfrm>
            <a:off x="5540729" y="2373150"/>
            <a:ext cx="3960549" cy="2308324"/>
          </a:xfrm>
          <a:prstGeom prst="rect">
            <a:avLst/>
          </a:prstGeom>
          <a:noFill/>
        </p:spPr>
        <p:txBody>
          <a:bodyPr wrap="square" rtlCol="0">
            <a:spAutoFit/>
          </a:bodyPr>
          <a:lstStyle/>
          <a:p>
            <a:pPr marL="171450" indent="-171450">
              <a:buFont typeface="Arial" charset="0"/>
              <a:buChar char="•"/>
            </a:pPr>
            <a:r>
              <a:rPr lang="en-GB" sz="900" dirty="0"/>
              <a:t>Identification </a:t>
            </a:r>
            <a:r>
              <a:rPr lang="en-GB" sz="900" b="1" dirty="0"/>
              <a:t>M </a:t>
            </a:r>
            <a:r>
              <a:rPr lang="en-GB" sz="900" b="1" dirty="0">
                <a:solidFill>
                  <a:srgbClr val="00B050"/>
                </a:solidFill>
              </a:rPr>
              <a:t>1</a:t>
            </a:r>
            <a:endParaRPr lang="en-GB" sz="900" dirty="0">
              <a:solidFill>
                <a:srgbClr val="00B050"/>
              </a:solidFill>
            </a:endParaRPr>
          </a:p>
          <a:p>
            <a:pPr marL="171450" indent="-171450">
              <a:buFont typeface="Arial" charset="0"/>
              <a:buChar char="•"/>
            </a:pPr>
            <a:r>
              <a:rPr lang="en-GB" sz="900" dirty="0" err="1"/>
              <a:t>TierValueMinimum</a:t>
            </a:r>
            <a:r>
              <a:rPr lang="en-GB" sz="900" dirty="0"/>
              <a:t> </a:t>
            </a:r>
            <a:r>
              <a:rPr lang="en-GB" sz="900" b="1" dirty="0"/>
              <a:t>M </a:t>
            </a:r>
            <a:r>
              <a:rPr lang="en-GB" sz="900" dirty="0">
                <a:solidFill>
                  <a:srgbClr val="00B050"/>
                </a:solidFill>
              </a:rPr>
              <a:t>1.00</a:t>
            </a:r>
          </a:p>
          <a:p>
            <a:pPr marL="171450" indent="-171450">
              <a:buFont typeface="Arial" charset="0"/>
              <a:buChar char="•"/>
            </a:pPr>
            <a:r>
              <a:rPr lang="en-GB" sz="900" dirty="0" err="1"/>
              <a:t>TierValueMaximum</a:t>
            </a:r>
            <a:r>
              <a:rPr lang="en-GB" sz="900" dirty="0"/>
              <a:t> </a:t>
            </a:r>
            <a:r>
              <a:rPr lang="en-GB" sz="900" dirty="0">
                <a:solidFill>
                  <a:srgbClr val="00B050"/>
                </a:solidFill>
              </a:rPr>
              <a:t>5000.00</a:t>
            </a:r>
          </a:p>
          <a:p>
            <a:pPr marL="171450" indent="-171450">
              <a:buFont typeface="Arial" charset="0"/>
              <a:buChar char="•"/>
            </a:pPr>
            <a:r>
              <a:rPr lang="en-GB" sz="900" dirty="0" err="1"/>
              <a:t>CalculationFrequency</a:t>
            </a:r>
            <a:r>
              <a:rPr lang="en-GB" sz="900" dirty="0"/>
              <a:t> (Enumeration: </a:t>
            </a:r>
            <a:r>
              <a:rPr lang="en-GB" sz="900" i="1" dirty="0"/>
              <a:t>OB_Frequency1Code) </a:t>
            </a:r>
            <a:r>
              <a:rPr lang="en-GB" sz="900" b="1" i="1" dirty="0"/>
              <a:t>M</a:t>
            </a:r>
            <a:r>
              <a:rPr lang="en-GB" sz="900" b="1" dirty="0">
                <a:solidFill>
                  <a:srgbClr val="00B050"/>
                </a:solidFill>
              </a:rPr>
              <a:t> </a:t>
            </a:r>
            <a:r>
              <a:rPr lang="en-GB" sz="900" dirty="0">
                <a:solidFill>
                  <a:srgbClr val="00B050"/>
                </a:solidFill>
              </a:rPr>
              <a:t>“Monthly”</a:t>
            </a:r>
          </a:p>
          <a:p>
            <a:pPr marL="171450" indent="-171450">
              <a:buFont typeface="Arial" charset="0"/>
              <a:buChar char="•"/>
            </a:pPr>
            <a:r>
              <a:rPr lang="en-GB" sz="900" dirty="0" err="1"/>
              <a:t>OtherCalculationFrequency</a:t>
            </a:r>
            <a:endParaRPr lang="en-GB" sz="900" dirty="0"/>
          </a:p>
          <a:p>
            <a:pPr marL="171450" indent="-171450">
              <a:buFont typeface="Arial" charset="0"/>
              <a:buChar char="•"/>
            </a:pPr>
            <a:r>
              <a:rPr lang="en-GB" sz="900" dirty="0" err="1"/>
              <a:t>ApplicationFrequency</a:t>
            </a:r>
            <a:r>
              <a:rPr lang="en-GB" sz="900" dirty="0"/>
              <a:t>(Enumeration:</a:t>
            </a:r>
            <a:r>
              <a:rPr lang="en-GB" sz="900" i="1" dirty="0"/>
              <a:t> OB_Frequency1Code) M </a:t>
            </a:r>
            <a:r>
              <a:rPr lang="en-GB" sz="900" i="1" dirty="0">
                <a:solidFill>
                  <a:srgbClr val="00B050"/>
                </a:solidFill>
              </a:rPr>
              <a:t>“</a:t>
            </a:r>
            <a:r>
              <a:rPr lang="en-GB" sz="900" dirty="0">
                <a:solidFill>
                  <a:srgbClr val="00B050"/>
                </a:solidFill>
              </a:rPr>
              <a:t>Monthly”</a:t>
            </a:r>
          </a:p>
          <a:p>
            <a:pPr marL="171450" indent="-171450">
              <a:buFont typeface="Arial" charset="0"/>
              <a:buChar char="•"/>
            </a:pPr>
            <a:r>
              <a:rPr lang="en-GB" sz="900" dirty="0" err="1"/>
              <a:t>OtherApplicationFrequency</a:t>
            </a:r>
            <a:r>
              <a:rPr lang="en-GB" sz="900" dirty="0"/>
              <a:t> </a:t>
            </a:r>
          </a:p>
          <a:p>
            <a:pPr marL="171450" indent="-171450">
              <a:buFont typeface="Arial" charset="0"/>
              <a:buChar char="•"/>
            </a:pPr>
            <a:r>
              <a:rPr lang="en-GB" sz="900" dirty="0" err="1"/>
              <a:t>DepositInterestAppliedCoverage</a:t>
            </a:r>
            <a:r>
              <a:rPr lang="en-GB" sz="900" dirty="0"/>
              <a:t> [Enumeration: OB_TierBandType1Code </a:t>
            </a:r>
            <a:r>
              <a:rPr lang="en-GB" sz="900" dirty="0">
                <a:solidFill>
                  <a:srgbClr val="00B050"/>
                </a:solidFill>
              </a:rPr>
              <a:t>“Whole”</a:t>
            </a:r>
          </a:p>
          <a:p>
            <a:pPr marL="171450" indent="-171450">
              <a:buFont typeface="Arial" charset="0"/>
              <a:buChar char="•"/>
            </a:pPr>
            <a:r>
              <a:rPr lang="en-GB" sz="900" dirty="0" err="1"/>
              <a:t>FixedVariableInterestRateType</a:t>
            </a:r>
            <a:r>
              <a:rPr lang="en-GB" sz="900" dirty="0"/>
              <a:t>(Enumeration: </a:t>
            </a:r>
            <a:r>
              <a:rPr lang="en-GB" sz="900" i="1" dirty="0"/>
              <a:t>OB_InterestFixedVariableType1Code</a:t>
            </a:r>
            <a:r>
              <a:rPr lang="en-GB" sz="900" dirty="0"/>
              <a:t>) </a:t>
            </a:r>
            <a:r>
              <a:rPr lang="en-GB" sz="900" b="1" dirty="0"/>
              <a:t>M </a:t>
            </a:r>
            <a:r>
              <a:rPr lang="en-GB" sz="900" dirty="0">
                <a:solidFill>
                  <a:srgbClr val="00B050"/>
                </a:solidFill>
              </a:rPr>
              <a:t>“Variable”</a:t>
            </a:r>
            <a:endParaRPr lang="en-GB" sz="900" dirty="0"/>
          </a:p>
          <a:p>
            <a:pPr marL="171450" indent="-171450">
              <a:buFont typeface="Arial" charset="0"/>
              <a:buChar char="•"/>
            </a:pPr>
            <a:r>
              <a:rPr lang="en-GB" sz="900" dirty="0"/>
              <a:t>AER </a:t>
            </a:r>
            <a:r>
              <a:rPr lang="en-GB" sz="900" b="1" dirty="0"/>
              <a:t>M </a:t>
            </a:r>
            <a:r>
              <a:rPr lang="en-GB" sz="900" dirty="0">
                <a:solidFill>
                  <a:srgbClr val="00B050"/>
                </a:solidFill>
              </a:rPr>
              <a:t>2.00</a:t>
            </a:r>
          </a:p>
          <a:p>
            <a:pPr marL="171450" indent="-171450">
              <a:buFont typeface="Arial" charset="0"/>
              <a:buChar char="•"/>
            </a:pPr>
            <a:r>
              <a:rPr lang="en-GB" sz="900" dirty="0" err="1"/>
              <a:t>BankInterestRateType</a:t>
            </a:r>
            <a:r>
              <a:rPr lang="en-GB" sz="900" dirty="0"/>
              <a:t> (Enumeration: </a:t>
            </a:r>
            <a:r>
              <a:rPr lang="en-GB" sz="900" i="1" dirty="0"/>
              <a:t>OB_InterestType1Code</a:t>
            </a:r>
            <a:r>
              <a:rPr lang="en-GB" sz="900" dirty="0"/>
              <a:t>) </a:t>
            </a:r>
            <a:r>
              <a:rPr lang="en-GB" sz="900" dirty="0">
                <a:solidFill>
                  <a:srgbClr val="00B050"/>
                </a:solidFill>
              </a:rPr>
              <a:t>“Gross”</a:t>
            </a:r>
          </a:p>
          <a:p>
            <a:pPr marL="171450" indent="-171450">
              <a:buFont typeface="Arial" charset="0"/>
              <a:buChar char="•"/>
            </a:pPr>
            <a:r>
              <a:rPr lang="en-GB" sz="900" dirty="0" err="1"/>
              <a:t>OtherBankInterestType</a:t>
            </a:r>
            <a:endParaRPr lang="en-GB" sz="900" dirty="0"/>
          </a:p>
          <a:p>
            <a:pPr marL="171450" indent="-171450">
              <a:buFont typeface="Arial" charset="0"/>
              <a:buChar char="•"/>
            </a:pPr>
            <a:r>
              <a:rPr lang="en-GB" sz="900" dirty="0" err="1"/>
              <a:t>BankInterestRate</a:t>
            </a:r>
            <a:r>
              <a:rPr lang="en-GB" sz="900" dirty="0"/>
              <a:t> </a:t>
            </a:r>
            <a:r>
              <a:rPr lang="en-GB" sz="900" dirty="0">
                <a:solidFill>
                  <a:srgbClr val="00B050"/>
                </a:solidFill>
              </a:rPr>
              <a:t>1.98</a:t>
            </a:r>
          </a:p>
          <a:p>
            <a:pPr marL="171450" indent="-171450">
              <a:buFont typeface="Arial" charset="0"/>
              <a:buChar char="•"/>
            </a:pPr>
            <a:r>
              <a:rPr lang="en-GB" sz="900" dirty="0"/>
              <a:t>Notes </a:t>
            </a:r>
            <a:r>
              <a:rPr lang="en-GB" sz="900" b="1" dirty="0"/>
              <a:t>0..*</a:t>
            </a:r>
            <a:endParaRPr lang="en-GB" sz="800" b="1" dirty="0">
              <a:solidFill>
                <a:srgbClr val="00B050"/>
              </a:solidFill>
            </a:endParaRPr>
          </a:p>
        </p:txBody>
      </p:sp>
      <p:sp>
        <p:nvSpPr>
          <p:cNvPr id="11" name="Rectangle 10"/>
          <p:cNvSpPr/>
          <p:nvPr/>
        </p:nvSpPr>
        <p:spPr>
          <a:xfrm>
            <a:off x="904882" y="2353804"/>
            <a:ext cx="896548" cy="42217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CreditInterest</a:t>
            </a:r>
            <a:endParaRPr lang="en-GB" sz="800" dirty="0">
              <a:solidFill>
                <a:schemeClr val="bg1"/>
              </a:solidFill>
            </a:endParaRPr>
          </a:p>
        </p:txBody>
      </p:sp>
      <p:cxnSp>
        <p:nvCxnSpPr>
          <p:cNvPr id="4" name="Straight Arrow Connector 3"/>
          <p:cNvCxnSpPr>
            <a:stCxn id="11" idx="3"/>
            <a:endCxn id="23" idx="1"/>
          </p:cNvCxnSpPr>
          <p:nvPr/>
        </p:nvCxnSpPr>
        <p:spPr>
          <a:xfrm>
            <a:off x="1801430" y="2564893"/>
            <a:ext cx="1112733" cy="86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0255" y="5206495"/>
            <a:ext cx="7816645" cy="646331"/>
          </a:xfrm>
          <a:prstGeom prst="rect">
            <a:avLst/>
          </a:prstGeom>
          <a:noFill/>
        </p:spPr>
        <p:txBody>
          <a:bodyPr wrap="square" rtlCol="0">
            <a:spAutoFit/>
          </a:bodyPr>
          <a:lstStyle/>
          <a:p>
            <a:r>
              <a:rPr lang="en-GB" sz="1200" b="1" dirty="0"/>
              <a:t>Example: </a:t>
            </a:r>
          </a:p>
          <a:p>
            <a:r>
              <a:rPr lang="en-GB" sz="1200" dirty="0">
                <a:hlinkClick r:id="rId2"/>
              </a:rPr>
              <a:t>Bank of Scotland Classic Vantage account</a:t>
            </a:r>
            <a:r>
              <a:rPr lang="en-GB" sz="1200" dirty="0"/>
              <a:t> (After 11</a:t>
            </a:r>
            <a:r>
              <a:rPr lang="en-GB" sz="1200" baseline="30000" dirty="0"/>
              <a:t>th</a:t>
            </a:r>
            <a:r>
              <a:rPr lang="en-GB" sz="1200" dirty="0"/>
              <a:t> June 2017)</a:t>
            </a:r>
          </a:p>
          <a:p>
            <a:r>
              <a:rPr lang="en-GB" sz="1200" b="1" dirty="0"/>
              <a:t>2%</a:t>
            </a:r>
            <a:r>
              <a:rPr lang="en-GB" sz="1200" dirty="0"/>
              <a:t> AER (</a:t>
            </a:r>
            <a:r>
              <a:rPr lang="en-GB" sz="1200" b="1" dirty="0"/>
              <a:t>1.98%</a:t>
            </a:r>
            <a:r>
              <a:rPr lang="en-GB" sz="1200" dirty="0"/>
              <a:t> Gross) variable on balances £1 - £5000</a:t>
            </a:r>
          </a:p>
        </p:txBody>
      </p:sp>
      <p:sp>
        <p:nvSpPr>
          <p:cNvPr id="13" name="Rectangle 12">
            <a:extLst>
              <a:ext uri="{FF2B5EF4-FFF2-40B4-BE49-F238E27FC236}">
                <a16:creationId xmlns="" xmlns:a16="http://schemas.microsoft.com/office/drawing/2014/main" id="{1741C7F4-6B3C-4B4B-8D6E-6F15ED5F28BE}"/>
              </a:ext>
            </a:extLst>
          </p:cNvPr>
          <p:cNvSpPr/>
          <p:nvPr/>
        </p:nvSpPr>
        <p:spPr>
          <a:xfrm>
            <a:off x="909641" y="3299969"/>
            <a:ext cx="1222062" cy="39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CreditInterestEligibility</a:t>
            </a:r>
            <a:endParaRPr lang="en-GB" sz="800" b="1" dirty="0"/>
          </a:p>
        </p:txBody>
      </p:sp>
      <p:sp>
        <p:nvSpPr>
          <p:cNvPr id="14" name="Rectangle 13">
            <a:extLst>
              <a:ext uri="{FF2B5EF4-FFF2-40B4-BE49-F238E27FC236}">
                <a16:creationId xmlns="" xmlns:a16="http://schemas.microsoft.com/office/drawing/2014/main" id="{1BE7BE35-8478-44E2-B72E-C046E7224C97}"/>
              </a:ext>
            </a:extLst>
          </p:cNvPr>
          <p:cNvSpPr/>
          <p:nvPr/>
        </p:nvSpPr>
        <p:spPr>
          <a:xfrm>
            <a:off x="2143860" y="3074243"/>
            <a:ext cx="3295126" cy="1938992"/>
          </a:xfrm>
          <a:prstGeom prst="rect">
            <a:avLst/>
          </a:prstGeom>
        </p:spPr>
        <p:txBody>
          <a:bodyPr wrap="square">
            <a:spAutoFit/>
          </a:bodyPr>
          <a:lstStyle/>
          <a:p>
            <a:pPr marL="171450" indent="-171450">
              <a:buFont typeface="Arial" charset="0"/>
              <a:buChar char="•"/>
            </a:pPr>
            <a:r>
              <a:rPr lang="en-GB" sz="800" dirty="0"/>
              <a:t>Name </a:t>
            </a:r>
            <a:r>
              <a:rPr lang="en-GB" sz="800" b="1" dirty="0"/>
              <a:t>M </a:t>
            </a:r>
            <a:endParaRPr lang="en-GB" sz="800" dirty="0">
              <a:solidFill>
                <a:srgbClr val="00B050"/>
              </a:solidFill>
            </a:endParaRPr>
          </a:p>
          <a:p>
            <a:pPr marL="171450" indent="-171450">
              <a:buFont typeface="Arial" charset="0"/>
              <a:buChar char="•"/>
            </a:pPr>
            <a:r>
              <a:rPr lang="en-GB" sz="800" dirty="0"/>
              <a:t>Description</a:t>
            </a:r>
          </a:p>
          <a:p>
            <a:pPr marL="171450" indent="-171450">
              <a:buFont typeface="Arial" charset="0"/>
              <a:buChar char="•"/>
            </a:pPr>
            <a:r>
              <a:rPr lang="en-GB" sz="800" dirty="0"/>
              <a:t>Type (Enumeration: </a:t>
            </a:r>
            <a:r>
              <a:rPr lang="en-GB" sz="800" i="1" dirty="0"/>
              <a:t>OB_PCAEligibilityType1Code) </a:t>
            </a:r>
            <a:r>
              <a:rPr lang="en-GB" sz="800" b="1" dirty="0"/>
              <a:t>M</a:t>
            </a:r>
            <a:r>
              <a:rPr lang="en-GB" sz="800" dirty="0">
                <a:solidFill>
                  <a:srgbClr val="00B050"/>
                </a:solidFill>
              </a:rPr>
              <a:t>[“</a:t>
            </a:r>
            <a:r>
              <a:rPr lang="en-GB" sz="800" dirty="0" err="1">
                <a:solidFill>
                  <a:srgbClr val="00B050"/>
                </a:solidFill>
              </a:rPr>
              <a:t>MinimumDeposit</a:t>
            </a:r>
            <a:r>
              <a:rPr lang="en-GB" sz="800" dirty="0">
                <a:solidFill>
                  <a:srgbClr val="00B050"/>
                </a:solidFill>
              </a:rPr>
              <a:t>”][“</a:t>
            </a:r>
            <a:r>
              <a:rPr lang="en-GB" sz="800" dirty="0" err="1">
                <a:solidFill>
                  <a:srgbClr val="00B050"/>
                </a:solidFill>
              </a:rPr>
              <a:t>MininumOperatingBalance</a:t>
            </a:r>
            <a:r>
              <a:rPr lang="en-GB" sz="800" dirty="0">
                <a:solidFill>
                  <a:srgbClr val="00B050"/>
                </a:solidFill>
              </a:rPr>
              <a:t>”][“</a:t>
            </a:r>
            <a:r>
              <a:rPr lang="en-GB" sz="800" dirty="0" err="1">
                <a:solidFill>
                  <a:srgbClr val="00B050"/>
                </a:solidFill>
              </a:rPr>
              <a:t>DirectDebits</a:t>
            </a:r>
            <a:r>
              <a:rPr lang="en-GB" sz="800" dirty="0">
                <a:solidFill>
                  <a:srgbClr val="00B050"/>
                </a:solidFill>
              </a:rPr>
              <a:t>”]</a:t>
            </a:r>
            <a:r>
              <a:rPr lang="en-GB" sz="800" b="1" dirty="0"/>
              <a:t> </a:t>
            </a:r>
            <a:endParaRPr lang="en-GB" sz="800" b="1" i="1" dirty="0">
              <a:solidFill>
                <a:srgbClr val="00B050"/>
              </a:solidFill>
            </a:endParaRPr>
          </a:p>
          <a:p>
            <a:pPr marL="171450" indent="-171450">
              <a:buFont typeface="Arial" charset="0"/>
              <a:buChar char="•"/>
            </a:pPr>
            <a:r>
              <a:rPr lang="en-GB" sz="800" dirty="0" err="1"/>
              <a:t>OtherType</a:t>
            </a:r>
            <a:r>
              <a:rPr lang="en-GB" sz="800" dirty="0"/>
              <a:t> (</a:t>
            </a:r>
            <a:r>
              <a:rPr lang="en-GB" sz="800" dirty="0" err="1"/>
              <a:t>OtherCodeType</a:t>
            </a:r>
            <a:r>
              <a:rPr lang="en-GB" sz="800" dirty="0"/>
              <a:t>)</a:t>
            </a:r>
          </a:p>
          <a:p>
            <a:pPr marL="171450" indent="-171450">
              <a:buFont typeface="Arial" charset="0"/>
              <a:buChar char="•"/>
            </a:pPr>
            <a:r>
              <a:rPr lang="en-GB" sz="800" dirty="0"/>
              <a:t>Amount </a:t>
            </a:r>
            <a:r>
              <a:rPr lang="en-GB" sz="800" dirty="0">
                <a:solidFill>
                  <a:srgbClr val="00B050"/>
                </a:solidFill>
              </a:rPr>
              <a:t>[1000][0][2]</a:t>
            </a:r>
          </a:p>
          <a:p>
            <a:pPr marL="171450" indent="-171450">
              <a:buFont typeface="Arial" charset="0"/>
              <a:buChar char="•"/>
            </a:pPr>
            <a:r>
              <a:rPr lang="en-GB" sz="800" dirty="0"/>
              <a:t>Indicator</a:t>
            </a:r>
          </a:p>
          <a:p>
            <a:pPr marL="171450" indent="-171450">
              <a:buFont typeface="Arial" charset="0"/>
              <a:buChar char="•"/>
            </a:pPr>
            <a:r>
              <a:rPr lang="en-GB" sz="800" dirty="0"/>
              <a:t>Textual</a:t>
            </a:r>
          </a:p>
          <a:p>
            <a:pPr marL="171450" indent="-171450">
              <a:buFont typeface="Arial" charset="0"/>
              <a:buChar char="•"/>
            </a:pPr>
            <a:r>
              <a:rPr lang="en-GB" sz="800" dirty="0"/>
              <a:t>Period (Enumeration: OB_Frequency1Code) </a:t>
            </a:r>
            <a:r>
              <a:rPr lang="en-GB" sz="800" dirty="0">
                <a:solidFill>
                  <a:srgbClr val="00B050"/>
                </a:solidFill>
              </a:rPr>
              <a:t>[“Monthly”][“Monthly”][“Monthly”]</a:t>
            </a:r>
          </a:p>
          <a:p>
            <a:pPr marL="171450" indent="-171450">
              <a:buFont typeface="Arial" charset="0"/>
              <a:buChar char="•"/>
            </a:pPr>
            <a:r>
              <a:rPr lang="en-GB" sz="800" dirty="0"/>
              <a:t>Notes </a:t>
            </a:r>
            <a:r>
              <a:rPr lang="en-GB" sz="800" b="1" dirty="0"/>
              <a:t>0..* [</a:t>
            </a:r>
            <a:r>
              <a:rPr lang="en-GB" sz="800" b="1" dirty="0">
                <a:solidFill>
                  <a:srgbClr val="00B050"/>
                </a:solidFill>
              </a:rPr>
              <a:t>“P</a:t>
            </a:r>
            <a:r>
              <a:rPr lang="en-GB" sz="800" dirty="0">
                <a:solidFill>
                  <a:srgbClr val="00B050"/>
                </a:solidFill>
              </a:rPr>
              <a:t>ay at least £1,000 into your account each calendar month”],[“Stay in credit (above £0) during the monthly billing period”][“Pay in at least two different Direct Debits from your account each calendar month</a:t>
            </a:r>
          </a:p>
          <a:p>
            <a:pPr marL="171450" indent="-171450">
              <a:buFont typeface="Arial" charset="0"/>
              <a:buChar char="•"/>
            </a:pPr>
            <a:r>
              <a:rPr lang="en-GB" sz="800" b="1" dirty="0">
                <a:solidFill>
                  <a:srgbClr val="00B050"/>
                </a:solidFill>
              </a:rPr>
              <a:t>“]</a:t>
            </a:r>
          </a:p>
        </p:txBody>
      </p:sp>
      <p:cxnSp>
        <p:nvCxnSpPr>
          <p:cNvPr id="15" name="Straight Arrow Connector 14">
            <a:extLst>
              <a:ext uri="{FF2B5EF4-FFF2-40B4-BE49-F238E27FC236}">
                <a16:creationId xmlns="" xmlns:a16="http://schemas.microsoft.com/office/drawing/2014/main" id="{5F98F638-EB1D-4435-A01F-EC5573F08E06}"/>
              </a:ext>
            </a:extLst>
          </p:cNvPr>
          <p:cNvCxnSpPr>
            <a:cxnSpLocks/>
            <a:stCxn id="23" idx="2"/>
            <a:endCxn id="13" idx="0"/>
          </p:cNvCxnSpPr>
          <p:nvPr/>
        </p:nvCxnSpPr>
        <p:spPr>
          <a:xfrm flipH="1">
            <a:off x="1520672" y="2769512"/>
            <a:ext cx="1972117" cy="530457"/>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5164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63500" y="2256761"/>
            <a:ext cx="936104" cy="3970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Overdraft</a:t>
            </a:r>
          </a:p>
        </p:txBody>
      </p:sp>
      <p:sp>
        <p:nvSpPr>
          <p:cNvPr id="79" name="TextBox 78"/>
          <p:cNvSpPr txBox="1"/>
          <p:nvPr/>
        </p:nvSpPr>
        <p:spPr>
          <a:xfrm>
            <a:off x="272480" y="188640"/>
            <a:ext cx="4632487" cy="369332"/>
          </a:xfrm>
          <a:prstGeom prst="rect">
            <a:avLst/>
          </a:prstGeom>
          <a:noFill/>
        </p:spPr>
        <p:txBody>
          <a:bodyPr wrap="none" rtlCol="0">
            <a:spAutoFit/>
          </a:bodyPr>
          <a:lstStyle/>
          <a:p>
            <a:r>
              <a:rPr lang="en-GB" b="1" dirty="0">
                <a:solidFill>
                  <a:srgbClr val="FF0000"/>
                </a:solidFill>
              </a:rPr>
              <a:t>How can I represent graduate overdraft limits?</a:t>
            </a:r>
          </a:p>
        </p:txBody>
      </p:sp>
      <p:sp>
        <p:nvSpPr>
          <p:cNvPr id="85" name="Rectangle 84"/>
          <p:cNvSpPr/>
          <p:nvPr/>
        </p:nvSpPr>
        <p:spPr>
          <a:xfrm>
            <a:off x="632520" y="2256019"/>
            <a:ext cx="1241276"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solidFill>
                  <a:schemeClr val="bg1"/>
                </a:solidFill>
              </a:rPr>
              <a:t>PCAMarketingState</a:t>
            </a:r>
            <a:endParaRPr lang="en-GB" sz="800" dirty="0">
              <a:solidFill>
                <a:schemeClr val="bg1"/>
              </a:solidFill>
            </a:endParaRPr>
          </a:p>
        </p:txBody>
      </p:sp>
      <p:cxnSp>
        <p:nvCxnSpPr>
          <p:cNvPr id="11" name="Straight Arrow Connector 10"/>
          <p:cNvCxnSpPr>
            <a:stCxn id="9" idx="3"/>
            <a:endCxn id="23" idx="1"/>
          </p:cNvCxnSpPr>
          <p:nvPr/>
        </p:nvCxnSpPr>
        <p:spPr>
          <a:xfrm flipV="1">
            <a:off x="3499604" y="2452704"/>
            <a:ext cx="389206" cy="25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888810" y="2256762"/>
            <a:ext cx="1157252" cy="39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OverdraftTierBandSet</a:t>
            </a:r>
            <a:endParaRPr lang="en-GB" sz="800" b="1" dirty="0"/>
          </a:p>
        </p:txBody>
      </p:sp>
      <p:cxnSp>
        <p:nvCxnSpPr>
          <p:cNvPr id="26" name="Straight Arrow Connector 25"/>
          <p:cNvCxnSpPr>
            <a:stCxn id="85" idx="3"/>
            <a:endCxn id="9" idx="1"/>
          </p:cNvCxnSpPr>
          <p:nvPr/>
        </p:nvCxnSpPr>
        <p:spPr>
          <a:xfrm>
            <a:off x="1873796" y="2451961"/>
            <a:ext cx="689704" cy="33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588723" y="2653815"/>
            <a:ext cx="737702" cy="338554"/>
          </a:xfrm>
          <a:prstGeom prst="rect">
            <a:avLst/>
          </a:prstGeom>
          <a:noFill/>
        </p:spPr>
        <p:txBody>
          <a:bodyPr wrap="none" rtlCol="0">
            <a:spAutoFit/>
          </a:bodyPr>
          <a:lstStyle/>
          <a:p>
            <a:pPr marL="171450" indent="-171450">
              <a:buFont typeface="Arial" charset="0"/>
              <a:buChar char="•"/>
            </a:pPr>
            <a:r>
              <a:rPr lang="en-GB" sz="800" dirty="0" smtClean="0"/>
              <a:t>Notes</a:t>
            </a:r>
          </a:p>
          <a:p>
            <a:pPr marL="171450" indent="-171450">
              <a:buFont typeface="Arial" charset="0"/>
              <a:buChar char="•"/>
            </a:pPr>
            <a:r>
              <a:rPr lang="en-GB" sz="800" dirty="0" err="1">
                <a:solidFill>
                  <a:schemeClr val="tx1">
                    <a:lumMod val="95000"/>
                    <a:lumOff val="5000"/>
                  </a:schemeClr>
                </a:solidFill>
              </a:rPr>
              <a:t>T&amp;CsURL</a:t>
            </a:r>
            <a:endParaRPr lang="en-GB" sz="800" dirty="0"/>
          </a:p>
        </p:txBody>
      </p:sp>
      <p:sp>
        <p:nvSpPr>
          <p:cNvPr id="29" name="Rectangle 28"/>
          <p:cNvSpPr/>
          <p:nvPr/>
        </p:nvSpPr>
        <p:spPr>
          <a:xfrm>
            <a:off x="5327402" y="2256762"/>
            <a:ext cx="1157252" cy="39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OverdraftTierBand</a:t>
            </a:r>
            <a:endParaRPr lang="en-GB" sz="800" b="1" dirty="0"/>
          </a:p>
        </p:txBody>
      </p:sp>
      <p:cxnSp>
        <p:nvCxnSpPr>
          <p:cNvPr id="31" name="Straight Arrow Connector 30"/>
          <p:cNvCxnSpPr>
            <a:endCxn id="29" idx="1"/>
          </p:cNvCxnSpPr>
          <p:nvPr/>
        </p:nvCxnSpPr>
        <p:spPr>
          <a:xfrm>
            <a:off x="5074103" y="2451218"/>
            <a:ext cx="253299" cy="1486"/>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 name="Elbow Connector 6"/>
          <p:cNvCxnSpPr>
            <a:cxnSpLocks/>
            <a:stCxn id="23" idx="2"/>
            <a:endCxn id="33" idx="1"/>
          </p:cNvCxnSpPr>
          <p:nvPr/>
        </p:nvCxnSpPr>
        <p:spPr>
          <a:xfrm rot="16200000" flipH="1">
            <a:off x="4538905" y="2577176"/>
            <a:ext cx="1486637" cy="1629574"/>
          </a:xfrm>
          <a:prstGeom prst="bentConnector2">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888809" y="1059424"/>
            <a:ext cx="5815255" cy="1077218"/>
          </a:xfrm>
          <a:prstGeom prst="rect">
            <a:avLst/>
          </a:prstGeom>
          <a:noFill/>
        </p:spPr>
        <p:txBody>
          <a:bodyPr wrap="square" rtlCol="0">
            <a:spAutoFit/>
          </a:bodyPr>
          <a:lstStyle/>
          <a:p>
            <a:pPr marL="171450" indent="-171450">
              <a:buFont typeface="Arial" charset="0"/>
              <a:buChar char="•"/>
            </a:pPr>
            <a:r>
              <a:rPr lang="en-GB" sz="800" dirty="0" err="1"/>
              <a:t>TierBandMethod</a:t>
            </a:r>
            <a:r>
              <a:rPr lang="en-GB" sz="800" dirty="0"/>
              <a:t> (Enumeration:</a:t>
            </a:r>
            <a:r>
              <a:rPr lang="en-GB" sz="800" i="1" dirty="0"/>
              <a:t>OB_TierBandType1Code</a:t>
            </a:r>
            <a:r>
              <a:rPr lang="en-GB" sz="800" dirty="0"/>
              <a:t>) </a:t>
            </a:r>
            <a:r>
              <a:rPr lang="en-GB" sz="800" b="1" dirty="0"/>
              <a:t>M “</a:t>
            </a:r>
            <a:r>
              <a:rPr lang="en-GB" sz="800" b="1" dirty="0">
                <a:solidFill>
                  <a:srgbClr val="00B050"/>
                </a:solidFill>
              </a:rPr>
              <a:t>Whole”</a:t>
            </a:r>
            <a:endParaRPr lang="en-GB" sz="800" dirty="0">
              <a:solidFill>
                <a:srgbClr val="00B050"/>
              </a:solidFill>
            </a:endParaRPr>
          </a:p>
          <a:p>
            <a:pPr marL="171450" indent="-171450">
              <a:buFont typeface="Arial" charset="0"/>
              <a:buChar char="•"/>
            </a:pPr>
            <a:r>
              <a:rPr lang="en-GB" sz="800" dirty="0" err="1"/>
              <a:t>OverdraftType</a:t>
            </a:r>
            <a:r>
              <a:rPr lang="en-GB" sz="800" dirty="0"/>
              <a:t> (Enumeration: </a:t>
            </a:r>
            <a:r>
              <a:rPr lang="en-GB" sz="800" i="1" dirty="0"/>
              <a:t>OB_OverdraftType1Code</a:t>
            </a:r>
            <a:r>
              <a:rPr lang="en-GB" sz="800" dirty="0"/>
              <a:t>) </a:t>
            </a:r>
          </a:p>
          <a:p>
            <a:pPr marL="171450" indent="-171450">
              <a:buFont typeface="Arial" charset="0"/>
              <a:buChar char="•"/>
            </a:pPr>
            <a:r>
              <a:rPr lang="en-GB" sz="800" dirty="0"/>
              <a:t>Identification </a:t>
            </a:r>
            <a:r>
              <a:rPr lang="en-GB" sz="800" b="1" dirty="0"/>
              <a:t>M </a:t>
            </a:r>
            <a:r>
              <a:rPr lang="en-GB" sz="800" b="1" dirty="0">
                <a:solidFill>
                  <a:srgbClr val="00B050"/>
                </a:solidFill>
              </a:rPr>
              <a:t>G1</a:t>
            </a:r>
            <a:endParaRPr lang="en-GB" sz="800" dirty="0">
              <a:solidFill>
                <a:srgbClr val="00B050"/>
              </a:solidFill>
            </a:endParaRPr>
          </a:p>
          <a:p>
            <a:pPr marL="171450" indent="-171450">
              <a:buFont typeface="Arial" charset="0"/>
              <a:buChar char="•"/>
            </a:pPr>
            <a:r>
              <a:rPr lang="en-GB" sz="800" dirty="0" err="1"/>
              <a:t>AuthorisedIndicator</a:t>
            </a:r>
            <a:r>
              <a:rPr lang="en-GB" sz="800" dirty="0"/>
              <a:t> </a:t>
            </a:r>
            <a:r>
              <a:rPr lang="en-GB" sz="800" dirty="0" smtClean="0">
                <a:solidFill>
                  <a:srgbClr val="00B050"/>
                </a:solidFill>
              </a:rPr>
              <a:t>[True]</a:t>
            </a:r>
            <a:endParaRPr lang="en-GB" sz="800" dirty="0">
              <a:solidFill>
                <a:srgbClr val="00B050"/>
              </a:solidFill>
            </a:endParaRPr>
          </a:p>
          <a:p>
            <a:pPr marL="171450" indent="-171450">
              <a:buFont typeface="Arial" charset="0"/>
              <a:buChar char="•"/>
            </a:pPr>
            <a:r>
              <a:rPr lang="en-GB" sz="800" dirty="0" err="1" smtClean="0"/>
              <a:t>BufferAmount</a:t>
            </a:r>
            <a:endParaRPr lang="en-GB" sz="800" dirty="0"/>
          </a:p>
          <a:p>
            <a:pPr marL="171450" indent="-171450">
              <a:buFont typeface="Arial" charset="0"/>
              <a:buChar char="•"/>
            </a:pPr>
            <a:r>
              <a:rPr lang="en-GB" sz="800" dirty="0" smtClean="0"/>
              <a:t>Notes </a:t>
            </a:r>
            <a:r>
              <a:rPr lang="en-GB" sz="800" dirty="0"/>
              <a:t>0..* [</a:t>
            </a:r>
            <a:r>
              <a:rPr lang="en-GB" sz="800" dirty="0">
                <a:solidFill>
                  <a:srgbClr val="00B050"/>
                </a:solidFill>
              </a:rPr>
              <a:t>“If you’ve graduated within the last 3 years, you can apply for an overdraft of up to £3,000 (subject to status).</a:t>
            </a:r>
          </a:p>
          <a:p>
            <a:r>
              <a:rPr lang="en-GB" sz="800" dirty="0">
                <a:solidFill>
                  <a:srgbClr val="00B050"/>
                </a:solidFill>
              </a:rPr>
              <a:t>This is a breakdown of the fee-free amounts available based on how long ago you graduated. The maximum overdraft you can apply for with this account is £3,000.“]</a:t>
            </a:r>
          </a:p>
        </p:txBody>
      </p:sp>
      <p:sp>
        <p:nvSpPr>
          <p:cNvPr id="33" name="Rectangle 32"/>
          <p:cNvSpPr/>
          <p:nvPr/>
        </p:nvSpPr>
        <p:spPr>
          <a:xfrm>
            <a:off x="6097010" y="3939340"/>
            <a:ext cx="1411706" cy="391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OverdraftFeesCharges</a:t>
            </a:r>
            <a:endParaRPr lang="en-GB" sz="800" dirty="0">
              <a:solidFill>
                <a:schemeClr val="tx1"/>
              </a:solidFill>
            </a:endParaRPr>
          </a:p>
        </p:txBody>
      </p:sp>
      <p:sp>
        <p:nvSpPr>
          <p:cNvPr id="38" name="TextBox 37"/>
          <p:cNvSpPr txBox="1"/>
          <p:nvPr/>
        </p:nvSpPr>
        <p:spPr>
          <a:xfrm>
            <a:off x="5237087" y="2634210"/>
            <a:ext cx="3542958" cy="954107"/>
          </a:xfrm>
          <a:prstGeom prst="rect">
            <a:avLst/>
          </a:prstGeom>
          <a:noFill/>
        </p:spPr>
        <p:txBody>
          <a:bodyPr wrap="none" rtlCol="0">
            <a:spAutoFit/>
          </a:bodyPr>
          <a:lstStyle/>
          <a:p>
            <a:pPr marL="171450" indent="-171450">
              <a:buFont typeface="Arial" charset="0"/>
              <a:buChar char="•"/>
            </a:pPr>
            <a:r>
              <a:rPr lang="en-GB" sz="800" dirty="0"/>
              <a:t>Identification </a:t>
            </a:r>
            <a:r>
              <a:rPr lang="en-GB" sz="800" b="1" dirty="0"/>
              <a:t>M </a:t>
            </a:r>
            <a:r>
              <a:rPr lang="en-GB" sz="800" b="1" dirty="0">
                <a:solidFill>
                  <a:srgbClr val="00B050"/>
                </a:solidFill>
              </a:rPr>
              <a:t> </a:t>
            </a:r>
            <a:r>
              <a:rPr lang="en-GB" sz="800" dirty="0">
                <a:solidFill>
                  <a:srgbClr val="00B050"/>
                </a:solidFill>
              </a:rPr>
              <a:t>[“G1”],[“G2”][“G3”]</a:t>
            </a:r>
          </a:p>
          <a:p>
            <a:pPr marL="171450" indent="-171450">
              <a:buFont typeface="Arial" charset="0"/>
              <a:buChar char="•"/>
            </a:pPr>
            <a:r>
              <a:rPr lang="en-GB" sz="800" dirty="0" err="1"/>
              <a:t>TierValueMin</a:t>
            </a:r>
            <a:r>
              <a:rPr lang="en-GB" sz="800" dirty="0"/>
              <a:t> </a:t>
            </a:r>
            <a:r>
              <a:rPr lang="en-GB" sz="800" b="1" dirty="0"/>
              <a:t>M</a:t>
            </a:r>
            <a:r>
              <a:rPr lang="en-GB" sz="800" b="1" dirty="0">
                <a:solidFill>
                  <a:srgbClr val="00B050"/>
                </a:solidFill>
              </a:rPr>
              <a:t> </a:t>
            </a:r>
            <a:r>
              <a:rPr lang="en-GB" sz="800" dirty="0">
                <a:solidFill>
                  <a:srgbClr val="00B050"/>
                </a:solidFill>
              </a:rPr>
              <a:t>[0],[0],[0]</a:t>
            </a:r>
          </a:p>
          <a:p>
            <a:pPr marL="171450" indent="-171450">
              <a:buFont typeface="Arial" charset="0"/>
              <a:buChar char="•"/>
            </a:pPr>
            <a:r>
              <a:rPr lang="en-GB" sz="800" dirty="0" err="1"/>
              <a:t>TierValueMax</a:t>
            </a:r>
            <a:r>
              <a:rPr lang="en-GB" sz="800" dirty="0"/>
              <a:t> </a:t>
            </a:r>
            <a:r>
              <a:rPr lang="en-GB" sz="800" dirty="0">
                <a:solidFill>
                  <a:srgbClr val="00B050"/>
                </a:solidFill>
              </a:rPr>
              <a:t>[3000],[2000],[1000</a:t>
            </a:r>
            <a:r>
              <a:rPr lang="en-GB" sz="800" dirty="0" smtClean="0">
                <a:solidFill>
                  <a:srgbClr val="00B050"/>
                </a:solidFill>
              </a:rPr>
              <a:t>]</a:t>
            </a:r>
          </a:p>
          <a:p>
            <a:pPr marL="171450" indent="-171450">
              <a:buFont typeface="Arial" charset="0"/>
              <a:buChar char="•"/>
            </a:pPr>
            <a:r>
              <a:rPr lang="en-GB" sz="800" dirty="0" err="1"/>
              <a:t>OverdraftInterestChargingCoverage</a:t>
            </a:r>
            <a:r>
              <a:rPr lang="en-GB" sz="800" dirty="0"/>
              <a:t> (Enumeration: OB_TierBandType1Code)</a:t>
            </a:r>
          </a:p>
          <a:p>
            <a:pPr marL="171450" indent="-171450">
              <a:buFont typeface="Arial" charset="0"/>
              <a:buChar char="•"/>
            </a:pPr>
            <a:r>
              <a:rPr lang="en-GB" sz="800" dirty="0" err="1" smtClean="0"/>
              <a:t>BankGuaranteedIndicator</a:t>
            </a:r>
            <a:r>
              <a:rPr lang="en-GB" sz="800" dirty="0" smtClean="0"/>
              <a:t> </a:t>
            </a:r>
            <a:r>
              <a:rPr lang="en-GB" sz="800" dirty="0" smtClean="0">
                <a:solidFill>
                  <a:srgbClr val="00B050"/>
                </a:solidFill>
              </a:rPr>
              <a:t>[True][True][True]</a:t>
            </a:r>
            <a:endParaRPr lang="en-GB" sz="800" dirty="0">
              <a:solidFill>
                <a:srgbClr val="00B050"/>
              </a:solidFill>
            </a:endParaRPr>
          </a:p>
          <a:p>
            <a:pPr marL="171450" indent="-171450">
              <a:buFont typeface="Arial" charset="0"/>
              <a:buChar char="•"/>
            </a:pPr>
            <a:r>
              <a:rPr lang="en-GB" sz="800" dirty="0"/>
              <a:t>EAR </a:t>
            </a:r>
            <a:r>
              <a:rPr lang="en-GB" sz="800" dirty="0">
                <a:solidFill>
                  <a:srgbClr val="00B050"/>
                </a:solidFill>
              </a:rPr>
              <a:t>[0],[0],[0]</a:t>
            </a:r>
          </a:p>
          <a:p>
            <a:pPr marL="171450" indent="-171450">
              <a:buFont typeface="Arial" charset="0"/>
              <a:buChar char="•"/>
            </a:pPr>
            <a:r>
              <a:rPr lang="en-GB" sz="800" dirty="0" smtClean="0"/>
              <a:t>Notes </a:t>
            </a:r>
            <a:r>
              <a:rPr lang="en-GB" sz="800" b="1" dirty="0"/>
              <a:t>0..*</a:t>
            </a:r>
            <a:r>
              <a:rPr lang="en-GB" sz="800" dirty="0">
                <a:solidFill>
                  <a:srgbClr val="00B050"/>
                </a:solidFill>
              </a:rPr>
              <a:t>[“Up to £3000”][“Up to £2000”][“Up to £1000”]</a:t>
            </a:r>
          </a:p>
        </p:txBody>
      </p:sp>
      <p:cxnSp>
        <p:nvCxnSpPr>
          <p:cNvPr id="8" name="Elbow Connector 7"/>
          <p:cNvCxnSpPr>
            <a:stCxn id="29" idx="3"/>
            <a:endCxn id="33" idx="0"/>
          </p:cNvCxnSpPr>
          <p:nvPr/>
        </p:nvCxnSpPr>
        <p:spPr>
          <a:xfrm>
            <a:off x="6484654" y="2452704"/>
            <a:ext cx="318209" cy="1486636"/>
          </a:xfrm>
          <a:prstGeom prst="bentConnector2">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3780" y="4403590"/>
            <a:ext cx="7816645" cy="1569660"/>
          </a:xfrm>
          <a:prstGeom prst="rect">
            <a:avLst/>
          </a:prstGeom>
          <a:noFill/>
        </p:spPr>
        <p:txBody>
          <a:bodyPr wrap="square" rtlCol="0">
            <a:spAutoFit/>
          </a:bodyPr>
          <a:lstStyle/>
          <a:p>
            <a:r>
              <a:rPr lang="en-GB" sz="1200" b="1" dirty="0"/>
              <a:t>Example: </a:t>
            </a:r>
            <a:r>
              <a:rPr lang="en-GB" sz="1200" b="1" dirty="0">
                <a:hlinkClick r:id="rId2"/>
              </a:rPr>
              <a:t>Barclays Higher Education Account</a:t>
            </a:r>
            <a:endParaRPr lang="en-GB" sz="1200" b="1" dirty="0"/>
          </a:p>
          <a:p>
            <a:endParaRPr lang="en-GB" sz="1200" b="1" dirty="0"/>
          </a:p>
          <a:p>
            <a:r>
              <a:rPr lang="en-GB" sz="1200" dirty="0"/>
              <a:t>If you’ve graduated within the last 3 years, you can apply for an overdraft of up to £3,000 (subject to status).</a:t>
            </a:r>
          </a:p>
          <a:p>
            <a:r>
              <a:rPr lang="en-GB" sz="1200" dirty="0"/>
              <a:t>This is a breakdown of the fee-free amounts available based on how long ago you graduated. The maximum overdraft you can apply for with this account is £3,000.</a:t>
            </a:r>
          </a:p>
          <a:p>
            <a:r>
              <a:rPr lang="en-GB" sz="1200" dirty="0"/>
              <a:t>1st year after graduation: Up to £3,000</a:t>
            </a:r>
            <a:br>
              <a:rPr lang="en-GB" sz="1200" dirty="0"/>
            </a:br>
            <a:r>
              <a:rPr lang="en-GB" sz="1200" dirty="0"/>
              <a:t>2nd year after graduation: Up to £2,000</a:t>
            </a:r>
            <a:br>
              <a:rPr lang="en-GB" sz="1200" dirty="0"/>
            </a:br>
            <a:r>
              <a:rPr lang="en-GB" sz="1200" dirty="0"/>
              <a:t>3rd year after graduation: Up to £1,000</a:t>
            </a:r>
          </a:p>
        </p:txBody>
      </p:sp>
      <p:sp>
        <p:nvSpPr>
          <p:cNvPr id="2" name="Rectangle 1">
            <a:extLst>
              <a:ext uri="{FF2B5EF4-FFF2-40B4-BE49-F238E27FC236}">
                <a16:creationId xmlns="" xmlns:a16="http://schemas.microsoft.com/office/drawing/2014/main" id="{42FC03E1-5A49-4EBC-88D4-EC77C3422675}"/>
              </a:ext>
            </a:extLst>
          </p:cNvPr>
          <p:cNvSpPr/>
          <p:nvPr/>
        </p:nvSpPr>
        <p:spPr>
          <a:xfrm>
            <a:off x="439662" y="2686176"/>
            <a:ext cx="2591890" cy="1415772"/>
          </a:xfrm>
          <a:prstGeom prst="rect">
            <a:avLst/>
          </a:prstGeom>
        </p:spPr>
        <p:txBody>
          <a:bodyPr wrap="square">
            <a:spAutoFit/>
          </a:bodyPr>
          <a:lstStyle/>
          <a:p>
            <a:pPr marL="171450" indent="-171450">
              <a:buFont typeface="Arial" panose="020B0604020202020204" pitchFamily="34" charset="0"/>
              <a:buChar char="•"/>
            </a:pPr>
            <a:r>
              <a:rPr lang="en-US" sz="800" dirty="0"/>
              <a:t>Identification </a:t>
            </a:r>
            <a:r>
              <a:rPr lang="en-US" sz="800" b="1" dirty="0"/>
              <a:t>M</a:t>
            </a:r>
            <a:r>
              <a:rPr lang="en-US" sz="800" b="1" dirty="0">
                <a:solidFill>
                  <a:srgbClr val="00B050"/>
                </a:solidFill>
              </a:rPr>
              <a:t>   </a:t>
            </a:r>
            <a:r>
              <a:rPr lang="en-US" sz="800" dirty="0">
                <a:solidFill>
                  <a:srgbClr val="00B050"/>
                </a:solidFill>
              </a:rPr>
              <a:t>[“R1”][“R2”][“R3”]</a:t>
            </a:r>
          </a:p>
          <a:p>
            <a:pPr marL="171450" indent="-171450">
              <a:buFont typeface="Arial" panose="020B0604020202020204" pitchFamily="34" charset="0"/>
              <a:buChar char="•"/>
            </a:pPr>
            <a:r>
              <a:rPr lang="en-US" sz="800" dirty="0" err="1"/>
              <a:t>MarketingState</a:t>
            </a:r>
            <a:r>
              <a:rPr lang="en-US" sz="800" dirty="0"/>
              <a:t> (Enumeration</a:t>
            </a:r>
            <a:r>
              <a:rPr lang="en-US" sz="700" dirty="0"/>
              <a:t>: </a:t>
            </a:r>
            <a:r>
              <a:rPr lang="en-US" sz="700" i="1" dirty="0"/>
              <a:t>OB_MarketingState1Code) </a:t>
            </a:r>
            <a:r>
              <a:rPr lang="en-US" sz="700" b="1" i="1" dirty="0"/>
              <a:t>M  </a:t>
            </a:r>
            <a:r>
              <a:rPr lang="en-US" sz="700" dirty="0">
                <a:solidFill>
                  <a:srgbClr val="00B050"/>
                </a:solidFill>
              </a:rPr>
              <a:t>[“Regular”][”Regular”],[“Regular”]</a:t>
            </a:r>
          </a:p>
          <a:p>
            <a:pPr marL="171450" indent="-171450">
              <a:buFont typeface="Arial" panose="020B0604020202020204" pitchFamily="34" charset="0"/>
              <a:buChar char="•"/>
            </a:pPr>
            <a:r>
              <a:rPr lang="en-US" sz="700" b="1" dirty="0" err="1"/>
              <a:t>PredecessorID</a:t>
            </a:r>
            <a:r>
              <a:rPr lang="en-US" sz="700" b="1" dirty="0"/>
              <a:t>: </a:t>
            </a:r>
            <a:r>
              <a:rPr lang="en-US" sz="700" b="1" dirty="0">
                <a:solidFill>
                  <a:srgbClr val="00B050"/>
                </a:solidFill>
              </a:rPr>
              <a:t>[][“R1”][“R2”]</a:t>
            </a:r>
          </a:p>
          <a:p>
            <a:pPr marL="171450" indent="-171450">
              <a:buFont typeface="Arial" panose="020B0604020202020204" pitchFamily="34" charset="0"/>
              <a:buChar char="•"/>
            </a:pPr>
            <a:r>
              <a:rPr lang="en-US" sz="800" dirty="0" err="1">
                <a:solidFill>
                  <a:schemeClr val="tx1">
                    <a:lumMod val="95000"/>
                    <a:lumOff val="5000"/>
                  </a:schemeClr>
                </a:solidFill>
              </a:rPr>
              <a:t>FirstMarketedDate</a:t>
            </a:r>
            <a:r>
              <a:rPr lang="en-US" sz="800" dirty="0" smtClean="0"/>
              <a:t> </a:t>
            </a:r>
            <a:r>
              <a:rPr lang="en-US" sz="800" dirty="0">
                <a:solidFill>
                  <a:srgbClr val="00B050"/>
                </a:solidFill>
              </a:rPr>
              <a:t>[“1/1/1990”][“1/1/1990”]</a:t>
            </a:r>
          </a:p>
          <a:p>
            <a:pPr marL="171450" indent="-171450">
              <a:buFont typeface="Arial" panose="020B0604020202020204" pitchFamily="34" charset="0"/>
              <a:buChar char="•"/>
            </a:pPr>
            <a:r>
              <a:rPr lang="en-US" sz="800" dirty="0" err="1">
                <a:solidFill>
                  <a:schemeClr val="tx1">
                    <a:lumMod val="95000"/>
                    <a:lumOff val="5000"/>
                  </a:schemeClr>
                </a:solidFill>
              </a:rPr>
              <a:t>LastMarketedDate</a:t>
            </a:r>
            <a:r>
              <a:rPr lang="en-US" sz="800" dirty="0" smtClean="0"/>
              <a:t>   </a:t>
            </a:r>
            <a:r>
              <a:rPr lang="en-US" sz="800" dirty="0">
                <a:solidFill>
                  <a:srgbClr val="00B050"/>
                </a:solidFill>
              </a:rPr>
              <a:t>[“31/12/9999”][“31/12/9999”]</a:t>
            </a:r>
          </a:p>
          <a:p>
            <a:pPr marL="171450" indent="-171450">
              <a:buFont typeface="Arial" panose="020B0604020202020204" pitchFamily="34" charset="0"/>
              <a:buChar char="•"/>
            </a:pPr>
            <a:r>
              <a:rPr lang="en-US" sz="800" dirty="0" err="1">
                <a:solidFill>
                  <a:schemeClr val="tx1">
                    <a:lumMod val="95000"/>
                    <a:lumOff val="5000"/>
                  </a:schemeClr>
                </a:solidFill>
              </a:rPr>
              <a:t>StateTenureLength</a:t>
            </a:r>
            <a:r>
              <a:rPr lang="en-US" sz="800" dirty="0" smtClean="0"/>
              <a:t> </a:t>
            </a:r>
            <a:r>
              <a:rPr lang="en-US" sz="800" dirty="0">
                <a:solidFill>
                  <a:srgbClr val="00B050"/>
                </a:solidFill>
              </a:rPr>
              <a:t>[1][1][1]</a:t>
            </a:r>
          </a:p>
          <a:p>
            <a:pPr marL="171450" indent="-171450">
              <a:buFont typeface="Arial" panose="020B0604020202020204" pitchFamily="34" charset="0"/>
              <a:buChar char="•"/>
            </a:pPr>
            <a:r>
              <a:rPr lang="en-US" sz="800" dirty="0" err="1">
                <a:solidFill>
                  <a:schemeClr val="tx1">
                    <a:lumMod val="95000"/>
                    <a:lumOff val="5000"/>
                  </a:schemeClr>
                </a:solidFill>
              </a:rPr>
              <a:t>StateTenurePeriod</a:t>
            </a:r>
            <a:r>
              <a:rPr lang="en-US" sz="800" dirty="0" smtClean="0"/>
              <a:t> </a:t>
            </a:r>
            <a:r>
              <a:rPr lang="en-US" sz="800" dirty="0"/>
              <a:t>(Enumeration: </a:t>
            </a:r>
            <a:r>
              <a:rPr lang="en-US" sz="800" i="1" dirty="0"/>
              <a:t>OB_Period1Code</a:t>
            </a:r>
            <a:r>
              <a:rPr lang="en-US" sz="800" dirty="0"/>
              <a:t>)  [</a:t>
            </a:r>
            <a:r>
              <a:rPr lang="en-US" sz="800" dirty="0">
                <a:solidFill>
                  <a:srgbClr val="00B050"/>
                </a:solidFill>
              </a:rPr>
              <a:t>“Year”][“Year”][“Year”]</a:t>
            </a:r>
          </a:p>
          <a:p>
            <a:pPr marL="171450" indent="-171450">
              <a:buFont typeface="Arial" panose="020B0604020202020204" pitchFamily="34" charset="0"/>
              <a:buChar char="•"/>
            </a:pPr>
            <a:r>
              <a:rPr lang="en-US" sz="800" dirty="0"/>
              <a:t>Notes(0..*)</a:t>
            </a:r>
            <a:endParaRPr lang="en-US" sz="800" dirty="0">
              <a:solidFill>
                <a:srgbClr val="00B050"/>
              </a:solidFill>
            </a:endParaRPr>
          </a:p>
        </p:txBody>
      </p:sp>
    </p:spTree>
    <p:extLst>
      <p:ext uri="{BB962C8B-B14F-4D97-AF65-F5344CB8AC3E}">
        <p14:creationId xmlns:p14="http://schemas.microsoft.com/office/powerpoint/2010/main" val="2551258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72480" y="188640"/>
            <a:ext cx="7034426" cy="369332"/>
          </a:xfrm>
          <a:prstGeom prst="rect">
            <a:avLst/>
          </a:prstGeom>
          <a:noFill/>
        </p:spPr>
        <p:txBody>
          <a:bodyPr wrap="none" rtlCol="0">
            <a:spAutoFit/>
          </a:bodyPr>
          <a:lstStyle/>
          <a:p>
            <a:r>
              <a:rPr lang="en-GB" b="1" dirty="0">
                <a:solidFill>
                  <a:srgbClr val="FF0000"/>
                </a:solidFill>
              </a:rPr>
              <a:t>How can I represent </a:t>
            </a:r>
            <a:r>
              <a:rPr lang="en-GB" b="1" dirty="0" smtClean="0">
                <a:solidFill>
                  <a:srgbClr val="FF0000"/>
                </a:solidFill>
              </a:rPr>
              <a:t>overdrafts with periodic &amp; per item fees with caps?</a:t>
            </a:r>
            <a:endParaRPr lang="en-GB" b="1" dirty="0">
              <a:solidFill>
                <a:srgbClr val="FF0000"/>
              </a:solidFill>
            </a:endParaRPr>
          </a:p>
        </p:txBody>
      </p:sp>
      <p:sp>
        <p:nvSpPr>
          <p:cNvPr id="33" name="Rectangle 32"/>
          <p:cNvSpPr/>
          <p:nvPr/>
        </p:nvSpPr>
        <p:spPr>
          <a:xfrm>
            <a:off x="400159" y="1340769"/>
            <a:ext cx="1411706" cy="391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OverdraftFeeCharges</a:t>
            </a:r>
            <a:endParaRPr lang="en-GB" sz="800" dirty="0">
              <a:solidFill>
                <a:schemeClr val="tx1"/>
              </a:solidFill>
            </a:endParaRPr>
          </a:p>
        </p:txBody>
      </p:sp>
      <p:sp>
        <p:nvSpPr>
          <p:cNvPr id="18" name="TextBox 17"/>
          <p:cNvSpPr txBox="1"/>
          <p:nvPr/>
        </p:nvSpPr>
        <p:spPr>
          <a:xfrm>
            <a:off x="5733087" y="1340768"/>
            <a:ext cx="3244799" cy="1938992"/>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(Enumeration:OB_OverdraftFeeType1Code) </a:t>
            </a:r>
            <a:r>
              <a:rPr lang="en-GB" sz="800" b="1" dirty="0"/>
              <a:t>M </a:t>
            </a:r>
            <a:endParaRPr lang="en-GB" sz="800" b="1" dirty="0" smtClean="0"/>
          </a:p>
          <a:p>
            <a:pPr marL="171450" indent="-171450">
              <a:buFont typeface="Arial" charset="0"/>
              <a:buChar char="•"/>
            </a:pPr>
            <a:r>
              <a:rPr lang="en-GB" sz="800" dirty="0" smtClean="0">
                <a:solidFill>
                  <a:srgbClr val="00B050"/>
                </a:solidFill>
              </a:rPr>
              <a:t>{“</a:t>
            </a:r>
            <a:r>
              <a:rPr lang="en-GB" sz="800" dirty="0" err="1" smtClean="0">
                <a:solidFill>
                  <a:srgbClr val="00B050"/>
                </a:solidFill>
              </a:rPr>
              <a:t>ArramgedOverdraft</a:t>
            </a:r>
            <a:r>
              <a:rPr lang="en-GB" sz="800" dirty="0" smtClean="0">
                <a:solidFill>
                  <a:srgbClr val="00B050"/>
                </a:solidFill>
              </a:rPr>
              <a:t>”],[“</a:t>
            </a:r>
            <a:r>
              <a:rPr lang="en-GB" sz="800" dirty="0" err="1" smtClean="0">
                <a:solidFill>
                  <a:srgbClr val="00B050"/>
                </a:solidFill>
              </a:rPr>
              <a:t>UnarrangedBorrwoing</a:t>
            </a:r>
            <a:r>
              <a:rPr lang="en-GB" sz="800" dirty="0" smtClean="0">
                <a:solidFill>
                  <a:srgbClr val="00B050"/>
                </a:solidFill>
              </a:rPr>
              <a:t>”],[“</a:t>
            </a:r>
            <a:r>
              <a:rPr lang="en-GB" sz="800" dirty="0" err="1" smtClean="0">
                <a:solidFill>
                  <a:srgbClr val="00B050"/>
                </a:solidFill>
              </a:rPr>
              <a:t>BorrowingItem</a:t>
            </a:r>
            <a:r>
              <a:rPr lang="en-GB" sz="800" dirty="0" smtClean="0">
                <a:solidFill>
                  <a:srgbClr val="00B050"/>
                </a:solidFill>
              </a:rPr>
              <a:t>”]</a:t>
            </a:r>
            <a:endParaRPr lang="en-GB" sz="800" dirty="0">
              <a:solidFill>
                <a:srgbClr val="00B050"/>
              </a:solidFill>
            </a:endParaRPr>
          </a:p>
          <a:p>
            <a:pPr marL="171450" indent="-171450">
              <a:buFont typeface="Arial" charset="0"/>
              <a:buChar char="•"/>
            </a:pPr>
            <a:r>
              <a:rPr lang="en-GB" sz="800" dirty="0" err="1"/>
              <a:t>OtherFeeType</a:t>
            </a:r>
            <a:r>
              <a:rPr lang="en-GB" sz="800" dirty="0"/>
              <a:t> (</a:t>
            </a:r>
            <a:r>
              <a:rPr lang="en-GB" sz="800" dirty="0" err="1"/>
              <a:t>OtherCodeType</a:t>
            </a:r>
            <a:r>
              <a:rPr lang="en-GB" sz="800" dirty="0" smtClean="0"/>
              <a:t>)</a:t>
            </a:r>
          </a:p>
          <a:p>
            <a:pPr marL="171450" indent="-171450">
              <a:buFont typeface="Arial" charset="0"/>
              <a:buChar char="•"/>
            </a:pPr>
            <a:r>
              <a:rPr lang="en-GB" sz="800" dirty="0" err="1" smtClean="0"/>
              <a:t>OverdraftControlIndicator</a:t>
            </a:r>
            <a:endParaRPr lang="en-GB" sz="800" dirty="0"/>
          </a:p>
          <a:p>
            <a:pPr marL="171450" indent="-171450">
              <a:buFont typeface="Arial" charset="0"/>
              <a:buChar char="•"/>
            </a:pPr>
            <a:r>
              <a:rPr lang="en-GB" sz="800" dirty="0" err="1"/>
              <a:t>FeeAmount</a:t>
            </a:r>
            <a:r>
              <a:rPr lang="en-GB" sz="800" dirty="0"/>
              <a:t> </a:t>
            </a:r>
            <a:r>
              <a:rPr lang="en-GB" sz="800" dirty="0" smtClean="0">
                <a:solidFill>
                  <a:srgbClr val="00B050"/>
                </a:solidFill>
              </a:rPr>
              <a:t>[0.50],[5.00],[5.00]</a:t>
            </a:r>
            <a:endParaRPr lang="en-GB" sz="800" dirty="0">
              <a:solidFill>
                <a:srgbClr val="00B050"/>
              </a:solidFill>
            </a:endParaRPr>
          </a:p>
          <a:p>
            <a:pPr marL="171450" indent="-171450">
              <a:buFont typeface="Arial" charset="0"/>
              <a:buChar char="•"/>
            </a:pPr>
            <a:r>
              <a:rPr lang="en-GB" sz="800" dirty="0" err="1"/>
              <a:t>FeeRate</a:t>
            </a:r>
            <a:endParaRPr lang="en-GB" sz="800" dirty="0"/>
          </a:p>
          <a:p>
            <a:pPr marL="171450" indent="-171450">
              <a:buFont typeface="Arial" charset="0"/>
              <a:buChar char="•"/>
            </a:pPr>
            <a:r>
              <a:rPr lang="en-GB" sz="800" dirty="0" err="1"/>
              <a:t>FeeRateType</a:t>
            </a:r>
            <a:r>
              <a:rPr lang="en-GB" sz="800" dirty="0"/>
              <a:t> (Enumeration</a:t>
            </a:r>
            <a:r>
              <a:rPr lang="en-GB" sz="800" dirty="0">
                <a:sym typeface="Wingdings"/>
              </a:rPr>
              <a:t>: </a:t>
            </a:r>
            <a:r>
              <a:rPr lang="en-GB" sz="800" i="1" dirty="0"/>
              <a:t>OB_InterestRateType1Code)</a:t>
            </a:r>
          </a:p>
          <a:p>
            <a:pPr marL="171450" indent="-171450">
              <a:buFont typeface="Arial" charset="0"/>
              <a:buChar char="•"/>
            </a:pPr>
            <a:r>
              <a:rPr lang="en-GB" sz="800" dirty="0" err="1"/>
              <a:t>OtherFeeRateType</a:t>
            </a:r>
            <a:r>
              <a:rPr lang="en-GB" sz="800" dirty="0"/>
              <a:t> (</a:t>
            </a:r>
            <a:r>
              <a:rPr lang="en-GB" sz="800" dirty="0" err="1"/>
              <a:t>OtherCodeType</a:t>
            </a:r>
            <a:r>
              <a:rPr lang="en-GB" sz="800" dirty="0"/>
              <a:t>)</a:t>
            </a:r>
          </a:p>
          <a:p>
            <a:pPr marL="171450" indent="-171450">
              <a:buFont typeface="Arial" charset="0"/>
              <a:buChar char="•"/>
            </a:pPr>
            <a:r>
              <a:rPr lang="en-GB" sz="800" dirty="0" err="1"/>
              <a:t>ApplicationFrequency</a:t>
            </a:r>
            <a:r>
              <a:rPr lang="en-GB" sz="800" dirty="0"/>
              <a:t> (Enumeration: </a:t>
            </a:r>
            <a:r>
              <a:rPr lang="en-GB" sz="800" i="1" dirty="0"/>
              <a:t>OB_FeeFrequency1Code</a:t>
            </a:r>
            <a:r>
              <a:rPr lang="en-GB" sz="800" dirty="0"/>
              <a:t>) </a:t>
            </a:r>
            <a:r>
              <a:rPr lang="en-GB" sz="800" b="1" dirty="0"/>
              <a:t>M </a:t>
            </a:r>
            <a:endParaRPr lang="en-GB" sz="800" b="1" dirty="0" smtClean="0"/>
          </a:p>
          <a:p>
            <a:pPr marL="171450" indent="-171450">
              <a:buFont typeface="Arial" charset="0"/>
              <a:buChar char="•"/>
            </a:pPr>
            <a:r>
              <a:rPr lang="en-GB" sz="800" dirty="0" smtClean="0">
                <a:solidFill>
                  <a:srgbClr val="00B050"/>
                </a:solidFill>
              </a:rPr>
              <a:t>[“Monthly”],[”Monthly”],[Monthly”]</a:t>
            </a:r>
            <a:endParaRPr lang="en-GB" sz="800" dirty="0">
              <a:solidFill>
                <a:srgbClr val="00B050"/>
              </a:solidFill>
            </a:endParaRPr>
          </a:p>
          <a:p>
            <a:pPr marL="171450" indent="-171450">
              <a:buFont typeface="Arial" charset="0"/>
              <a:buChar char="•"/>
            </a:pPr>
            <a:r>
              <a:rPr lang="en-GB" sz="800" dirty="0" err="1"/>
              <a:t>OtherApplicationFrequency</a:t>
            </a:r>
            <a:r>
              <a:rPr lang="en-GB" sz="800" dirty="0"/>
              <a:t> (</a:t>
            </a:r>
            <a:r>
              <a:rPr lang="en-GB" sz="800" dirty="0" err="1"/>
              <a:t>OtherCodeType</a:t>
            </a:r>
            <a:r>
              <a:rPr lang="en-GB" sz="800" dirty="0"/>
              <a:t>)</a:t>
            </a:r>
          </a:p>
          <a:p>
            <a:pPr marL="171450" indent="-171450">
              <a:buFont typeface="Arial" charset="0"/>
              <a:buChar char="•"/>
            </a:pPr>
            <a:r>
              <a:rPr lang="en-GB" sz="800" dirty="0" err="1"/>
              <a:t>CalculationFrequency</a:t>
            </a:r>
            <a:r>
              <a:rPr lang="en-GB" sz="800" dirty="0"/>
              <a:t> (Enumeration: </a:t>
            </a:r>
            <a:r>
              <a:rPr lang="en-GB" sz="800" i="1" dirty="0"/>
              <a:t>OB_FeeFrequency1Code</a:t>
            </a:r>
            <a:r>
              <a:rPr lang="en-GB" sz="800" dirty="0"/>
              <a:t>)  </a:t>
            </a:r>
            <a:r>
              <a:rPr lang="en-GB" sz="800" b="1" dirty="0"/>
              <a:t>M </a:t>
            </a:r>
            <a:endParaRPr lang="en-GB" sz="800" b="1" dirty="0" smtClean="0"/>
          </a:p>
          <a:p>
            <a:pPr marL="171450" indent="-171450">
              <a:buFont typeface="Arial" charset="0"/>
              <a:buChar char="•"/>
            </a:pPr>
            <a:r>
              <a:rPr lang="en-GB" sz="800" dirty="0" smtClean="0">
                <a:solidFill>
                  <a:srgbClr val="00B050"/>
                </a:solidFill>
              </a:rPr>
              <a:t>[“Daily”],[“Daily”],[“</a:t>
            </a:r>
            <a:r>
              <a:rPr lang="en-GB" sz="800" dirty="0" err="1" smtClean="0">
                <a:solidFill>
                  <a:srgbClr val="00B050"/>
                </a:solidFill>
              </a:rPr>
              <a:t>PerItem</a:t>
            </a:r>
            <a:r>
              <a:rPr lang="en-GB" sz="800" dirty="0" smtClean="0">
                <a:solidFill>
                  <a:srgbClr val="00B050"/>
                </a:solidFill>
              </a:rPr>
              <a:t>”]</a:t>
            </a:r>
            <a:endParaRPr lang="en-GB" sz="800" dirty="0">
              <a:solidFill>
                <a:srgbClr val="00B050"/>
              </a:solidFill>
            </a:endParaRPr>
          </a:p>
          <a:p>
            <a:pPr marL="171450" indent="-171450">
              <a:buFont typeface="Arial" charset="0"/>
              <a:buChar char="•"/>
            </a:pPr>
            <a:r>
              <a:rPr lang="en-GB" sz="800" dirty="0" err="1"/>
              <a:t>OtherCalculationFrequency</a:t>
            </a:r>
            <a:r>
              <a:rPr lang="en-GB" sz="800" dirty="0"/>
              <a:t> (</a:t>
            </a:r>
            <a:r>
              <a:rPr lang="en-GB" sz="800" dirty="0" err="1"/>
              <a:t>OtherCodeType</a:t>
            </a:r>
            <a:r>
              <a:rPr lang="en-GB" sz="800" dirty="0"/>
              <a:t>)</a:t>
            </a:r>
          </a:p>
          <a:p>
            <a:pPr marL="171450" indent="-171450">
              <a:buFont typeface="Arial" charset="0"/>
              <a:buChar char="•"/>
            </a:pPr>
            <a:r>
              <a:rPr lang="en-GB" sz="800" dirty="0"/>
              <a:t>Notes(0..*)</a:t>
            </a:r>
          </a:p>
        </p:txBody>
      </p:sp>
      <p:sp>
        <p:nvSpPr>
          <p:cNvPr id="19" name="Rectangle 18"/>
          <p:cNvSpPr/>
          <p:nvPr/>
        </p:nvSpPr>
        <p:spPr>
          <a:xfrm>
            <a:off x="3782870" y="1340769"/>
            <a:ext cx="1707914"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OverdraftFeeChargeDetail</a:t>
            </a:r>
            <a:endParaRPr lang="en-GB" sz="800" dirty="0">
              <a:solidFill>
                <a:schemeClr val="bg1"/>
              </a:solidFill>
            </a:endParaRPr>
          </a:p>
        </p:txBody>
      </p:sp>
      <p:sp>
        <p:nvSpPr>
          <p:cNvPr id="21" name="Rectangle 20"/>
          <p:cNvSpPr/>
          <p:nvPr/>
        </p:nvSpPr>
        <p:spPr>
          <a:xfrm>
            <a:off x="400159" y="2420889"/>
            <a:ext cx="1411706"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OverdraftFeeChargeCap</a:t>
            </a:r>
            <a:endParaRPr lang="en-GB" sz="800" dirty="0">
              <a:solidFill>
                <a:schemeClr val="bg1"/>
              </a:solidFill>
            </a:endParaRPr>
          </a:p>
        </p:txBody>
      </p:sp>
      <p:sp>
        <p:nvSpPr>
          <p:cNvPr id="22" name="TextBox 21"/>
          <p:cNvSpPr txBox="1"/>
          <p:nvPr/>
        </p:nvSpPr>
        <p:spPr>
          <a:xfrm>
            <a:off x="1910663" y="2420889"/>
            <a:ext cx="3405099" cy="1200329"/>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 (Enumeration:OB_OverdraftFeeType1Code (1..*)) </a:t>
            </a:r>
            <a:endParaRPr lang="en-GB" sz="800" dirty="0" smtClean="0"/>
          </a:p>
          <a:p>
            <a:pPr marL="171450" indent="-171450">
              <a:buFont typeface="Arial" charset="0"/>
              <a:buChar char="•"/>
            </a:pPr>
            <a:r>
              <a:rPr lang="en-GB" sz="800" dirty="0" smtClean="0">
                <a:solidFill>
                  <a:srgbClr val="00B050"/>
                </a:solidFill>
              </a:rPr>
              <a:t>[“</a:t>
            </a:r>
            <a:r>
              <a:rPr lang="en-GB" sz="800" dirty="0" err="1" smtClean="0">
                <a:solidFill>
                  <a:srgbClr val="00B050"/>
                </a:solidFill>
              </a:rPr>
              <a:t>UnarrangedBorrowing</a:t>
            </a:r>
            <a:r>
              <a:rPr lang="en-GB" sz="800" dirty="0" smtClean="0">
                <a:solidFill>
                  <a:srgbClr val="00B050"/>
                </a:solidFill>
              </a:rPr>
              <a:t>”],[“</a:t>
            </a:r>
            <a:r>
              <a:rPr lang="en-GB" sz="800" dirty="0" err="1" smtClean="0">
                <a:solidFill>
                  <a:srgbClr val="00B050"/>
                </a:solidFill>
              </a:rPr>
              <a:t>BorrowingItem</a:t>
            </a:r>
            <a:r>
              <a:rPr lang="en-GB" sz="800" dirty="0" smtClean="0">
                <a:solidFill>
                  <a:srgbClr val="00B050"/>
                </a:solidFill>
              </a:rPr>
              <a:t>”]</a:t>
            </a:r>
            <a:endParaRPr lang="en-GB" sz="800" dirty="0">
              <a:solidFill>
                <a:srgbClr val="00B050"/>
              </a:solidFill>
            </a:endParaRPr>
          </a:p>
          <a:p>
            <a:pPr marL="171450" indent="-171450">
              <a:buFont typeface="Arial" charset="0"/>
              <a:buChar char="•"/>
            </a:pPr>
            <a:r>
              <a:rPr lang="en-GB" sz="800" dirty="0" err="1"/>
              <a:t>OtherFeeType</a:t>
            </a:r>
            <a:r>
              <a:rPr lang="en-GB" sz="800" dirty="0"/>
              <a:t> (</a:t>
            </a:r>
            <a:r>
              <a:rPr lang="en-GB" sz="800" dirty="0" err="1"/>
              <a:t>OtherCodeType</a:t>
            </a:r>
            <a:r>
              <a:rPr lang="en-GB" sz="800" dirty="0"/>
              <a:t>) </a:t>
            </a:r>
            <a:r>
              <a:rPr lang="en-GB" sz="800" b="1" dirty="0"/>
              <a:t>0</a:t>
            </a:r>
            <a:r>
              <a:rPr lang="en-GB" sz="800" b="1" dirty="0" smtClean="0"/>
              <a:t>..*</a:t>
            </a:r>
          </a:p>
          <a:p>
            <a:pPr marL="171450" indent="-171450">
              <a:buFont typeface="Arial" charset="0"/>
              <a:buChar char="•"/>
            </a:pPr>
            <a:r>
              <a:rPr lang="en-GB" sz="800" dirty="0" err="1" smtClean="0"/>
              <a:t>OverdraftControlIndicator</a:t>
            </a:r>
            <a:endParaRPr lang="en-GB" sz="800" dirty="0"/>
          </a:p>
          <a:p>
            <a:pPr marL="171450" indent="-171450">
              <a:buFont typeface="Arial" charset="0"/>
              <a:buChar char="•"/>
            </a:pPr>
            <a:r>
              <a:rPr lang="en-GB" sz="800" dirty="0" err="1"/>
              <a:t>MinMaxType</a:t>
            </a:r>
            <a:r>
              <a:rPr lang="en-GB" sz="800" dirty="0"/>
              <a:t> (Enumeration: </a:t>
            </a:r>
            <a:r>
              <a:rPr lang="en-GB" sz="800" dirty="0">
                <a:solidFill>
                  <a:schemeClr val="tx1">
                    <a:lumMod val="95000"/>
                    <a:lumOff val="5000"/>
                  </a:schemeClr>
                </a:solidFill>
              </a:rPr>
              <a:t>OB_MinMaxType1Code</a:t>
            </a:r>
            <a:r>
              <a:rPr lang="en-GB" sz="800" dirty="0" smtClean="0"/>
              <a:t>) </a:t>
            </a:r>
            <a:r>
              <a:rPr lang="en-GB" sz="800" b="1" dirty="0"/>
              <a:t>M </a:t>
            </a:r>
            <a:r>
              <a:rPr lang="en-GB" sz="800" dirty="0" smtClean="0">
                <a:solidFill>
                  <a:srgbClr val="00B050"/>
                </a:solidFill>
              </a:rPr>
              <a:t>[“Max”],[“Max”]</a:t>
            </a:r>
            <a:endParaRPr lang="en-GB" sz="800" dirty="0">
              <a:solidFill>
                <a:srgbClr val="00B050"/>
              </a:solidFill>
            </a:endParaRPr>
          </a:p>
          <a:p>
            <a:pPr marL="171450" indent="-171450">
              <a:buFont typeface="Arial" charset="0"/>
              <a:buChar char="•"/>
            </a:pPr>
            <a:r>
              <a:rPr lang="en-GB" sz="800" dirty="0" err="1"/>
              <a:t>FeeCapOccurrence</a:t>
            </a:r>
            <a:r>
              <a:rPr lang="en-GB" sz="800" dirty="0"/>
              <a:t> </a:t>
            </a:r>
            <a:endParaRPr lang="en-GB" sz="800" dirty="0">
              <a:solidFill>
                <a:srgbClr val="00B050"/>
              </a:solidFill>
            </a:endParaRPr>
          </a:p>
          <a:p>
            <a:pPr marL="171450" indent="-171450">
              <a:buFont typeface="Arial" charset="0"/>
              <a:buChar char="•"/>
            </a:pPr>
            <a:r>
              <a:rPr lang="en-GB" sz="800" dirty="0" err="1"/>
              <a:t>FeeCapAmount</a:t>
            </a:r>
            <a:r>
              <a:rPr lang="en-GB" sz="800" dirty="0"/>
              <a:t> </a:t>
            </a:r>
            <a:r>
              <a:rPr lang="en-GB" sz="800" dirty="0" smtClean="0">
                <a:solidFill>
                  <a:srgbClr val="00B050"/>
                </a:solidFill>
              </a:rPr>
              <a:t>[60.00],[35.00]</a:t>
            </a:r>
            <a:endParaRPr lang="en-GB" sz="800" b="1" dirty="0">
              <a:solidFill>
                <a:srgbClr val="00B050"/>
              </a:solidFill>
            </a:endParaRPr>
          </a:p>
          <a:p>
            <a:pPr marL="171450" indent="-171450">
              <a:buFont typeface="Arial" charset="0"/>
              <a:buChar char="•"/>
            </a:pPr>
            <a:r>
              <a:rPr lang="en-GB" sz="800" dirty="0" err="1"/>
              <a:t>CappingPeriod</a:t>
            </a:r>
            <a:r>
              <a:rPr lang="en-GB" sz="800" dirty="0"/>
              <a:t> (</a:t>
            </a:r>
            <a:r>
              <a:rPr lang="en-GB" sz="800" dirty="0" smtClean="0"/>
              <a:t>Enumeration:</a:t>
            </a:r>
            <a:r>
              <a:rPr lang="en-GB" sz="800" dirty="0">
                <a:solidFill>
                  <a:schemeClr val="tx1">
                    <a:lumMod val="95000"/>
                    <a:lumOff val="5000"/>
                  </a:schemeClr>
                </a:solidFill>
              </a:rPr>
              <a:t>OB_Period1Code</a:t>
            </a:r>
            <a:r>
              <a:rPr lang="en-GB" sz="800" dirty="0" smtClean="0">
                <a:solidFill>
                  <a:srgbClr val="00B050"/>
                </a:solidFill>
              </a:rPr>
              <a:t>) </a:t>
            </a:r>
            <a:r>
              <a:rPr lang="en-GB" sz="800" dirty="0" smtClean="0">
                <a:solidFill>
                  <a:srgbClr val="00B050"/>
                </a:solidFill>
              </a:rPr>
              <a:t>[“Monthly”],[“Monthly”]</a:t>
            </a:r>
            <a:endParaRPr lang="en-GB" sz="800" dirty="0">
              <a:solidFill>
                <a:srgbClr val="00B050"/>
              </a:solidFill>
            </a:endParaRPr>
          </a:p>
          <a:p>
            <a:pPr marL="171450" indent="-171450">
              <a:buFont typeface="Arial" charset="0"/>
              <a:buChar char="•"/>
            </a:pPr>
            <a:r>
              <a:rPr lang="en-GB" sz="800" dirty="0"/>
              <a:t>Notes(0..*)</a:t>
            </a:r>
          </a:p>
        </p:txBody>
      </p:sp>
      <p:cxnSp>
        <p:nvCxnSpPr>
          <p:cNvPr id="4" name="Straight Arrow Connector 3"/>
          <p:cNvCxnSpPr>
            <a:stCxn id="33" idx="2"/>
            <a:endCxn id="21" idx="0"/>
          </p:cNvCxnSpPr>
          <p:nvPr/>
        </p:nvCxnSpPr>
        <p:spPr>
          <a:xfrm>
            <a:off x="1106012" y="1732651"/>
            <a:ext cx="0" cy="688237"/>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33" idx="3"/>
            <a:endCxn id="19" idx="1"/>
          </p:cNvCxnSpPr>
          <p:nvPr/>
        </p:nvCxnSpPr>
        <p:spPr>
          <a:xfrm>
            <a:off x="1811864" y="1536710"/>
            <a:ext cx="19710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65946" y="5157192"/>
            <a:ext cx="7816645" cy="830997"/>
          </a:xfrm>
          <a:prstGeom prst="rect">
            <a:avLst/>
          </a:prstGeom>
          <a:noFill/>
        </p:spPr>
        <p:txBody>
          <a:bodyPr wrap="square" rtlCol="0">
            <a:spAutoFit/>
          </a:bodyPr>
          <a:lstStyle/>
          <a:p>
            <a:r>
              <a:rPr lang="en-GB" sz="1200" b="1" dirty="0"/>
              <a:t>Example: </a:t>
            </a:r>
            <a:r>
              <a:rPr lang="en-GB" sz="1200" b="1" dirty="0" smtClean="0"/>
              <a:t> </a:t>
            </a:r>
            <a:r>
              <a:rPr lang="en-GB" sz="1200" b="1" dirty="0" smtClean="0">
                <a:hlinkClick r:id="rId2"/>
              </a:rPr>
              <a:t>Nationwide </a:t>
            </a:r>
            <a:r>
              <a:rPr lang="en-GB" sz="1200" b="1" dirty="0" err="1" smtClean="0">
                <a:hlinkClick r:id="rId2"/>
              </a:rPr>
              <a:t>FlexDirect</a:t>
            </a:r>
            <a:endParaRPr lang="en-GB" sz="1200" b="1" dirty="0" smtClean="0"/>
          </a:p>
          <a:p>
            <a:r>
              <a:rPr lang="en-GB" sz="1200" b="1" dirty="0" smtClean="0"/>
              <a:t>Daily arranged overdraft fee: </a:t>
            </a:r>
            <a:r>
              <a:rPr lang="en-GB" sz="1200" dirty="0" smtClean="0"/>
              <a:t>50p per day (with £10 buffer amount)</a:t>
            </a:r>
          </a:p>
          <a:p>
            <a:r>
              <a:rPr lang="en-GB" sz="1200" b="1" dirty="0" smtClean="0"/>
              <a:t>Daily unarranged overdraft fee</a:t>
            </a:r>
            <a:r>
              <a:rPr lang="en-GB" sz="1200" dirty="0" smtClean="0"/>
              <a:t>: £5 per day (capped at £60 per calendar month)</a:t>
            </a:r>
          </a:p>
          <a:p>
            <a:r>
              <a:rPr lang="en-GB" sz="1200" b="1" dirty="0" smtClean="0"/>
              <a:t>Fee for a paid or unpaid transaction when you have insufficient funds: </a:t>
            </a:r>
            <a:r>
              <a:rPr lang="en-GB" sz="1200" dirty="0" smtClean="0"/>
              <a:t>£5 per transaction (capped at £35 per month)</a:t>
            </a:r>
            <a:endParaRPr lang="en-GB" sz="1200" dirty="0"/>
          </a:p>
        </p:txBody>
      </p:sp>
    </p:spTree>
    <p:extLst>
      <p:ext uri="{BB962C8B-B14F-4D97-AF65-F5344CB8AC3E}">
        <p14:creationId xmlns:p14="http://schemas.microsoft.com/office/powerpoint/2010/main" val="1402063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72480" y="188640"/>
            <a:ext cx="6105389" cy="369332"/>
          </a:xfrm>
          <a:prstGeom prst="rect">
            <a:avLst/>
          </a:prstGeom>
          <a:noFill/>
        </p:spPr>
        <p:txBody>
          <a:bodyPr wrap="none" rtlCol="0">
            <a:spAutoFit/>
          </a:bodyPr>
          <a:lstStyle/>
          <a:p>
            <a:r>
              <a:rPr lang="en-GB" b="1" dirty="0">
                <a:solidFill>
                  <a:srgbClr val="FF0000"/>
                </a:solidFill>
              </a:rPr>
              <a:t>How </a:t>
            </a:r>
            <a:r>
              <a:rPr lang="en-GB" b="1" dirty="0" smtClean="0">
                <a:solidFill>
                  <a:srgbClr val="FF0000"/>
                </a:solidFill>
              </a:rPr>
              <a:t>do I deal with “overdraft control” accounts? (Slide 1 of 2)</a:t>
            </a:r>
            <a:endParaRPr lang="en-GB" b="1" dirty="0">
              <a:solidFill>
                <a:srgbClr val="FF0000"/>
              </a:solidFill>
            </a:endParaRPr>
          </a:p>
        </p:txBody>
      </p:sp>
      <p:sp>
        <p:nvSpPr>
          <p:cNvPr id="4" name="Rectangle 3"/>
          <p:cNvSpPr/>
          <p:nvPr/>
        </p:nvSpPr>
        <p:spPr>
          <a:xfrm>
            <a:off x="400159" y="1340769"/>
            <a:ext cx="1411706" cy="391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OverdraftFeeCharges</a:t>
            </a:r>
            <a:endParaRPr lang="en-GB" sz="800" dirty="0">
              <a:solidFill>
                <a:schemeClr val="tx1"/>
              </a:solidFill>
            </a:endParaRPr>
          </a:p>
        </p:txBody>
      </p:sp>
      <p:sp>
        <p:nvSpPr>
          <p:cNvPr id="5" name="TextBox 4"/>
          <p:cNvSpPr txBox="1"/>
          <p:nvPr/>
        </p:nvSpPr>
        <p:spPr>
          <a:xfrm>
            <a:off x="5733087" y="1340768"/>
            <a:ext cx="4097597" cy="1692771"/>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(Enumeration:OB_OverdraftFeeType1Code) </a:t>
            </a:r>
            <a:r>
              <a:rPr lang="en-GB" sz="800" b="1" dirty="0"/>
              <a:t>M </a:t>
            </a:r>
            <a:r>
              <a:rPr lang="en-GB" sz="800" b="1" dirty="0" smtClean="0">
                <a:solidFill>
                  <a:srgbClr val="00B050"/>
                </a:solidFill>
              </a:rPr>
              <a:t>[</a:t>
            </a:r>
            <a:r>
              <a:rPr lang="en-GB" sz="800" dirty="0" err="1" smtClean="0">
                <a:solidFill>
                  <a:srgbClr val="00B050"/>
                </a:solidFill>
              </a:rPr>
              <a:t>BorrowingItem</a:t>
            </a:r>
            <a:r>
              <a:rPr lang="en-GB" sz="800" dirty="0" smtClean="0">
                <a:solidFill>
                  <a:srgbClr val="00B050"/>
                </a:solidFill>
              </a:rPr>
              <a:t>][</a:t>
            </a:r>
            <a:r>
              <a:rPr lang="en-GB" sz="800" dirty="0" err="1" smtClean="0">
                <a:solidFill>
                  <a:srgbClr val="00B050"/>
                </a:solidFill>
              </a:rPr>
              <a:t>BorrowingItem</a:t>
            </a:r>
            <a:r>
              <a:rPr lang="en-GB" sz="800" dirty="0" smtClean="0">
                <a:solidFill>
                  <a:srgbClr val="00B050"/>
                </a:solidFill>
              </a:rPr>
              <a:t>]</a:t>
            </a:r>
            <a:endParaRPr lang="en-GB" sz="800" dirty="0">
              <a:solidFill>
                <a:srgbClr val="00B050"/>
              </a:solidFill>
            </a:endParaRPr>
          </a:p>
          <a:p>
            <a:pPr marL="171450" indent="-171450">
              <a:buFont typeface="Arial" charset="0"/>
              <a:buChar char="•"/>
            </a:pPr>
            <a:r>
              <a:rPr lang="en-GB" sz="800" dirty="0" err="1"/>
              <a:t>OtherFeeType</a:t>
            </a:r>
            <a:r>
              <a:rPr lang="en-GB" sz="800" dirty="0"/>
              <a:t> (</a:t>
            </a:r>
            <a:r>
              <a:rPr lang="en-GB" sz="800" dirty="0" err="1"/>
              <a:t>OtherCodeType</a:t>
            </a:r>
            <a:r>
              <a:rPr lang="en-GB" sz="800" dirty="0" smtClean="0"/>
              <a:t>)</a:t>
            </a:r>
          </a:p>
          <a:p>
            <a:pPr marL="171450" indent="-171450">
              <a:buFont typeface="Arial" charset="0"/>
              <a:buChar char="•"/>
            </a:pPr>
            <a:r>
              <a:rPr lang="en-GB" sz="800" dirty="0" err="1" smtClean="0"/>
              <a:t>OverdraftControlIndicator</a:t>
            </a:r>
            <a:r>
              <a:rPr lang="en-GB" sz="800" dirty="0" smtClean="0"/>
              <a:t> </a:t>
            </a:r>
            <a:r>
              <a:rPr lang="en-GB" sz="800" dirty="0" smtClean="0">
                <a:solidFill>
                  <a:srgbClr val="00B050"/>
                </a:solidFill>
              </a:rPr>
              <a:t>[True][]</a:t>
            </a:r>
          </a:p>
          <a:p>
            <a:pPr marL="171450" indent="-171450">
              <a:buFont typeface="Arial" charset="0"/>
              <a:buChar char="•"/>
            </a:pPr>
            <a:r>
              <a:rPr lang="en-GB" sz="800" dirty="0" err="1" smtClean="0"/>
              <a:t>SwitchIndicator</a:t>
            </a:r>
            <a:endParaRPr lang="en-GB" sz="800" dirty="0"/>
          </a:p>
          <a:p>
            <a:pPr marL="171450" indent="-171450">
              <a:buFont typeface="Arial" charset="0"/>
              <a:buChar char="•"/>
            </a:pPr>
            <a:r>
              <a:rPr lang="en-GB" sz="800" dirty="0" err="1" smtClean="0"/>
              <a:t>FeeAmount</a:t>
            </a:r>
            <a:r>
              <a:rPr lang="en-GB" sz="800" dirty="0"/>
              <a:t> </a:t>
            </a:r>
            <a:r>
              <a:rPr lang="en-GB" sz="800" dirty="0">
                <a:solidFill>
                  <a:srgbClr val="00B050"/>
                </a:solidFill>
              </a:rPr>
              <a:t>[</a:t>
            </a:r>
            <a:r>
              <a:rPr lang="en-GB" sz="800" dirty="0" smtClean="0">
                <a:solidFill>
                  <a:srgbClr val="00B050"/>
                </a:solidFill>
              </a:rPr>
              <a:t>0.00][10.00]</a:t>
            </a:r>
            <a:endParaRPr lang="en-GB" sz="800" dirty="0">
              <a:solidFill>
                <a:srgbClr val="00B050"/>
              </a:solidFill>
            </a:endParaRPr>
          </a:p>
          <a:p>
            <a:pPr marL="171450" indent="-171450">
              <a:buFont typeface="Arial" charset="0"/>
              <a:buChar char="•"/>
            </a:pPr>
            <a:r>
              <a:rPr lang="en-GB" sz="800" dirty="0" err="1"/>
              <a:t>FeeRate</a:t>
            </a:r>
            <a:endParaRPr lang="en-GB" sz="800" dirty="0"/>
          </a:p>
          <a:p>
            <a:pPr marL="171450" indent="-171450">
              <a:buFont typeface="Arial" charset="0"/>
              <a:buChar char="•"/>
            </a:pPr>
            <a:r>
              <a:rPr lang="en-GB" sz="800" dirty="0" err="1"/>
              <a:t>FeeRateType</a:t>
            </a:r>
            <a:r>
              <a:rPr lang="en-GB" sz="800" dirty="0"/>
              <a:t> (Enumeration</a:t>
            </a:r>
            <a:r>
              <a:rPr lang="en-GB" sz="800" dirty="0">
                <a:sym typeface="Wingdings"/>
              </a:rPr>
              <a:t>: </a:t>
            </a:r>
            <a:r>
              <a:rPr lang="en-GB" sz="800" i="1" dirty="0"/>
              <a:t>OB_InterestRateType1Code)</a:t>
            </a:r>
          </a:p>
          <a:p>
            <a:pPr marL="171450" indent="-171450">
              <a:buFont typeface="Arial" charset="0"/>
              <a:buChar char="•"/>
            </a:pPr>
            <a:r>
              <a:rPr lang="en-GB" sz="800" dirty="0" err="1"/>
              <a:t>OtherFeeRateType</a:t>
            </a:r>
            <a:r>
              <a:rPr lang="en-GB" sz="800" dirty="0"/>
              <a:t> (</a:t>
            </a:r>
            <a:r>
              <a:rPr lang="en-GB" sz="800" dirty="0" err="1"/>
              <a:t>OtherCodeType</a:t>
            </a:r>
            <a:r>
              <a:rPr lang="en-GB" sz="800" dirty="0"/>
              <a:t>)</a:t>
            </a:r>
          </a:p>
          <a:p>
            <a:pPr marL="171450" indent="-171450">
              <a:buFont typeface="Arial" charset="0"/>
              <a:buChar char="•"/>
            </a:pPr>
            <a:r>
              <a:rPr lang="en-GB" sz="800" dirty="0" err="1"/>
              <a:t>ApplicationFrequency</a:t>
            </a:r>
            <a:r>
              <a:rPr lang="en-GB" sz="800" dirty="0"/>
              <a:t> (Enumeration: </a:t>
            </a:r>
            <a:r>
              <a:rPr lang="en-GB" sz="800" i="1" dirty="0"/>
              <a:t>OB_FeeFrequency1Code</a:t>
            </a:r>
            <a:r>
              <a:rPr lang="en-GB" sz="800" dirty="0"/>
              <a:t>) </a:t>
            </a:r>
            <a:r>
              <a:rPr lang="en-GB" sz="800" b="1" dirty="0" smtClean="0"/>
              <a:t>M</a:t>
            </a:r>
            <a:r>
              <a:rPr lang="en-GB" sz="800" b="1" dirty="0" smtClean="0">
                <a:solidFill>
                  <a:srgbClr val="00B050"/>
                </a:solidFill>
              </a:rPr>
              <a:t> </a:t>
            </a:r>
            <a:r>
              <a:rPr lang="en-GB" sz="800" dirty="0" smtClean="0">
                <a:solidFill>
                  <a:srgbClr val="00B050"/>
                </a:solidFill>
              </a:rPr>
              <a:t>[“</a:t>
            </a:r>
            <a:r>
              <a:rPr lang="en-GB" sz="800" dirty="0" err="1" smtClean="0">
                <a:solidFill>
                  <a:srgbClr val="00B050"/>
                </a:solidFill>
              </a:rPr>
              <a:t>PerItem</a:t>
            </a:r>
            <a:r>
              <a:rPr lang="en-GB" sz="800" dirty="0" smtClean="0">
                <a:solidFill>
                  <a:srgbClr val="00B050"/>
                </a:solidFill>
              </a:rPr>
              <a:t>”][“Monthly”]</a:t>
            </a:r>
            <a:endParaRPr lang="en-GB" sz="800" dirty="0">
              <a:solidFill>
                <a:srgbClr val="00B050"/>
              </a:solidFill>
            </a:endParaRPr>
          </a:p>
          <a:p>
            <a:pPr marL="171450" indent="-171450">
              <a:buFont typeface="Arial" charset="0"/>
              <a:buChar char="•"/>
            </a:pPr>
            <a:r>
              <a:rPr lang="en-GB" sz="800" dirty="0" err="1"/>
              <a:t>OtherApplicationFrequency</a:t>
            </a:r>
            <a:r>
              <a:rPr lang="en-GB" sz="800" dirty="0"/>
              <a:t> (</a:t>
            </a:r>
            <a:r>
              <a:rPr lang="en-GB" sz="800" dirty="0" err="1"/>
              <a:t>OtherCodeType</a:t>
            </a:r>
            <a:r>
              <a:rPr lang="en-GB" sz="800" dirty="0"/>
              <a:t>)</a:t>
            </a:r>
          </a:p>
          <a:p>
            <a:pPr marL="171450" indent="-171450">
              <a:buFont typeface="Arial" charset="0"/>
              <a:buChar char="•"/>
            </a:pPr>
            <a:r>
              <a:rPr lang="en-GB" sz="800" dirty="0" err="1"/>
              <a:t>CalculationFrequency</a:t>
            </a:r>
            <a:r>
              <a:rPr lang="en-GB" sz="800" dirty="0"/>
              <a:t> (Enumeration: </a:t>
            </a:r>
            <a:r>
              <a:rPr lang="en-GB" sz="800" i="1" dirty="0"/>
              <a:t>OB_FeeFrequency1Code</a:t>
            </a:r>
            <a:r>
              <a:rPr lang="en-GB" sz="800" dirty="0"/>
              <a:t>)  </a:t>
            </a:r>
            <a:r>
              <a:rPr lang="en-GB" sz="800" b="1" dirty="0"/>
              <a:t>M </a:t>
            </a:r>
            <a:r>
              <a:rPr lang="en-GB" sz="800" b="1" dirty="0" smtClean="0">
                <a:solidFill>
                  <a:srgbClr val="00B050"/>
                </a:solidFill>
              </a:rPr>
              <a:t>[“</a:t>
            </a:r>
            <a:r>
              <a:rPr lang="en-GB" sz="800" dirty="0" err="1" smtClean="0">
                <a:solidFill>
                  <a:srgbClr val="00B050"/>
                </a:solidFill>
              </a:rPr>
              <a:t>PerItem</a:t>
            </a:r>
            <a:r>
              <a:rPr lang="en-GB" sz="800" dirty="0" smtClean="0">
                <a:solidFill>
                  <a:srgbClr val="00B050"/>
                </a:solidFill>
              </a:rPr>
              <a:t>”][“Monthly”]</a:t>
            </a:r>
            <a:endParaRPr lang="en-GB" sz="800" dirty="0">
              <a:solidFill>
                <a:srgbClr val="00B050"/>
              </a:solidFill>
            </a:endParaRPr>
          </a:p>
          <a:p>
            <a:pPr marL="171450" indent="-171450">
              <a:buFont typeface="Arial" charset="0"/>
              <a:buChar char="•"/>
            </a:pPr>
            <a:r>
              <a:rPr lang="en-GB" sz="800" dirty="0" err="1"/>
              <a:t>OtherCalculationFrequency</a:t>
            </a:r>
            <a:r>
              <a:rPr lang="en-GB" sz="800" dirty="0"/>
              <a:t> (</a:t>
            </a:r>
            <a:r>
              <a:rPr lang="en-GB" sz="800" dirty="0" err="1"/>
              <a:t>OtherCodeType</a:t>
            </a:r>
            <a:r>
              <a:rPr lang="en-GB" sz="800" dirty="0"/>
              <a:t>)</a:t>
            </a:r>
          </a:p>
          <a:p>
            <a:pPr marL="171450" indent="-171450">
              <a:buFont typeface="Arial" charset="0"/>
              <a:buChar char="•"/>
            </a:pPr>
            <a:r>
              <a:rPr lang="en-GB" sz="800" dirty="0"/>
              <a:t>Notes(0</a:t>
            </a:r>
            <a:r>
              <a:rPr lang="en-GB" sz="800" dirty="0" smtClean="0"/>
              <a:t>..*) </a:t>
            </a:r>
            <a:endParaRPr lang="en-GB" sz="800" dirty="0"/>
          </a:p>
        </p:txBody>
      </p:sp>
      <p:sp>
        <p:nvSpPr>
          <p:cNvPr id="6" name="Rectangle 5"/>
          <p:cNvSpPr/>
          <p:nvPr/>
        </p:nvSpPr>
        <p:spPr>
          <a:xfrm>
            <a:off x="3782870" y="1340769"/>
            <a:ext cx="1707914"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OverdraftFeeChargeDetail</a:t>
            </a:r>
            <a:endParaRPr lang="en-GB" sz="800" dirty="0">
              <a:solidFill>
                <a:schemeClr val="bg1"/>
              </a:solidFill>
            </a:endParaRPr>
          </a:p>
        </p:txBody>
      </p:sp>
      <p:sp>
        <p:nvSpPr>
          <p:cNvPr id="7" name="Rectangle 6"/>
          <p:cNvSpPr/>
          <p:nvPr/>
        </p:nvSpPr>
        <p:spPr>
          <a:xfrm>
            <a:off x="400159" y="2420889"/>
            <a:ext cx="1411706"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OverdraftFeeChargeCap</a:t>
            </a:r>
            <a:endParaRPr lang="en-GB" sz="800" dirty="0">
              <a:solidFill>
                <a:schemeClr val="bg1"/>
              </a:solidFill>
            </a:endParaRPr>
          </a:p>
        </p:txBody>
      </p:sp>
      <p:sp>
        <p:nvSpPr>
          <p:cNvPr id="8" name="TextBox 7"/>
          <p:cNvSpPr txBox="1"/>
          <p:nvPr/>
        </p:nvSpPr>
        <p:spPr>
          <a:xfrm>
            <a:off x="1910663" y="2420889"/>
            <a:ext cx="3408305" cy="1323439"/>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 (Enumeration:OB_OverdraftFeeType1Code (1..*)) </a:t>
            </a:r>
            <a:r>
              <a:rPr lang="en-GB" sz="800" dirty="0" smtClean="0"/>
              <a:t>[</a:t>
            </a:r>
          </a:p>
          <a:p>
            <a:r>
              <a:rPr lang="en-GB" sz="800" dirty="0">
                <a:solidFill>
                  <a:srgbClr val="00B050"/>
                </a:solidFill>
              </a:rPr>
              <a:t>[</a:t>
            </a:r>
            <a:r>
              <a:rPr lang="en-GB" sz="800" dirty="0" err="1" smtClean="0">
                <a:solidFill>
                  <a:srgbClr val="00B050"/>
                </a:solidFill>
              </a:rPr>
              <a:t>BorrowingItem</a:t>
            </a:r>
            <a:r>
              <a:rPr lang="en-GB" sz="800" dirty="0" smtClean="0">
                <a:solidFill>
                  <a:srgbClr val="00B050"/>
                </a:solidFill>
              </a:rPr>
              <a:t>][</a:t>
            </a:r>
            <a:r>
              <a:rPr lang="en-GB" sz="800" dirty="0" err="1" smtClean="0">
                <a:solidFill>
                  <a:srgbClr val="00B050"/>
                </a:solidFill>
              </a:rPr>
              <a:t>BorrowingItem</a:t>
            </a:r>
            <a:r>
              <a:rPr lang="en-GB" sz="800" dirty="0" smtClean="0">
                <a:solidFill>
                  <a:srgbClr val="00B050"/>
                </a:solidFill>
              </a:rPr>
              <a:t>]</a:t>
            </a:r>
            <a:endParaRPr lang="en-GB" sz="800" dirty="0">
              <a:solidFill>
                <a:srgbClr val="00B050"/>
              </a:solidFill>
            </a:endParaRPr>
          </a:p>
          <a:p>
            <a:pPr marL="171450" indent="-171450">
              <a:buFont typeface="Arial" charset="0"/>
              <a:buChar char="•"/>
            </a:pPr>
            <a:r>
              <a:rPr lang="en-GB" sz="800" dirty="0" err="1"/>
              <a:t>OtherFeeType</a:t>
            </a:r>
            <a:r>
              <a:rPr lang="en-GB" sz="800" dirty="0"/>
              <a:t> (</a:t>
            </a:r>
            <a:r>
              <a:rPr lang="en-GB" sz="800" dirty="0" err="1"/>
              <a:t>OtherCodeType</a:t>
            </a:r>
            <a:r>
              <a:rPr lang="en-GB" sz="800" dirty="0"/>
              <a:t>) </a:t>
            </a:r>
            <a:r>
              <a:rPr lang="en-GB" sz="800" b="1" dirty="0"/>
              <a:t>0</a:t>
            </a:r>
            <a:r>
              <a:rPr lang="en-GB" sz="800" b="1" dirty="0" smtClean="0"/>
              <a:t>..*</a:t>
            </a:r>
          </a:p>
          <a:p>
            <a:pPr marL="171450" indent="-171450">
              <a:buFont typeface="Arial" charset="0"/>
              <a:buChar char="•"/>
            </a:pPr>
            <a:r>
              <a:rPr lang="en-GB" sz="800" dirty="0" err="1" smtClean="0"/>
              <a:t>OverdraftControlIndicato</a:t>
            </a:r>
            <a:r>
              <a:rPr lang="en-GB" sz="800" b="1" dirty="0" err="1" smtClean="0"/>
              <a:t>r</a:t>
            </a:r>
            <a:r>
              <a:rPr lang="en-GB" sz="800" b="1" dirty="0" smtClean="0"/>
              <a:t> </a:t>
            </a:r>
            <a:r>
              <a:rPr lang="en-GB" sz="800" b="1" dirty="0" smtClean="0">
                <a:solidFill>
                  <a:srgbClr val="00B050"/>
                </a:solidFill>
              </a:rPr>
              <a:t>[True][]</a:t>
            </a:r>
          </a:p>
          <a:p>
            <a:pPr marL="171450" indent="-171450">
              <a:buFont typeface="Arial" charset="0"/>
              <a:buChar char="•"/>
            </a:pPr>
            <a:r>
              <a:rPr lang="en-GB" sz="800" dirty="0" err="1" smtClean="0"/>
              <a:t>SwitchIndicator</a:t>
            </a:r>
            <a:r>
              <a:rPr lang="en-GB" sz="800" dirty="0" smtClean="0"/>
              <a:t> </a:t>
            </a:r>
          </a:p>
          <a:p>
            <a:pPr marL="171450" indent="-171450">
              <a:buFont typeface="Arial" charset="0"/>
              <a:buChar char="•"/>
            </a:pPr>
            <a:r>
              <a:rPr lang="en-GB" sz="800" dirty="0" err="1" smtClean="0"/>
              <a:t>MinMaxType</a:t>
            </a:r>
            <a:r>
              <a:rPr lang="en-GB" sz="800" dirty="0" smtClean="0"/>
              <a:t> </a:t>
            </a:r>
            <a:r>
              <a:rPr lang="en-GB" sz="800" dirty="0"/>
              <a:t>(Enumeration: </a:t>
            </a:r>
            <a:r>
              <a:rPr lang="en-GB" sz="800" dirty="0">
                <a:solidFill>
                  <a:schemeClr val="tx1">
                    <a:lumMod val="95000"/>
                    <a:lumOff val="5000"/>
                  </a:schemeClr>
                </a:solidFill>
              </a:rPr>
              <a:t>OB_MinMaxType1Code</a:t>
            </a:r>
            <a:r>
              <a:rPr lang="en-GB" sz="800" dirty="0" smtClean="0"/>
              <a:t>) </a:t>
            </a:r>
            <a:r>
              <a:rPr lang="en-GB" sz="800" b="1" dirty="0"/>
              <a:t>M </a:t>
            </a:r>
            <a:r>
              <a:rPr lang="en-GB" sz="800" b="1" dirty="0" smtClean="0">
                <a:solidFill>
                  <a:srgbClr val="00B050"/>
                </a:solidFill>
              </a:rPr>
              <a:t>[“</a:t>
            </a:r>
            <a:r>
              <a:rPr lang="en-GB" sz="800" dirty="0" smtClean="0">
                <a:solidFill>
                  <a:srgbClr val="00B050"/>
                </a:solidFill>
              </a:rPr>
              <a:t>Max”],[“Max”]</a:t>
            </a:r>
            <a:endParaRPr lang="en-GB" sz="800" dirty="0">
              <a:solidFill>
                <a:srgbClr val="00B050"/>
              </a:solidFill>
            </a:endParaRPr>
          </a:p>
          <a:p>
            <a:pPr marL="171450" indent="-171450">
              <a:buFont typeface="Arial" charset="0"/>
              <a:buChar char="•"/>
            </a:pPr>
            <a:r>
              <a:rPr lang="en-GB" sz="800" dirty="0" err="1"/>
              <a:t>FeeCapOccurrence</a:t>
            </a:r>
            <a:r>
              <a:rPr lang="en-GB" sz="800" dirty="0"/>
              <a:t> </a:t>
            </a:r>
            <a:endParaRPr lang="en-GB" sz="800" dirty="0">
              <a:solidFill>
                <a:srgbClr val="00B050"/>
              </a:solidFill>
            </a:endParaRPr>
          </a:p>
          <a:p>
            <a:pPr marL="171450" indent="-171450">
              <a:buFont typeface="Arial" charset="0"/>
              <a:buChar char="•"/>
            </a:pPr>
            <a:r>
              <a:rPr lang="en-GB" sz="800" dirty="0" err="1"/>
              <a:t>FeeCapAmount</a:t>
            </a:r>
            <a:r>
              <a:rPr lang="en-GB" sz="800" dirty="0"/>
              <a:t> </a:t>
            </a:r>
            <a:r>
              <a:rPr lang="en-GB" sz="800" dirty="0" smtClean="0">
                <a:solidFill>
                  <a:srgbClr val="00B050"/>
                </a:solidFill>
              </a:rPr>
              <a:t>[0.00,0.00]</a:t>
            </a:r>
            <a:endParaRPr lang="en-GB" sz="800" b="1" dirty="0">
              <a:solidFill>
                <a:srgbClr val="00B050"/>
              </a:solidFill>
            </a:endParaRPr>
          </a:p>
          <a:p>
            <a:pPr marL="171450" indent="-171450">
              <a:buFont typeface="Arial" charset="0"/>
              <a:buChar char="•"/>
            </a:pPr>
            <a:r>
              <a:rPr lang="en-GB" sz="800" dirty="0" err="1"/>
              <a:t>CappingPeriod</a:t>
            </a:r>
            <a:r>
              <a:rPr lang="en-GB" sz="800" dirty="0"/>
              <a:t> (</a:t>
            </a:r>
            <a:r>
              <a:rPr lang="en-GB" sz="800" dirty="0" smtClean="0"/>
              <a:t>Enumeration:</a:t>
            </a:r>
            <a:r>
              <a:rPr lang="en-GB" sz="800" dirty="0">
                <a:solidFill>
                  <a:schemeClr val="tx1">
                    <a:lumMod val="95000"/>
                    <a:lumOff val="5000"/>
                  </a:schemeClr>
                </a:solidFill>
              </a:rPr>
              <a:t>OB_Period1Code</a:t>
            </a:r>
            <a:r>
              <a:rPr lang="en-GB" sz="800" dirty="0" smtClean="0"/>
              <a:t>) </a:t>
            </a:r>
            <a:r>
              <a:rPr lang="en-GB" sz="800" dirty="0" smtClean="0">
                <a:solidFill>
                  <a:srgbClr val="00B050"/>
                </a:solidFill>
              </a:rPr>
              <a:t>[“Daily”][“Daily”]</a:t>
            </a:r>
            <a:endParaRPr lang="en-GB" sz="800" dirty="0">
              <a:solidFill>
                <a:srgbClr val="00B050"/>
              </a:solidFill>
            </a:endParaRPr>
          </a:p>
          <a:p>
            <a:pPr marL="171450" indent="-171450">
              <a:buFont typeface="Arial" charset="0"/>
              <a:buChar char="•"/>
            </a:pPr>
            <a:r>
              <a:rPr lang="en-GB" sz="800" dirty="0"/>
              <a:t>Notes(0..*)</a:t>
            </a:r>
          </a:p>
        </p:txBody>
      </p:sp>
      <p:cxnSp>
        <p:nvCxnSpPr>
          <p:cNvPr id="9" name="Straight Arrow Connector 8"/>
          <p:cNvCxnSpPr>
            <a:stCxn id="4" idx="2"/>
            <a:endCxn id="7" idx="0"/>
          </p:cNvCxnSpPr>
          <p:nvPr/>
        </p:nvCxnSpPr>
        <p:spPr>
          <a:xfrm>
            <a:off x="1106012" y="1732651"/>
            <a:ext cx="0" cy="688237"/>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3"/>
            <a:endCxn id="6" idx="1"/>
          </p:cNvCxnSpPr>
          <p:nvPr/>
        </p:nvCxnSpPr>
        <p:spPr>
          <a:xfrm>
            <a:off x="1811864" y="1536710"/>
            <a:ext cx="19710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81530" y="4028528"/>
            <a:ext cx="9396006" cy="1384995"/>
          </a:xfrm>
          <a:prstGeom prst="rect">
            <a:avLst/>
          </a:prstGeom>
          <a:noFill/>
        </p:spPr>
        <p:txBody>
          <a:bodyPr wrap="square" rtlCol="0">
            <a:spAutoFit/>
          </a:bodyPr>
          <a:lstStyle/>
          <a:p>
            <a:r>
              <a:rPr lang="en-GB" sz="1200" b="1" dirty="0"/>
              <a:t>Example: </a:t>
            </a:r>
            <a:r>
              <a:rPr lang="en-GB" sz="1200" b="1" dirty="0">
                <a:hlinkClick r:id="rId2"/>
              </a:rPr>
              <a:t>Lloyds Classic </a:t>
            </a:r>
            <a:r>
              <a:rPr lang="en-GB" sz="1200" b="1" dirty="0" smtClean="0">
                <a:hlinkClick r:id="rId2"/>
              </a:rPr>
              <a:t>Account</a:t>
            </a:r>
            <a:r>
              <a:rPr lang="en-GB" sz="1200" b="1" dirty="0" smtClean="0"/>
              <a:t> with overdraft control – </a:t>
            </a:r>
            <a:r>
              <a:rPr lang="en-GB" sz="1100" b="1" dirty="0" smtClean="0">
                <a:solidFill>
                  <a:srgbClr val="FF0000"/>
                </a:solidFill>
              </a:rPr>
              <a:t>showing differences in Returned item fee &amp; fee cap only, with and without control.</a:t>
            </a:r>
            <a:endParaRPr lang="en-GB" sz="2000" b="1" dirty="0" smtClean="0">
              <a:solidFill>
                <a:srgbClr val="FF0000"/>
              </a:solidFill>
            </a:endParaRPr>
          </a:p>
          <a:p>
            <a:endParaRPr lang="en-GB" sz="1200" b="1" dirty="0"/>
          </a:p>
          <a:p>
            <a:endParaRPr lang="en-GB" sz="1200" b="1" dirty="0" smtClean="0"/>
          </a:p>
          <a:p>
            <a:endParaRPr lang="en-GB" sz="1200" b="1" dirty="0"/>
          </a:p>
          <a:p>
            <a:r>
              <a:rPr lang="en-GB" sz="1200" b="1" dirty="0"/>
              <a:t> </a:t>
            </a:r>
          </a:p>
          <a:p>
            <a:endParaRPr lang="en-GB" sz="1200" dirty="0"/>
          </a:p>
          <a:p>
            <a:endParaRPr lang="en-GB" sz="1200" dirty="0"/>
          </a:p>
        </p:txBody>
      </p:sp>
      <p:sp>
        <p:nvSpPr>
          <p:cNvPr id="2" name="TextBox 1"/>
          <p:cNvSpPr txBox="1"/>
          <p:nvPr/>
        </p:nvSpPr>
        <p:spPr>
          <a:xfrm>
            <a:off x="5601072" y="3016714"/>
            <a:ext cx="3960440" cy="461665"/>
          </a:xfrm>
          <a:prstGeom prst="rect">
            <a:avLst/>
          </a:prstGeom>
          <a:noFill/>
        </p:spPr>
        <p:txBody>
          <a:bodyPr wrap="square" rtlCol="0">
            <a:spAutoFit/>
          </a:bodyPr>
          <a:lstStyle/>
          <a:p>
            <a:r>
              <a:rPr lang="en-GB" sz="1200" dirty="0" smtClean="0">
                <a:solidFill>
                  <a:srgbClr val="FF0000"/>
                </a:solidFill>
              </a:rPr>
              <a:t>Note: Need a “fee applicable range“ entity here as well to cater for the (if payment over £10)</a:t>
            </a:r>
            <a:endParaRPr lang="en-GB" sz="1200" dirty="0">
              <a:solidFill>
                <a:srgbClr val="FF0000"/>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3399287768"/>
              </p:ext>
            </p:extLst>
          </p:nvPr>
        </p:nvGraphicFramePr>
        <p:xfrm>
          <a:off x="410557" y="4509120"/>
          <a:ext cx="8136904" cy="576072"/>
        </p:xfrm>
        <a:graphic>
          <a:graphicData uri="http://schemas.openxmlformats.org/drawingml/2006/table">
            <a:tbl>
              <a:tblPr firstRow="1" firstCol="1" bandRow="1">
                <a:tableStyleId>{5C22544A-7EE6-4342-B048-85BDC9FD1C3A}</a:tableStyleId>
              </a:tblPr>
              <a:tblGrid>
                <a:gridCol w="2188845"/>
                <a:gridCol w="2563683"/>
                <a:gridCol w="3384376"/>
              </a:tblGrid>
              <a:tr h="0">
                <a:tc>
                  <a:txBody>
                    <a:bodyPr/>
                    <a:lstStyle/>
                    <a:p>
                      <a:pPr>
                        <a:lnSpc>
                          <a:spcPct val="120000"/>
                        </a:lnSpc>
                        <a:spcAft>
                          <a:spcPts val="1000"/>
                        </a:spcAft>
                      </a:pPr>
                      <a:r>
                        <a:rPr lang="en-US" sz="1050" dirty="0">
                          <a:effectLst/>
                        </a:rPr>
                        <a:t> </a:t>
                      </a:r>
                      <a:endParaRPr lang="en-GB" sz="1050" dirty="0">
                        <a:effectLst/>
                        <a:latin typeface="Trebuchet MS"/>
                        <a:ea typeface="HGMaruGothicMPRO"/>
                        <a:cs typeface="Times New Roman"/>
                      </a:endParaRPr>
                    </a:p>
                  </a:txBody>
                  <a:tcPr marL="68580" marR="68580" marT="0" marB="0"/>
                </a:tc>
                <a:tc>
                  <a:txBody>
                    <a:bodyPr/>
                    <a:lstStyle/>
                    <a:p>
                      <a:pPr>
                        <a:lnSpc>
                          <a:spcPct val="120000"/>
                        </a:lnSpc>
                        <a:spcAft>
                          <a:spcPts val="1000"/>
                        </a:spcAft>
                      </a:pPr>
                      <a:r>
                        <a:rPr lang="en-US" sz="1050">
                          <a:effectLst/>
                        </a:rPr>
                        <a:t>Club Lloyds</a:t>
                      </a:r>
                      <a:endParaRPr lang="en-GB" sz="1050">
                        <a:effectLst/>
                        <a:latin typeface="Trebuchet MS"/>
                        <a:ea typeface="HGMaruGothicMPRO"/>
                        <a:cs typeface="Times New Roman"/>
                      </a:endParaRPr>
                    </a:p>
                  </a:txBody>
                  <a:tcPr marL="68580" marR="68580" marT="0" marB="0"/>
                </a:tc>
                <a:tc>
                  <a:txBody>
                    <a:bodyPr/>
                    <a:lstStyle/>
                    <a:p>
                      <a:pPr>
                        <a:lnSpc>
                          <a:spcPct val="120000"/>
                        </a:lnSpc>
                        <a:spcAft>
                          <a:spcPts val="1000"/>
                        </a:spcAft>
                      </a:pPr>
                      <a:r>
                        <a:rPr lang="en-US" sz="1050" dirty="0">
                          <a:effectLst/>
                        </a:rPr>
                        <a:t>With control</a:t>
                      </a:r>
                      <a:endParaRPr lang="en-GB" sz="1050" dirty="0">
                        <a:effectLst/>
                        <a:latin typeface="Trebuchet MS"/>
                        <a:ea typeface="HGMaruGothicMPRO"/>
                        <a:cs typeface="Times New Roman"/>
                      </a:endParaRPr>
                    </a:p>
                  </a:txBody>
                  <a:tcPr marL="68580" marR="68580" marT="0" marB="0"/>
                </a:tc>
              </a:tr>
              <a:tr h="0">
                <a:tc>
                  <a:txBody>
                    <a:bodyPr/>
                    <a:lstStyle/>
                    <a:p>
                      <a:pPr>
                        <a:lnSpc>
                          <a:spcPct val="120000"/>
                        </a:lnSpc>
                        <a:spcAft>
                          <a:spcPts val="1000"/>
                        </a:spcAft>
                      </a:pPr>
                      <a:r>
                        <a:rPr lang="en-US" sz="1050" dirty="0">
                          <a:effectLst/>
                        </a:rPr>
                        <a:t>Returned item fees</a:t>
                      </a:r>
                      <a:endParaRPr lang="en-GB" sz="1050" dirty="0">
                        <a:effectLst/>
                        <a:latin typeface="Trebuchet MS"/>
                        <a:ea typeface="HGMaruGothicMPRO"/>
                        <a:cs typeface="Times New Roman"/>
                      </a:endParaRPr>
                    </a:p>
                  </a:txBody>
                  <a:tcPr marL="68580" marR="68580" marT="0" marB="0"/>
                </a:tc>
                <a:tc>
                  <a:txBody>
                    <a:bodyPr/>
                    <a:lstStyle/>
                    <a:p>
                      <a:pPr>
                        <a:lnSpc>
                          <a:spcPct val="120000"/>
                        </a:lnSpc>
                        <a:spcAft>
                          <a:spcPts val="1000"/>
                        </a:spcAft>
                      </a:pPr>
                      <a:r>
                        <a:rPr lang="en-US" sz="1050" dirty="0">
                          <a:effectLst/>
                        </a:rPr>
                        <a:t>£10 per item (if payment over £10)</a:t>
                      </a:r>
                      <a:endParaRPr lang="en-GB" sz="1050" dirty="0">
                        <a:effectLst/>
                        <a:latin typeface="Trebuchet MS"/>
                        <a:ea typeface="HGMaruGothicMPRO"/>
                        <a:cs typeface="Times New Roman"/>
                      </a:endParaRPr>
                    </a:p>
                  </a:txBody>
                  <a:tcPr marL="68580" marR="68580" marT="0" marB="0"/>
                </a:tc>
                <a:tc>
                  <a:txBody>
                    <a:bodyPr/>
                    <a:lstStyle/>
                    <a:p>
                      <a:pPr>
                        <a:lnSpc>
                          <a:spcPct val="120000"/>
                        </a:lnSpc>
                        <a:spcAft>
                          <a:spcPts val="1000"/>
                        </a:spcAft>
                      </a:pPr>
                      <a:r>
                        <a:rPr lang="en-US" sz="1050" dirty="0">
                          <a:effectLst/>
                        </a:rPr>
                        <a:t>n/a</a:t>
                      </a:r>
                      <a:endParaRPr lang="en-GB" sz="1050" dirty="0">
                        <a:effectLst/>
                        <a:latin typeface="Trebuchet MS"/>
                        <a:ea typeface="HGMaruGothicMPRO"/>
                        <a:cs typeface="Times New Roman"/>
                      </a:endParaRPr>
                    </a:p>
                  </a:txBody>
                  <a:tcPr marL="68580" marR="68580" marT="0" marB="0"/>
                </a:tc>
              </a:tr>
              <a:tr h="0">
                <a:tc>
                  <a:txBody>
                    <a:bodyPr/>
                    <a:lstStyle/>
                    <a:p>
                      <a:pPr>
                        <a:lnSpc>
                          <a:spcPct val="120000"/>
                        </a:lnSpc>
                        <a:spcAft>
                          <a:spcPts val="1000"/>
                        </a:spcAft>
                      </a:pPr>
                      <a:r>
                        <a:rPr lang="en-US" sz="1050">
                          <a:effectLst/>
                        </a:rPr>
                        <a:t>Returned item fee cap</a:t>
                      </a:r>
                      <a:endParaRPr lang="en-GB" sz="1050">
                        <a:effectLst/>
                        <a:latin typeface="Trebuchet MS"/>
                        <a:ea typeface="HGMaruGothicMPRO"/>
                        <a:cs typeface="Times New Roman"/>
                      </a:endParaRPr>
                    </a:p>
                  </a:txBody>
                  <a:tcPr marL="68580" marR="68580" marT="0" marB="0"/>
                </a:tc>
                <a:tc>
                  <a:txBody>
                    <a:bodyPr/>
                    <a:lstStyle/>
                    <a:p>
                      <a:pPr>
                        <a:lnSpc>
                          <a:spcPct val="120000"/>
                        </a:lnSpc>
                        <a:spcAft>
                          <a:spcPts val="1000"/>
                        </a:spcAft>
                      </a:pPr>
                      <a:r>
                        <a:rPr lang="en-US" sz="1050">
                          <a:effectLst/>
                        </a:rPr>
                        <a:t>3 per day - If item less than £10, then £0.</a:t>
                      </a:r>
                      <a:endParaRPr lang="en-GB" sz="1050">
                        <a:effectLst/>
                        <a:latin typeface="Trebuchet MS"/>
                        <a:ea typeface="HGMaruGothicMPRO"/>
                        <a:cs typeface="Times New Roman"/>
                      </a:endParaRPr>
                    </a:p>
                  </a:txBody>
                  <a:tcPr marL="68580" marR="68580" marT="0" marB="0"/>
                </a:tc>
                <a:tc>
                  <a:txBody>
                    <a:bodyPr/>
                    <a:lstStyle/>
                    <a:p>
                      <a:pPr>
                        <a:lnSpc>
                          <a:spcPct val="120000"/>
                        </a:lnSpc>
                        <a:spcAft>
                          <a:spcPts val="1000"/>
                        </a:spcAft>
                      </a:pPr>
                      <a:r>
                        <a:rPr lang="en-US" sz="1050" dirty="0">
                          <a:effectLst/>
                        </a:rPr>
                        <a:t>n/a</a:t>
                      </a:r>
                      <a:endParaRPr lang="en-GB" sz="1050" dirty="0">
                        <a:effectLst/>
                        <a:latin typeface="Trebuchet MS"/>
                        <a:ea typeface="HGMaruGothicMPRO"/>
                        <a:cs typeface="Times New Roman"/>
                      </a:endParaRPr>
                    </a:p>
                  </a:txBody>
                  <a:tcPr marL="68580" marR="68580" marT="0" marB="0"/>
                </a:tc>
              </a:tr>
            </a:tbl>
          </a:graphicData>
        </a:graphic>
      </p:graphicFrame>
    </p:spTree>
    <p:extLst>
      <p:ext uri="{BB962C8B-B14F-4D97-AF65-F5344CB8AC3E}">
        <p14:creationId xmlns:p14="http://schemas.microsoft.com/office/powerpoint/2010/main" val="4227298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72480" y="188640"/>
            <a:ext cx="6105389" cy="369332"/>
          </a:xfrm>
          <a:prstGeom prst="rect">
            <a:avLst/>
          </a:prstGeom>
          <a:noFill/>
        </p:spPr>
        <p:txBody>
          <a:bodyPr wrap="none" rtlCol="0">
            <a:spAutoFit/>
          </a:bodyPr>
          <a:lstStyle/>
          <a:p>
            <a:r>
              <a:rPr lang="en-GB" b="1" dirty="0">
                <a:solidFill>
                  <a:srgbClr val="FF0000"/>
                </a:solidFill>
              </a:rPr>
              <a:t>How </a:t>
            </a:r>
            <a:r>
              <a:rPr lang="en-GB" b="1" dirty="0" smtClean="0">
                <a:solidFill>
                  <a:srgbClr val="FF0000"/>
                </a:solidFill>
              </a:rPr>
              <a:t>do I deal with “overdraft control” accounts? (Slide 2 of 2)</a:t>
            </a:r>
            <a:endParaRPr lang="en-GB" b="1" dirty="0">
              <a:solidFill>
                <a:srgbClr val="FF0000"/>
              </a:solidFill>
            </a:endParaRPr>
          </a:p>
        </p:txBody>
      </p:sp>
      <p:sp>
        <p:nvSpPr>
          <p:cNvPr id="11" name="TextBox 10"/>
          <p:cNvSpPr txBox="1"/>
          <p:nvPr/>
        </p:nvSpPr>
        <p:spPr>
          <a:xfrm>
            <a:off x="418237" y="5526189"/>
            <a:ext cx="4607255" cy="276999"/>
          </a:xfrm>
          <a:prstGeom prst="rect">
            <a:avLst/>
          </a:prstGeom>
          <a:noFill/>
        </p:spPr>
        <p:txBody>
          <a:bodyPr wrap="square" rtlCol="0">
            <a:spAutoFit/>
          </a:bodyPr>
          <a:lstStyle/>
          <a:p>
            <a:r>
              <a:rPr lang="en-GB" sz="1200" b="1" dirty="0"/>
              <a:t>Example: </a:t>
            </a:r>
            <a:r>
              <a:rPr lang="en-GB" sz="1200" b="1" dirty="0">
                <a:hlinkClick r:id="rId2"/>
              </a:rPr>
              <a:t>Lloyds Classic </a:t>
            </a:r>
            <a:r>
              <a:rPr lang="en-GB" sz="1200" b="1" dirty="0" smtClean="0">
                <a:hlinkClick r:id="rId2"/>
              </a:rPr>
              <a:t>Account</a:t>
            </a:r>
            <a:r>
              <a:rPr lang="en-GB" sz="1200" b="1" dirty="0" smtClean="0"/>
              <a:t> with overdraft control</a:t>
            </a:r>
            <a:r>
              <a:rPr lang="en-GB" sz="1100" b="1" dirty="0" smtClean="0">
                <a:solidFill>
                  <a:srgbClr val="FF0000"/>
                </a:solidFill>
              </a:rPr>
              <a:t>.</a:t>
            </a:r>
            <a:endParaRPr lang="en-GB" sz="1200" dirty="0"/>
          </a:p>
        </p:txBody>
      </p:sp>
      <p:sp>
        <p:nvSpPr>
          <p:cNvPr id="13" name="Rectangle 12"/>
          <p:cNvSpPr/>
          <p:nvPr/>
        </p:nvSpPr>
        <p:spPr>
          <a:xfrm>
            <a:off x="5428797" y="1118072"/>
            <a:ext cx="109212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FeatureBenefitItem</a:t>
            </a:r>
            <a:endParaRPr lang="en-GB" sz="800" dirty="0"/>
          </a:p>
        </p:txBody>
      </p:sp>
      <p:cxnSp>
        <p:nvCxnSpPr>
          <p:cNvPr id="14" name="Straight Arrow Connector 13"/>
          <p:cNvCxnSpPr>
            <a:cxnSpLocks/>
            <a:stCxn id="19" idx="3"/>
          </p:cNvCxnSpPr>
          <p:nvPr/>
        </p:nvCxnSpPr>
        <p:spPr>
          <a:xfrm>
            <a:off x="5047777" y="1281719"/>
            <a:ext cx="374413" cy="1"/>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460587" y="4336249"/>
            <a:ext cx="936104"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Card</a:t>
            </a:r>
          </a:p>
        </p:txBody>
      </p:sp>
      <p:sp>
        <p:nvSpPr>
          <p:cNvPr id="16" name="TextBox 15"/>
          <p:cNvSpPr txBox="1"/>
          <p:nvPr/>
        </p:nvSpPr>
        <p:spPr>
          <a:xfrm>
            <a:off x="6565639" y="3978876"/>
            <a:ext cx="2427268" cy="830997"/>
          </a:xfrm>
          <a:prstGeom prst="rect">
            <a:avLst/>
          </a:prstGeom>
          <a:noFill/>
        </p:spPr>
        <p:txBody>
          <a:bodyPr wrap="none" rtlCol="0">
            <a:spAutoFit/>
          </a:bodyPr>
          <a:lstStyle/>
          <a:p>
            <a:pPr marL="171450" indent="-171450">
              <a:buFont typeface="Arial" charset="0"/>
              <a:buChar char="•"/>
            </a:pPr>
            <a:r>
              <a:rPr lang="en-GB" sz="800" dirty="0"/>
              <a:t>Type (Enumeration: </a:t>
            </a:r>
            <a:r>
              <a:rPr lang="en-GB" sz="800" i="1" dirty="0"/>
              <a:t>OB_CardType1Code</a:t>
            </a:r>
            <a:r>
              <a:rPr lang="en-GB" sz="800" dirty="0"/>
              <a:t>) </a:t>
            </a:r>
            <a:r>
              <a:rPr lang="en-GB" sz="800" b="1" dirty="0"/>
              <a:t>M</a:t>
            </a:r>
            <a:endParaRPr lang="en-GB" sz="800" dirty="0"/>
          </a:p>
          <a:p>
            <a:pPr marL="171450" indent="-171450">
              <a:buFont typeface="Arial" charset="0"/>
              <a:buChar char="•"/>
            </a:pPr>
            <a:r>
              <a:rPr lang="en-GB" sz="800" dirty="0" err="1"/>
              <a:t>OtherType</a:t>
            </a:r>
            <a:r>
              <a:rPr lang="en-GB" sz="800" dirty="0"/>
              <a:t>  (</a:t>
            </a:r>
            <a:r>
              <a:rPr lang="en-GB" sz="800" dirty="0" err="1"/>
              <a:t>OtherCodeType</a:t>
            </a:r>
            <a:r>
              <a:rPr lang="en-GB" sz="800" dirty="0"/>
              <a:t>)</a:t>
            </a:r>
          </a:p>
          <a:p>
            <a:pPr marL="171450" indent="-171450">
              <a:buFont typeface="Arial" charset="0"/>
              <a:buChar char="•"/>
            </a:pPr>
            <a:r>
              <a:rPr lang="en-GB" sz="800" dirty="0"/>
              <a:t>Scheme (Enumeration: </a:t>
            </a:r>
            <a:r>
              <a:rPr lang="en-GB" sz="800" i="1" dirty="0"/>
              <a:t>OB_CardScheme1Code</a:t>
            </a:r>
            <a:r>
              <a:rPr lang="en-GB" sz="800" dirty="0"/>
              <a:t>) </a:t>
            </a:r>
            <a:r>
              <a:rPr lang="en-GB" sz="800" b="1" dirty="0"/>
              <a:t>M</a:t>
            </a:r>
            <a:endParaRPr lang="en-GB" sz="800" dirty="0"/>
          </a:p>
          <a:p>
            <a:pPr marL="171450" indent="-171450">
              <a:buFont typeface="Arial" charset="0"/>
              <a:buChar char="•"/>
            </a:pPr>
            <a:r>
              <a:rPr lang="en-GB" sz="800" dirty="0" err="1"/>
              <a:t>OtherScheme</a:t>
            </a:r>
            <a:r>
              <a:rPr lang="en-GB" sz="800" dirty="0"/>
              <a:t> (</a:t>
            </a:r>
            <a:r>
              <a:rPr lang="en-GB" sz="800" dirty="0" err="1"/>
              <a:t>OtherCodeType</a:t>
            </a:r>
            <a:r>
              <a:rPr lang="en-GB" sz="800" dirty="0"/>
              <a:t>)</a:t>
            </a:r>
          </a:p>
          <a:p>
            <a:pPr marL="171450" indent="-171450">
              <a:buFont typeface="Arial" charset="0"/>
              <a:buChar char="•"/>
            </a:pPr>
            <a:r>
              <a:rPr lang="en-GB" sz="800" dirty="0" err="1"/>
              <a:t>ContactlessIndicator</a:t>
            </a:r>
            <a:r>
              <a:rPr lang="en-GB" sz="800" dirty="0"/>
              <a:t> </a:t>
            </a:r>
            <a:r>
              <a:rPr lang="en-GB" sz="800" b="1" dirty="0"/>
              <a:t>M</a:t>
            </a:r>
            <a:endParaRPr lang="en-GB" sz="800" dirty="0"/>
          </a:p>
          <a:p>
            <a:pPr marL="171450" indent="-171450">
              <a:buFont typeface="Arial" charset="0"/>
              <a:buChar char="•"/>
            </a:pPr>
            <a:r>
              <a:rPr lang="en-GB" sz="800" dirty="0"/>
              <a:t>Notes 0..*</a:t>
            </a:r>
            <a:endParaRPr lang="en-GB" sz="1000" dirty="0"/>
          </a:p>
        </p:txBody>
      </p:sp>
      <p:sp>
        <p:nvSpPr>
          <p:cNvPr id="17" name="Rectangle 16"/>
          <p:cNvSpPr/>
          <p:nvPr/>
        </p:nvSpPr>
        <p:spPr>
          <a:xfrm>
            <a:off x="1812349" y="1154173"/>
            <a:ext cx="1248139"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FeaturesAndBenefits</a:t>
            </a:r>
            <a:endParaRPr lang="en-GB" sz="800" b="1" dirty="0"/>
          </a:p>
        </p:txBody>
      </p:sp>
      <p:cxnSp>
        <p:nvCxnSpPr>
          <p:cNvPr id="18" name="Connector: Elbow 24"/>
          <p:cNvCxnSpPr>
            <a:endCxn id="15" idx="1"/>
          </p:cNvCxnSpPr>
          <p:nvPr/>
        </p:nvCxnSpPr>
        <p:spPr>
          <a:xfrm rot="16200000" flipH="1">
            <a:off x="2524517" y="1527726"/>
            <a:ext cx="3002056" cy="2870083"/>
          </a:xfrm>
          <a:prstGeom prst="bentConnector2">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565612" y="1101698"/>
            <a:ext cx="1482165" cy="36004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FeatureBenefitGroup</a:t>
            </a:r>
            <a:endParaRPr lang="en-GB" sz="800" dirty="0">
              <a:solidFill>
                <a:schemeClr val="bg1"/>
              </a:solidFill>
            </a:endParaRPr>
          </a:p>
        </p:txBody>
      </p:sp>
      <p:cxnSp>
        <p:nvCxnSpPr>
          <p:cNvPr id="20" name="Straight Connector 19"/>
          <p:cNvCxnSpPr>
            <a:stCxn id="17" idx="3"/>
            <a:endCxn id="19" idx="1"/>
          </p:cNvCxnSpPr>
          <p:nvPr/>
        </p:nvCxnSpPr>
        <p:spPr>
          <a:xfrm flipV="1">
            <a:off x="3060488" y="1281718"/>
            <a:ext cx="505124" cy="2"/>
          </a:xfrm>
          <a:prstGeom prst="line">
            <a:avLst/>
          </a:prstGeom>
          <a:ln>
            <a:prstDash val="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448600" y="1478112"/>
            <a:ext cx="3441968" cy="1323439"/>
          </a:xfrm>
          <a:prstGeom prst="rect">
            <a:avLst/>
          </a:prstGeom>
          <a:noFill/>
        </p:spPr>
        <p:txBody>
          <a:bodyPr wrap="none" rtlCol="0">
            <a:spAutoFit/>
          </a:bodyPr>
          <a:lstStyle/>
          <a:p>
            <a:pPr marL="171450" indent="-171450">
              <a:buFont typeface="Arial" charset="0"/>
              <a:buChar char="•"/>
            </a:pPr>
            <a:r>
              <a:rPr lang="en-GB" sz="800" dirty="0"/>
              <a:t>Name </a:t>
            </a:r>
            <a:r>
              <a:rPr lang="en-GB" sz="800" b="1" dirty="0" smtClean="0"/>
              <a:t>M </a:t>
            </a:r>
            <a:r>
              <a:rPr lang="en-GB" sz="800" b="1" dirty="0" smtClean="0">
                <a:solidFill>
                  <a:srgbClr val="00B050"/>
                </a:solidFill>
              </a:rPr>
              <a:t>[“Overdraft Control”][]</a:t>
            </a:r>
          </a:p>
          <a:p>
            <a:pPr marL="171450" indent="-171450">
              <a:buFont typeface="Arial" panose="020B0604020202020204" pitchFamily="34" charset="0"/>
              <a:buChar char="•"/>
            </a:pPr>
            <a:r>
              <a:rPr lang="en-GB" sz="800" dirty="0"/>
              <a:t>Type (Enumeration: </a:t>
            </a:r>
            <a:r>
              <a:rPr lang="en-GB" sz="800" i="1" dirty="0"/>
              <a:t>OB_FeatureBenefitType1Code</a:t>
            </a:r>
            <a:r>
              <a:rPr lang="en-GB" sz="800" i="1" dirty="0" smtClean="0"/>
              <a:t>) </a:t>
            </a:r>
            <a:r>
              <a:rPr lang="en-GB" sz="800" dirty="0" smtClean="0">
                <a:solidFill>
                  <a:srgbClr val="00B050"/>
                </a:solidFill>
              </a:rPr>
              <a:t>[“</a:t>
            </a:r>
            <a:r>
              <a:rPr lang="en-GB" sz="800" dirty="0" err="1" smtClean="0">
                <a:solidFill>
                  <a:srgbClr val="00B050"/>
                </a:solidFill>
              </a:rPr>
              <a:t>OverdraftControl</a:t>
            </a:r>
            <a:r>
              <a:rPr lang="en-GB" sz="800" dirty="0" smtClean="0">
                <a:solidFill>
                  <a:srgbClr val="00B050"/>
                </a:solidFill>
              </a:rPr>
              <a:t>”][]</a:t>
            </a:r>
            <a:endParaRPr lang="en-GB" sz="800" dirty="0">
              <a:solidFill>
                <a:srgbClr val="00B050"/>
              </a:solidFill>
            </a:endParaRPr>
          </a:p>
          <a:p>
            <a:pPr marL="171450" indent="-171450">
              <a:buFont typeface="Arial" panose="020B0604020202020204" pitchFamily="34" charset="0"/>
              <a:buChar char="•"/>
            </a:pPr>
            <a:r>
              <a:rPr lang="en-GB" sz="800" dirty="0" err="1"/>
              <a:t>OtherType</a:t>
            </a:r>
            <a:r>
              <a:rPr lang="en-GB" sz="800" dirty="0"/>
              <a:t> (</a:t>
            </a:r>
            <a:r>
              <a:rPr lang="en-GB" sz="800" dirty="0" err="1"/>
              <a:t>OtherCodeType</a:t>
            </a:r>
            <a:r>
              <a:rPr lang="en-GB" sz="800" dirty="0" smtClean="0">
                <a:solidFill>
                  <a:srgbClr val="FF0000"/>
                </a:solidFill>
              </a:rPr>
              <a:t>)</a:t>
            </a:r>
            <a:endParaRPr lang="en-GB" sz="800" b="1" dirty="0" smtClean="0">
              <a:solidFill>
                <a:srgbClr val="FF0000"/>
              </a:solidFill>
            </a:endParaRPr>
          </a:p>
          <a:p>
            <a:pPr marL="171450" indent="-171450">
              <a:buFont typeface="Arial" charset="0"/>
              <a:buChar char="•"/>
            </a:pPr>
            <a:r>
              <a:rPr lang="en-GB" sz="800" dirty="0" err="1" smtClean="0"/>
              <a:t>BenefitGroupNominalValue</a:t>
            </a:r>
            <a:endParaRPr lang="en-GB" sz="800" dirty="0"/>
          </a:p>
          <a:p>
            <a:pPr marL="171450" indent="-171450">
              <a:buFont typeface="Arial" charset="0"/>
              <a:buChar char="•"/>
            </a:pPr>
            <a:r>
              <a:rPr lang="en-GB" sz="800" dirty="0"/>
              <a:t>F</a:t>
            </a:r>
            <a:r>
              <a:rPr lang="en-GB" sz="800" dirty="0" smtClean="0"/>
              <a:t>ee [</a:t>
            </a:r>
            <a:r>
              <a:rPr lang="en-GB" sz="800" dirty="0" smtClean="0">
                <a:solidFill>
                  <a:srgbClr val="00B050"/>
                </a:solidFill>
              </a:rPr>
              <a:t>10.00][]</a:t>
            </a:r>
            <a:r>
              <a:rPr lang="en-GB" sz="800" dirty="0" smtClean="0"/>
              <a:t> </a:t>
            </a:r>
            <a:endParaRPr lang="en-GB" sz="800" dirty="0">
              <a:solidFill>
                <a:srgbClr val="00B050"/>
              </a:solidFill>
            </a:endParaRPr>
          </a:p>
          <a:p>
            <a:pPr marL="171450" indent="-171450">
              <a:buFont typeface="Arial" charset="0"/>
              <a:buChar char="•"/>
            </a:pPr>
            <a:r>
              <a:rPr lang="en-GB" sz="800" dirty="0" err="1"/>
              <a:t>ApplicationFrequency</a:t>
            </a:r>
            <a:r>
              <a:rPr lang="en-GB" sz="800" dirty="0"/>
              <a:t> (Enumeration: </a:t>
            </a:r>
            <a:r>
              <a:rPr lang="en-GB" sz="800" i="1" dirty="0"/>
              <a:t>OB_Frequency1Code) </a:t>
            </a:r>
            <a:r>
              <a:rPr lang="en-GB" sz="800" dirty="0">
                <a:solidFill>
                  <a:srgbClr val="00B050"/>
                </a:solidFill>
              </a:rPr>
              <a:t>[“Monthly</a:t>
            </a:r>
            <a:r>
              <a:rPr lang="en-GB" sz="800" dirty="0" smtClean="0">
                <a:solidFill>
                  <a:srgbClr val="00B050"/>
                </a:solidFill>
              </a:rPr>
              <a:t>”][]</a:t>
            </a:r>
            <a:endParaRPr lang="en-GB" sz="800" dirty="0">
              <a:solidFill>
                <a:srgbClr val="00B050"/>
              </a:solidFill>
            </a:endParaRPr>
          </a:p>
          <a:p>
            <a:pPr marL="171450" indent="-171450">
              <a:buFont typeface="Arial" charset="0"/>
              <a:buChar char="•"/>
            </a:pPr>
            <a:r>
              <a:rPr lang="en-GB" sz="800" dirty="0" err="1"/>
              <a:t>OtherApplicationFrequency</a:t>
            </a:r>
            <a:r>
              <a:rPr lang="en-GB" sz="800" dirty="0"/>
              <a:t> (</a:t>
            </a:r>
            <a:r>
              <a:rPr lang="en-GB" sz="800" dirty="0" err="1"/>
              <a:t>OtherCodeType</a:t>
            </a:r>
            <a:r>
              <a:rPr lang="en-GB" sz="800" dirty="0"/>
              <a:t>)</a:t>
            </a:r>
          </a:p>
          <a:p>
            <a:pPr marL="171450" indent="-171450">
              <a:buFont typeface="Arial" charset="0"/>
              <a:buChar char="•"/>
            </a:pPr>
            <a:r>
              <a:rPr lang="en-GB" sz="800" dirty="0" err="1"/>
              <a:t>CalculationFrequency</a:t>
            </a:r>
            <a:r>
              <a:rPr lang="en-GB" sz="800" dirty="0"/>
              <a:t> (Enumeration: </a:t>
            </a:r>
            <a:r>
              <a:rPr lang="en-GB" sz="800" i="1" dirty="0"/>
              <a:t>OB_Frequency1Code)</a:t>
            </a:r>
            <a:endParaRPr lang="en-GB" sz="800" dirty="0"/>
          </a:p>
          <a:p>
            <a:pPr marL="171450" indent="-171450">
              <a:buFont typeface="Arial" charset="0"/>
              <a:buChar char="•"/>
            </a:pPr>
            <a:r>
              <a:rPr lang="en-GB" sz="800" dirty="0" err="1"/>
              <a:t>OtherCalculationFrequency</a:t>
            </a:r>
            <a:r>
              <a:rPr lang="en-GB" sz="800" dirty="0"/>
              <a:t> (Enumeration: </a:t>
            </a:r>
            <a:r>
              <a:rPr lang="en-GB" sz="800" i="1" dirty="0"/>
              <a:t>OB_Frequency1Code)</a:t>
            </a:r>
          </a:p>
          <a:p>
            <a:pPr marL="171450" indent="-171450">
              <a:buFont typeface="Arial" charset="0"/>
              <a:buChar char="•"/>
            </a:pPr>
            <a:r>
              <a:rPr lang="en-GB" sz="800" dirty="0"/>
              <a:t>Notes </a:t>
            </a:r>
            <a:r>
              <a:rPr lang="en-GB" sz="800" b="1" dirty="0"/>
              <a:t>0..*</a:t>
            </a:r>
            <a:endParaRPr lang="en-GB" sz="800" dirty="0"/>
          </a:p>
        </p:txBody>
      </p:sp>
      <p:sp>
        <p:nvSpPr>
          <p:cNvPr id="22" name="Rectangle 21"/>
          <p:cNvSpPr/>
          <p:nvPr/>
        </p:nvSpPr>
        <p:spPr>
          <a:xfrm>
            <a:off x="5460586" y="4957637"/>
            <a:ext cx="936104"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MobileApp</a:t>
            </a:r>
            <a:endParaRPr lang="en-GB" sz="800" b="1" dirty="0"/>
          </a:p>
        </p:txBody>
      </p:sp>
      <p:cxnSp>
        <p:nvCxnSpPr>
          <p:cNvPr id="23" name="Connector: Elbow 24"/>
          <p:cNvCxnSpPr>
            <a:endCxn id="22" idx="1"/>
          </p:cNvCxnSpPr>
          <p:nvPr/>
        </p:nvCxnSpPr>
        <p:spPr>
          <a:xfrm rot="16200000" flipH="1">
            <a:off x="2213823" y="1838421"/>
            <a:ext cx="3623444" cy="2870082"/>
          </a:xfrm>
          <a:prstGeom prst="bentConnector2">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6396690" y="4915906"/>
            <a:ext cx="3531123" cy="461665"/>
          </a:xfrm>
          <a:prstGeom prst="rect">
            <a:avLst/>
          </a:prstGeom>
        </p:spPr>
        <p:txBody>
          <a:bodyPr wrap="square">
            <a:spAutoFit/>
          </a:bodyPr>
          <a:lstStyle/>
          <a:p>
            <a:pPr marL="171450" indent="-171450">
              <a:buFont typeface="Arial" panose="020B0604020202020204" pitchFamily="34" charset="0"/>
              <a:buChar char="•"/>
            </a:pPr>
            <a:r>
              <a:rPr lang="en-GB" sz="800" dirty="0"/>
              <a:t>Type (Enumeration: </a:t>
            </a:r>
            <a:r>
              <a:rPr lang="en-GB" sz="800" i="1" dirty="0"/>
              <a:t>OB_MobileApp1Code</a:t>
            </a:r>
            <a:r>
              <a:rPr lang="en-GB" sz="800" dirty="0"/>
              <a:t>) </a:t>
            </a:r>
            <a:r>
              <a:rPr lang="en-GB" sz="800" b="1" dirty="0"/>
              <a:t>M</a:t>
            </a:r>
            <a:endParaRPr lang="en-GB" sz="800" dirty="0"/>
          </a:p>
          <a:p>
            <a:pPr marL="171450" indent="-171450">
              <a:buFont typeface="Arial" panose="020B0604020202020204" pitchFamily="34" charset="0"/>
              <a:buChar char="•"/>
            </a:pPr>
            <a:r>
              <a:rPr lang="en-GB" sz="800" dirty="0" err="1"/>
              <a:t>OtherType</a:t>
            </a:r>
            <a:r>
              <a:rPr lang="en-GB" sz="800" dirty="0"/>
              <a:t> (</a:t>
            </a:r>
            <a:r>
              <a:rPr lang="en-GB" sz="800" dirty="0" err="1"/>
              <a:t>OtherCodeType</a:t>
            </a:r>
            <a:r>
              <a:rPr lang="en-GB" sz="800" dirty="0" smtClean="0"/>
              <a:t>)</a:t>
            </a:r>
          </a:p>
          <a:p>
            <a:pPr marL="171450" indent="-171450">
              <a:buFont typeface="Arial" panose="020B0604020202020204" pitchFamily="34" charset="0"/>
              <a:buChar char="•"/>
            </a:pPr>
            <a:r>
              <a:rPr lang="en-GB" sz="800" dirty="0" smtClean="0"/>
              <a:t>Notes 0..*</a:t>
            </a:r>
            <a:endParaRPr lang="en-GB" sz="800" dirty="0"/>
          </a:p>
        </p:txBody>
      </p:sp>
      <p:cxnSp>
        <p:nvCxnSpPr>
          <p:cNvPr id="25" name="Elbow Connector 24"/>
          <p:cNvCxnSpPr/>
          <p:nvPr/>
        </p:nvCxnSpPr>
        <p:spPr>
          <a:xfrm rot="5400000" flipH="1" flipV="1">
            <a:off x="4170179" y="-117938"/>
            <a:ext cx="2" cy="3159353"/>
          </a:xfrm>
          <a:prstGeom prst="bentConnector4">
            <a:avLst>
              <a:gd name="adj1" fmla="val -11430000000"/>
              <a:gd name="adj2" fmla="val 100595"/>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422190" y="3068756"/>
            <a:ext cx="1098729" cy="36004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FeatureBenefit</a:t>
            </a:r>
            <a:r>
              <a:rPr lang="en-GB" sz="800" dirty="0">
                <a:solidFill>
                  <a:schemeClr val="bg1"/>
                </a:solidFill>
              </a:rPr>
              <a:t> Eligibility</a:t>
            </a:r>
          </a:p>
        </p:txBody>
      </p:sp>
      <p:cxnSp>
        <p:nvCxnSpPr>
          <p:cNvPr id="27" name="Elbow Connector 26"/>
          <p:cNvCxnSpPr>
            <a:stCxn id="19" idx="2"/>
            <a:endCxn id="26" idx="1"/>
          </p:cNvCxnSpPr>
          <p:nvPr/>
        </p:nvCxnSpPr>
        <p:spPr>
          <a:xfrm rot="16200000" flipH="1">
            <a:off x="3970923" y="1797509"/>
            <a:ext cx="1787038" cy="1115495"/>
          </a:xfrm>
          <a:prstGeom prst="bentConnector2">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13" idx="2"/>
            <a:endCxn id="26" idx="0"/>
          </p:cNvCxnSpPr>
          <p:nvPr/>
        </p:nvCxnSpPr>
        <p:spPr>
          <a:xfrm rot="5400000">
            <a:off x="5177885" y="2271783"/>
            <a:ext cx="1590644" cy="3303"/>
          </a:xfrm>
          <a:prstGeom prst="bentConnector3">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599377" y="2757899"/>
            <a:ext cx="2901520" cy="1200329"/>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 </a:t>
            </a:r>
            <a:endParaRPr lang="en-GB" sz="800" dirty="0">
              <a:solidFill>
                <a:srgbClr val="00B050"/>
              </a:solidFill>
            </a:endParaRPr>
          </a:p>
          <a:p>
            <a:pPr marL="171450" indent="-171450">
              <a:buFont typeface="Arial" charset="0"/>
              <a:buChar char="•"/>
            </a:pPr>
            <a:r>
              <a:rPr lang="en-GB" sz="800" dirty="0"/>
              <a:t>Description</a:t>
            </a:r>
          </a:p>
          <a:p>
            <a:pPr marL="171450" indent="-171450">
              <a:buFont typeface="Arial" charset="0"/>
              <a:buChar char="•"/>
            </a:pPr>
            <a:r>
              <a:rPr lang="en-GB" sz="800" dirty="0"/>
              <a:t>Type (Enumeration: </a:t>
            </a:r>
            <a:r>
              <a:rPr lang="en-GB" sz="800" i="1" dirty="0"/>
              <a:t>OB_PCAEligibilityType1Code) </a:t>
            </a:r>
            <a:r>
              <a:rPr lang="en-GB" sz="800" b="1" dirty="0"/>
              <a:t>M </a:t>
            </a:r>
            <a:endParaRPr lang="en-GB" sz="800" b="1" i="1" dirty="0">
              <a:solidFill>
                <a:srgbClr val="00B050"/>
              </a:solidFill>
            </a:endParaRPr>
          </a:p>
          <a:p>
            <a:pPr marL="171450" indent="-171450">
              <a:buFont typeface="Arial" charset="0"/>
              <a:buChar char="•"/>
            </a:pPr>
            <a:r>
              <a:rPr lang="en-GB" sz="800" dirty="0" err="1"/>
              <a:t>OtherType</a:t>
            </a:r>
            <a:r>
              <a:rPr lang="en-GB" sz="800" dirty="0"/>
              <a:t> (</a:t>
            </a:r>
            <a:r>
              <a:rPr lang="en-GB" sz="800" dirty="0" err="1"/>
              <a:t>OtherCodeType</a:t>
            </a:r>
            <a:r>
              <a:rPr lang="en-GB" sz="800" dirty="0"/>
              <a:t>)</a:t>
            </a:r>
          </a:p>
          <a:p>
            <a:pPr marL="171450" indent="-171450">
              <a:buFont typeface="Arial" charset="0"/>
              <a:buChar char="•"/>
            </a:pPr>
            <a:r>
              <a:rPr lang="en-GB" sz="800" dirty="0"/>
              <a:t>Amount </a:t>
            </a:r>
            <a:endParaRPr lang="en-GB" sz="800" dirty="0">
              <a:solidFill>
                <a:srgbClr val="00B050"/>
              </a:solidFill>
            </a:endParaRPr>
          </a:p>
          <a:p>
            <a:pPr marL="171450" indent="-171450">
              <a:buFont typeface="Arial" charset="0"/>
              <a:buChar char="•"/>
            </a:pPr>
            <a:r>
              <a:rPr lang="en-GB" sz="800" dirty="0"/>
              <a:t>Indicator</a:t>
            </a:r>
          </a:p>
          <a:p>
            <a:pPr marL="171450" indent="-171450">
              <a:buFont typeface="Arial" charset="0"/>
              <a:buChar char="•"/>
            </a:pPr>
            <a:r>
              <a:rPr lang="en-GB" sz="800" dirty="0"/>
              <a:t>Textual</a:t>
            </a:r>
          </a:p>
          <a:p>
            <a:pPr marL="171450" indent="-171450">
              <a:buFont typeface="Arial" charset="0"/>
              <a:buChar char="•"/>
            </a:pPr>
            <a:r>
              <a:rPr lang="en-GB" sz="800" dirty="0"/>
              <a:t>Period (Enumeration: </a:t>
            </a:r>
            <a:r>
              <a:rPr lang="en-GB" sz="800" dirty="0">
                <a:solidFill>
                  <a:schemeClr val="tx1">
                    <a:lumMod val="95000"/>
                    <a:lumOff val="5000"/>
                  </a:schemeClr>
                </a:solidFill>
              </a:rPr>
              <a:t>OB_Period1Code</a:t>
            </a:r>
            <a:r>
              <a:rPr lang="en-GB" sz="800" dirty="0" smtClean="0"/>
              <a:t>) </a:t>
            </a:r>
            <a:endParaRPr lang="en-GB" sz="800" dirty="0">
              <a:solidFill>
                <a:srgbClr val="00B050"/>
              </a:solidFill>
            </a:endParaRPr>
          </a:p>
          <a:p>
            <a:pPr marL="171450" indent="-171450">
              <a:buFont typeface="Arial" charset="0"/>
              <a:buChar char="•"/>
            </a:pPr>
            <a:r>
              <a:rPr lang="en-GB" sz="800" dirty="0"/>
              <a:t>Notes </a:t>
            </a:r>
            <a:r>
              <a:rPr lang="en-GB" sz="800" b="1" dirty="0"/>
              <a:t>0</a:t>
            </a:r>
            <a:r>
              <a:rPr lang="en-GB" sz="800" b="1" dirty="0" smtClean="0"/>
              <a:t>..*</a:t>
            </a:r>
            <a:endParaRPr lang="en-GB" sz="800" b="1" dirty="0"/>
          </a:p>
        </p:txBody>
      </p:sp>
      <p:graphicFrame>
        <p:nvGraphicFramePr>
          <p:cNvPr id="30" name="Table 29"/>
          <p:cNvGraphicFramePr>
            <a:graphicFrameLocks noGrp="1"/>
          </p:cNvGraphicFramePr>
          <p:nvPr>
            <p:extLst>
              <p:ext uri="{D42A27DB-BD31-4B8C-83A1-F6EECF244321}">
                <p14:modId xmlns:p14="http://schemas.microsoft.com/office/powerpoint/2010/main" val="3430834634"/>
              </p:ext>
            </p:extLst>
          </p:nvPr>
        </p:nvGraphicFramePr>
        <p:xfrm>
          <a:off x="488504" y="5786472"/>
          <a:ext cx="8136904" cy="384048"/>
        </p:xfrm>
        <a:graphic>
          <a:graphicData uri="http://schemas.openxmlformats.org/drawingml/2006/table">
            <a:tbl>
              <a:tblPr firstRow="1" firstCol="1" bandRow="1">
                <a:tableStyleId>{5C22544A-7EE6-4342-B048-85BDC9FD1C3A}</a:tableStyleId>
              </a:tblPr>
              <a:tblGrid>
                <a:gridCol w="2188845"/>
                <a:gridCol w="2563683"/>
                <a:gridCol w="3384376"/>
              </a:tblGrid>
              <a:tr h="0">
                <a:tc>
                  <a:txBody>
                    <a:bodyPr/>
                    <a:lstStyle/>
                    <a:p>
                      <a:pPr>
                        <a:lnSpc>
                          <a:spcPct val="120000"/>
                        </a:lnSpc>
                        <a:spcAft>
                          <a:spcPts val="1000"/>
                        </a:spcAft>
                      </a:pPr>
                      <a:r>
                        <a:rPr lang="en-US" sz="1050" dirty="0">
                          <a:effectLst/>
                        </a:rPr>
                        <a:t> </a:t>
                      </a:r>
                      <a:endParaRPr lang="en-GB" sz="1050" dirty="0">
                        <a:effectLst/>
                        <a:latin typeface="Trebuchet MS"/>
                        <a:ea typeface="HGMaruGothicMPRO"/>
                        <a:cs typeface="Times New Roman"/>
                      </a:endParaRPr>
                    </a:p>
                  </a:txBody>
                  <a:tcPr marL="68580" marR="68580" marT="0" marB="0"/>
                </a:tc>
                <a:tc>
                  <a:txBody>
                    <a:bodyPr/>
                    <a:lstStyle/>
                    <a:p>
                      <a:pPr>
                        <a:lnSpc>
                          <a:spcPct val="120000"/>
                        </a:lnSpc>
                        <a:spcAft>
                          <a:spcPts val="1000"/>
                        </a:spcAft>
                      </a:pPr>
                      <a:r>
                        <a:rPr lang="en-US" sz="1050">
                          <a:effectLst/>
                        </a:rPr>
                        <a:t>Club Lloyds</a:t>
                      </a:r>
                      <a:endParaRPr lang="en-GB" sz="1050">
                        <a:effectLst/>
                        <a:latin typeface="Trebuchet MS"/>
                        <a:ea typeface="HGMaruGothicMPRO"/>
                        <a:cs typeface="Times New Roman"/>
                      </a:endParaRPr>
                    </a:p>
                  </a:txBody>
                  <a:tcPr marL="68580" marR="68580" marT="0" marB="0"/>
                </a:tc>
                <a:tc>
                  <a:txBody>
                    <a:bodyPr/>
                    <a:lstStyle/>
                    <a:p>
                      <a:pPr>
                        <a:lnSpc>
                          <a:spcPct val="120000"/>
                        </a:lnSpc>
                        <a:spcAft>
                          <a:spcPts val="1000"/>
                        </a:spcAft>
                      </a:pPr>
                      <a:r>
                        <a:rPr lang="en-US" sz="1050" dirty="0">
                          <a:effectLst/>
                        </a:rPr>
                        <a:t>With control</a:t>
                      </a:r>
                      <a:endParaRPr lang="en-GB" sz="1050" dirty="0">
                        <a:effectLst/>
                        <a:latin typeface="Trebuchet MS"/>
                        <a:ea typeface="HGMaruGothicMPRO"/>
                        <a:cs typeface="Times New Roman"/>
                      </a:endParaRPr>
                    </a:p>
                  </a:txBody>
                  <a:tcPr marL="68580" marR="68580" marT="0" marB="0"/>
                </a:tc>
              </a:tr>
              <a:tr h="0">
                <a:tc>
                  <a:txBody>
                    <a:bodyPr/>
                    <a:lstStyle/>
                    <a:p>
                      <a:pPr>
                        <a:lnSpc>
                          <a:spcPct val="120000"/>
                        </a:lnSpc>
                        <a:spcAft>
                          <a:spcPts val="1000"/>
                        </a:spcAft>
                      </a:pPr>
                      <a:r>
                        <a:rPr lang="en-US" sz="1050" dirty="0">
                          <a:effectLst/>
                        </a:rPr>
                        <a:t>Control fee</a:t>
                      </a:r>
                      <a:endParaRPr lang="en-GB" sz="1050" dirty="0">
                        <a:effectLst/>
                        <a:latin typeface="Trebuchet MS"/>
                        <a:ea typeface="HGMaruGothicMPRO"/>
                        <a:cs typeface="Times New Roman"/>
                      </a:endParaRPr>
                    </a:p>
                  </a:txBody>
                  <a:tcPr marL="68580" marR="68580" marT="0" marB="0"/>
                </a:tc>
                <a:tc>
                  <a:txBody>
                    <a:bodyPr/>
                    <a:lstStyle/>
                    <a:p>
                      <a:pPr>
                        <a:lnSpc>
                          <a:spcPct val="120000"/>
                        </a:lnSpc>
                        <a:spcAft>
                          <a:spcPts val="1000"/>
                        </a:spcAft>
                      </a:pPr>
                      <a:r>
                        <a:rPr lang="en-US" sz="1050">
                          <a:effectLst/>
                        </a:rPr>
                        <a:t>n/a</a:t>
                      </a:r>
                      <a:endParaRPr lang="en-GB" sz="1050">
                        <a:effectLst/>
                        <a:latin typeface="Trebuchet MS"/>
                        <a:ea typeface="HGMaruGothicMPRO"/>
                        <a:cs typeface="Times New Roman"/>
                      </a:endParaRPr>
                    </a:p>
                  </a:txBody>
                  <a:tcPr marL="68580" marR="68580" marT="0" marB="0"/>
                </a:tc>
                <a:tc>
                  <a:txBody>
                    <a:bodyPr/>
                    <a:lstStyle/>
                    <a:p>
                      <a:pPr>
                        <a:lnSpc>
                          <a:spcPct val="120000"/>
                        </a:lnSpc>
                        <a:spcAft>
                          <a:spcPts val="1000"/>
                        </a:spcAft>
                      </a:pPr>
                      <a:r>
                        <a:rPr lang="en-US" sz="1050" dirty="0">
                          <a:effectLst/>
                        </a:rPr>
                        <a:t>£10 per month</a:t>
                      </a:r>
                      <a:endParaRPr lang="en-GB" sz="1050" dirty="0">
                        <a:effectLst/>
                        <a:latin typeface="Trebuchet MS"/>
                        <a:ea typeface="HGMaruGothicMPRO"/>
                        <a:cs typeface="Times New Roman"/>
                      </a:endParaRPr>
                    </a:p>
                  </a:txBody>
                  <a:tcPr marL="68580" marR="68580" marT="0" marB="0"/>
                </a:tc>
              </a:tr>
            </a:tbl>
          </a:graphicData>
        </a:graphic>
      </p:graphicFrame>
      <p:sp>
        <p:nvSpPr>
          <p:cNvPr id="31" name="TextBox 30"/>
          <p:cNvSpPr txBox="1"/>
          <p:nvPr/>
        </p:nvSpPr>
        <p:spPr>
          <a:xfrm>
            <a:off x="6852096" y="1118072"/>
            <a:ext cx="2869512" cy="1077218"/>
          </a:xfrm>
          <a:prstGeom prst="rect">
            <a:avLst/>
          </a:prstGeom>
          <a:noFill/>
        </p:spPr>
        <p:txBody>
          <a:bodyPr wrap="square" rtlCol="0">
            <a:spAutoFit/>
          </a:bodyPr>
          <a:lstStyle/>
          <a:p>
            <a:pPr marL="171450" indent="-171450">
              <a:buFont typeface="Arial" panose="020B0604020202020204" pitchFamily="34" charset="0"/>
              <a:buChar char="•"/>
            </a:pPr>
            <a:r>
              <a:rPr lang="en-GB" sz="800" dirty="0"/>
              <a:t>Identification  </a:t>
            </a:r>
            <a:r>
              <a:rPr lang="en-GB" sz="800" b="1" dirty="0"/>
              <a:t>M</a:t>
            </a:r>
            <a:endParaRPr lang="en-GB" sz="800" dirty="0"/>
          </a:p>
          <a:p>
            <a:pPr marL="171450" indent="-171450">
              <a:buFont typeface="Arial" panose="020B0604020202020204" pitchFamily="34" charset="0"/>
              <a:buChar char="•"/>
            </a:pPr>
            <a:r>
              <a:rPr lang="en-GB" sz="800" dirty="0"/>
              <a:t>Type (Enumeration: </a:t>
            </a:r>
            <a:r>
              <a:rPr lang="en-GB" sz="800" i="1" dirty="0"/>
              <a:t>OB_FeatureBenefitType1Code) </a:t>
            </a:r>
            <a:r>
              <a:rPr lang="en-GB" sz="800" b="1" i="1" dirty="0"/>
              <a:t>M</a:t>
            </a:r>
            <a:endParaRPr lang="en-GB" sz="800" dirty="0"/>
          </a:p>
          <a:p>
            <a:pPr marL="171450" indent="-171450">
              <a:buFont typeface="Arial" panose="020B0604020202020204" pitchFamily="34" charset="0"/>
              <a:buChar char="•"/>
            </a:pPr>
            <a:r>
              <a:rPr lang="en-GB" sz="800" dirty="0" err="1"/>
              <a:t>OtherType</a:t>
            </a:r>
            <a:r>
              <a:rPr lang="en-GB" sz="800" dirty="0"/>
              <a:t> (</a:t>
            </a:r>
            <a:r>
              <a:rPr lang="en-GB" sz="800" dirty="0" err="1"/>
              <a:t>OtherCodeType</a:t>
            </a:r>
            <a:r>
              <a:rPr lang="en-GB" sz="800" dirty="0"/>
              <a:t>)</a:t>
            </a:r>
          </a:p>
          <a:p>
            <a:pPr marL="171450" indent="-171450">
              <a:buFont typeface="Arial" panose="020B0604020202020204" pitchFamily="34" charset="0"/>
              <a:buChar char="•"/>
            </a:pPr>
            <a:r>
              <a:rPr lang="en-GB" sz="800" dirty="0"/>
              <a:t>Name</a:t>
            </a:r>
          </a:p>
          <a:p>
            <a:pPr marL="171450" indent="-171450">
              <a:buFont typeface="Arial" panose="020B0604020202020204" pitchFamily="34" charset="0"/>
              <a:buChar char="•"/>
            </a:pPr>
            <a:r>
              <a:rPr lang="en-GB" sz="800" dirty="0"/>
              <a:t>Amount</a:t>
            </a:r>
          </a:p>
          <a:p>
            <a:pPr marL="171450" indent="-171450">
              <a:buFont typeface="Arial" panose="020B0604020202020204" pitchFamily="34" charset="0"/>
              <a:buChar char="•"/>
            </a:pPr>
            <a:r>
              <a:rPr lang="en-GB" sz="800" dirty="0"/>
              <a:t>Indicator</a:t>
            </a:r>
          </a:p>
          <a:p>
            <a:pPr marL="171450" indent="-171450">
              <a:buFont typeface="Arial" panose="020B0604020202020204" pitchFamily="34" charset="0"/>
              <a:buChar char="•"/>
            </a:pPr>
            <a:r>
              <a:rPr lang="en-GB" sz="800" dirty="0"/>
              <a:t>Textual</a:t>
            </a:r>
          </a:p>
          <a:p>
            <a:pPr marL="171450" indent="-171450">
              <a:buFont typeface="Arial" panose="020B0604020202020204" pitchFamily="34" charset="0"/>
              <a:buChar char="•"/>
            </a:pPr>
            <a:r>
              <a:rPr lang="en-GB" sz="800" dirty="0"/>
              <a:t>Notes </a:t>
            </a:r>
            <a:r>
              <a:rPr lang="en-GB" sz="800" b="1" dirty="0"/>
              <a:t>0..*</a:t>
            </a:r>
            <a:endParaRPr lang="en-GB" sz="800" dirty="0"/>
          </a:p>
        </p:txBody>
      </p:sp>
    </p:spTree>
    <p:extLst>
      <p:ext uri="{BB962C8B-B14F-4D97-AF65-F5344CB8AC3E}">
        <p14:creationId xmlns:p14="http://schemas.microsoft.com/office/powerpoint/2010/main" val="101002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72480" y="188640"/>
            <a:ext cx="5025415" cy="369332"/>
          </a:xfrm>
          <a:prstGeom prst="rect">
            <a:avLst/>
          </a:prstGeom>
          <a:noFill/>
        </p:spPr>
        <p:txBody>
          <a:bodyPr wrap="none" rtlCol="0">
            <a:spAutoFit/>
          </a:bodyPr>
          <a:lstStyle/>
          <a:p>
            <a:r>
              <a:rPr lang="en-GB" b="1" dirty="0">
                <a:solidFill>
                  <a:srgbClr val="FF0000"/>
                </a:solidFill>
              </a:rPr>
              <a:t>How can I represent unauthorised borrowing fees?</a:t>
            </a:r>
          </a:p>
        </p:txBody>
      </p:sp>
      <p:sp>
        <p:nvSpPr>
          <p:cNvPr id="33" name="Rectangle 32"/>
          <p:cNvSpPr/>
          <p:nvPr/>
        </p:nvSpPr>
        <p:spPr>
          <a:xfrm>
            <a:off x="400159" y="1340769"/>
            <a:ext cx="1411706" cy="391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OverdraftFeeCharges</a:t>
            </a:r>
            <a:endParaRPr lang="en-GB" sz="800" dirty="0">
              <a:solidFill>
                <a:schemeClr val="tx1"/>
              </a:solidFill>
            </a:endParaRPr>
          </a:p>
        </p:txBody>
      </p:sp>
      <p:sp>
        <p:nvSpPr>
          <p:cNvPr id="18" name="TextBox 17"/>
          <p:cNvSpPr txBox="1"/>
          <p:nvPr/>
        </p:nvSpPr>
        <p:spPr>
          <a:xfrm>
            <a:off x="5733087" y="1340768"/>
            <a:ext cx="3448380" cy="1569660"/>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(Enumeration:OB_OverdraftFeeType1Code) </a:t>
            </a:r>
            <a:r>
              <a:rPr lang="en-GB" sz="800" b="1" dirty="0"/>
              <a:t>M </a:t>
            </a:r>
            <a:r>
              <a:rPr lang="en-GB" sz="800" dirty="0" err="1" smtClean="0">
                <a:solidFill>
                  <a:srgbClr val="00B050"/>
                </a:solidFill>
              </a:rPr>
              <a:t>BorrowingItem</a:t>
            </a:r>
            <a:endParaRPr lang="en-GB" sz="800" dirty="0">
              <a:solidFill>
                <a:srgbClr val="00B050"/>
              </a:solidFill>
            </a:endParaRPr>
          </a:p>
          <a:p>
            <a:pPr marL="171450" indent="-171450">
              <a:buFont typeface="Arial" charset="0"/>
              <a:buChar char="•"/>
            </a:pPr>
            <a:r>
              <a:rPr lang="en-GB" sz="800" dirty="0" err="1"/>
              <a:t>OtherFeeType</a:t>
            </a:r>
            <a:r>
              <a:rPr lang="en-GB" sz="800" dirty="0"/>
              <a:t> (</a:t>
            </a:r>
            <a:r>
              <a:rPr lang="en-GB" sz="800" dirty="0" err="1"/>
              <a:t>OtherCodeType</a:t>
            </a:r>
            <a:r>
              <a:rPr lang="en-GB" sz="800" dirty="0" smtClean="0"/>
              <a:t>)</a:t>
            </a:r>
          </a:p>
          <a:p>
            <a:pPr marL="171450" indent="-171450">
              <a:buFont typeface="Arial" charset="0"/>
              <a:buChar char="•"/>
            </a:pPr>
            <a:r>
              <a:rPr lang="en-GB" sz="800" dirty="0" err="1" smtClean="0"/>
              <a:t>OverdraftControlIndicator</a:t>
            </a:r>
            <a:endParaRPr lang="en-GB" sz="800" dirty="0"/>
          </a:p>
          <a:p>
            <a:pPr marL="171450" indent="-171450">
              <a:buFont typeface="Arial" charset="0"/>
              <a:buChar char="•"/>
            </a:pPr>
            <a:r>
              <a:rPr lang="en-GB" sz="800" dirty="0" err="1"/>
              <a:t>FeeAmount</a:t>
            </a:r>
            <a:r>
              <a:rPr lang="en-GB" sz="800" dirty="0"/>
              <a:t> </a:t>
            </a:r>
            <a:r>
              <a:rPr lang="en-GB" sz="800" dirty="0">
                <a:solidFill>
                  <a:srgbClr val="00B050"/>
                </a:solidFill>
              </a:rPr>
              <a:t>10.00</a:t>
            </a:r>
          </a:p>
          <a:p>
            <a:pPr marL="171450" indent="-171450">
              <a:buFont typeface="Arial" charset="0"/>
              <a:buChar char="•"/>
            </a:pPr>
            <a:r>
              <a:rPr lang="en-GB" sz="800" dirty="0" err="1"/>
              <a:t>FeeRate</a:t>
            </a:r>
            <a:endParaRPr lang="en-GB" sz="800" dirty="0"/>
          </a:p>
          <a:p>
            <a:pPr marL="171450" indent="-171450">
              <a:buFont typeface="Arial" charset="0"/>
              <a:buChar char="•"/>
            </a:pPr>
            <a:r>
              <a:rPr lang="en-GB" sz="800" dirty="0" err="1"/>
              <a:t>FeeRateType</a:t>
            </a:r>
            <a:r>
              <a:rPr lang="en-GB" sz="800" dirty="0"/>
              <a:t> (Enumeration</a:t>
            </a:r>
            <a:r>
              <a:rPr lang="en-GB" sz="800" dirty="0">
                <a:sym typeface="Wingdings"/>
              </a:rPr>
              <a:t>: </a:t>
            </a:r>
            <a:r>
              <a:rPr lang="en-GB" sz="800" i="1" dirty="0"/>
              <a:t>OB_InterestRateType1Code)</a:t>
            </a:r>
          </a:p>
          <a:p>
            <a:pPr marL="171450" indent="-171450">
              <a:buFont typeface="Arial" charset="0"/>
              <a:buChar char="•"/>
            </a:pPr>
            <a:r>
              <a:rPr lang="en-GB" sz="800" dirty="0" err="1"/>
              <a:t>OtherFeeRateType</a:t>
            </a:r>
            <a:r>
              <a:rPr lang="en-GB" sz="800" dirty="0"/>
              <a:t> (</a:t>
            </a:r>
            <a:r>
              <a:rPr lang="en-GB" sz="800" dirty="0" err="1"/>
              <a:t>OtherCodeType</a:t>
            </a:r>
            <a:r>
              <a:rPr lang="en-GB" sz="800" dirty="0"/>
              <a:t>)</a:t>
            </a:r>
          </a:p>
          <a:p>
            <a:pPr marL="171450" indent="-171450">
              <a:buFont typeface="Arial" charset="0"/>
              <a:buChar char="•"/>
            </a:pPr>
            <a:r>
              <a:rPr lang="en-GB" sz="800" dirty="0" err="1"/>
              <a:t>ApplicationFrequency</a:t>
            </a:r>
            <a:r>
              <a:rPr lang="en-GB" sz="800" dirty="0"/>
              <a:t> (Enumeration: </a:t>
            </a:r>
            <a:r>
              <a:rPr lang="en-GB" sz="800" i="1" dirty="0"/>
              <a:t>OB_FeeFrequency1Code</a:t>
            </a:r>
            <a:r>
              <a:rPr lang="en-GB" sz="800" dirty="0"/>
              <a:t>) </a:t>
            </a:r>
            <a:r>
              <a:rPr lang="en-GB" sz="800" b="1" dirty="0"/>
              <a:t>M </a:t>
            </a:r>
            <a:r>
              <a:rPr lang="en-GB" sz="800" dirty="0" smtClean="0">
                <a:solidFill>
                  <a:srgbClr val="00B050"/>
                </a:solidFill>
              </a:rPr>
              <a:t>Monthly</a:t>
            </a:r>
            <a:endParaRPr lang="en-GB" sz="800" dirty="0">
              <a:solidFill>
                <a:srgbClr val="00B050"/>
              </a:solidFill>
            </a:endParaRPr>
          </a:p>
          <a:p>
            <a:pPr marL="171450" indent="-171450">
              <a:buFont typeface="Arial" charset="0"/>
              <a:buChar char="•"/>
            </a:pPr>
            <a:r>
              <a:rPr lang="en-GB" sz="800" dirty="0" err="1"/>
              <a:t>OtherApplicationFrequency</a:t>
            </a:r>
            <a:r>
              <a:rPr lang="en-GB" sz="800" dirty="0"/>
              <a:t> (</a:t>
            </a:r>
            <a:r>
              <a:rPr lang="en-GB" sz="800" dirty="0" err="1"/>
              <a:t>OtherCodeType</a:t>
            </a:r>
            <a:r>
              <a:rPr lang="en-GB" sz="800" dirty="0"/>
              <a:t>)</a:t>
            </a:r>
          </a:p>
          <a:p>
            <a:pPr marL="171450" indent="-171450">
              <a:buFont typeface="Arial" charset="0"/>
              <a:buChar char="•"/>
            </a:pPr>
            <a:r>
              <a:rPr lang="en-GB" sz="800" dirty="0" err="1"/>
              <a:t>CalculationFrequency</a:t>
            </a:r>
            <a:r>
              <a:rPr lang="en-GB" sz="800" dirty="0"/>
              <a:t> (Enumeration: </a:t>
            </a:r>
            <a:r>
              <a:rPr lang="en-GB" sz="800" i="1" dirty="0"/>
              <a:t>OB_FeeFrequency1Code</a:t>
            </a:r>
            <a:r>
              <a:rPr lang="en-GB" sz="800" dirty="0"/>
              <a:t>)  </a:t>
            </a:r>
            <a:r>
              <a:rPr lang="en-GB" sz="800" b="1" dirty="0"/>
              <a:t>M </a:t>
            </a:r>
            <a:r>
              <a:rPr lang="en-GB" sz="800" dirty="0" err="1" smtClean="0">
                <a:solidFill>
                  <a:srgbClr val="00B050"/>
                </a:solidFill>
              </a:rPr>
              <a:t>PerItem</a:t>
            </a:r>
            <a:endParaRPr lang="en-GB" sz="800" dirty="0">
              <a:solidFill>
                <a:srgbClr val="00B050"/>
              </a:solidFill>
            </a:endParaRPr>
          </a:p>
          <a:p>
            <a:pPr marL="171450" indent="-171450">
              <a:buFont typeface="Arial" charset="0"/>
              <a:buChar char="•"/>
            </a:pPr>
            <a:r>
              <a:rPr lang="en-GB" sz="800" dirty="0" err="1"/>
              <a:t>OtherCalculationFrequency</a:t>
            </a:r>
            <a:r>
              <a:rPr lang="en-GB" sz="800" dirty="0"/>
              <a:t> (</a:t>
            </a:r>
            <a:r>
              <a:rPr lang="en-GB" sz="800" dirty="0" err="1"/>
              <a:t>OtherCodeType</a:t>
            </a:r>
            <a:r>
              <a:rPr lang="en-GB" sz="800" dirty="0"/>
              <a:t>)</a:t>
            </a:r>
          </a:p>
          <a:p>
            <a:pPr marL="171450" indent="-171450">
              <a:buFont typeface="Arial" charset="0"/>
              <a:buChar char="•"/>
            </a:pPr>
            <a:r>
              <a:rPr lang="en-GB" sz="800" dirty="0"/>
              <a:t>Notes(0..*)</a:t>
            </a:r>
          </a:p>
        </p:txBody>
      </p:sp>
      <p:sp>
        <p:nvSpPr>
          <p:cNvPr id="19" name="Rectangle 18"/>
          <p:cNvSpPr/>
          <p:nvPr/>
        </p:nvSpPr>
        <p:spPr>
          <a:xfrm>
            <a:off x="3782870" y="1340769"/>
            <a:ext cx="1707914"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OverdraftFeeChargeDetail</a:t>
            </a:r>
            <a:endParaRPr lang="en-GB" sz="800" dirty="0">
              <a:solidFill>
                <a:schemeClr val="bg1"/>
              </a:solidFill>
            </a:endParaRPr>
          </a:p>
        </p:txBody>
      </p:sp>
      <p:sp>
        <p:nvSpPr>
          <p:cNvPr id="21" name="Rectangle 20"/>
          <p:cNvSpPr/>
          <p:nvPr/>
        </p:nvSpPr>
        <p:spPr>
          <a:xfrm>
            <a:off x="400159" y="2420889"/>
            <a:ext cx="1411706"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OverdraftFeeChargeCap</a:t>
            </a:r>
            <a:endParaRPr lang="en-GB" sz="800" dirty="0">
              <a:solidFill>
                <a:schemeClr val="bg1"/>
              </a:solidFill>
            </a:endParaRPr>
          </a:p>
        </p:txBody>
      </p:sp>
      <p:sp>
        <p:nvSpPr>
          <p:cNvPr id="22" name="TextBox 21"/>
          <p:cNvSpPr txBox="1"/>
          <p:nvPr/>
        </p:nvSpPr>
        <p:spPr>
          <a:xfrm>
            <a:off x="1910663" y="2420889"/>
            <a:ext cx="3448380" cy="1077218"/>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 (Enumeration:OB_OverdraftFeeType1Code (1..*)) </a:t>
            </a:r>
            <a:r>
              <a:rPr lang="en-GB" sz="800" dirty="0" err="1">
                <a:solidFill>
                  <a:srgbClr val="00B050"/>
                </a:solidFill>
              </a:rPr>
              <a:t>BorrowingItem</a:t>
            </a:r>
            <a:endParaRPr lang="en-GB" sz="800" dirty="0">
              <a:solidFill>
                <a:srgbClr val="00B050"/>
              </a:solidFill>
            </a:endParaRPr>
          </a:p>
          <a:p>
            <a:pPr marL="171450" indent="-171450">
              <a:buFont typeface="Arial" charset="0"/>
              <a:buChar char="•"/>
            </a:pPr>
            <a:r>
              <a:rPr lang="en-GB" sz="800" dirty="0" err="1"/>
              <a:t>OtherFeeType</a:t>
            </a:r>
            <a:r>
              <a:rPr lang="en-GB" sz="800" dirty="0"/>
              <a:t> (</a:t>
            </a:r>
            <a:r>
              <a:rPr lang="en-GB" sz="800" dirty="0" err="1"/>
              <a:t>OtherCodeType</a:t>
            </a:r>
            <a:r>
              <a:rPr lang="en-GB" sz="800" dirty="0"/>
              <a:t>) </a:t>
            </a:r>
            <a:r>
              <a:rPr lang="en-GB" sz="800" b="1" dirty="0"/>
              <a:t>0</a:t>
            </a:r>
            <a:r>
              <a:rPr lang="en-GB" sz="800" b="1" dirty="0" smtClean="0"/>
              <a:t>..*</a:t>
            </a:r>
          </a:p>
          <a:p>
            <a:pPr marL="171450" indent="-171450">
              <a:buFont typeface="Arial" charset="0"/>
              <a:buChar char="•"/>
            </a:pPr>
            <a:r>
              <a:rPr lang="en-GB" sz="800" dirty="0" err="1" smtClean="0"/>
              <a:t>OverdraftControlIndicator</a:t>
            </a:r>
            <a:endParaRPr lang="en-GB" sz="800" dirty="0"/>
          </a:p>
          <a:p>
            <a:pPr marL="171450" indent="-171450">
              <a:buFont typeface="Arial" charset="0"/>
              <a:buChar char="•"/>
            </a:pPr>
            <a:r>
              <a:rPr lang="en-GB" sz="800" dirty="0" err="1"/>
              <a:t>MinMaxType</a:t>
            </a:r>
            <a:r>
              <a:rPr lang="en-GB" sz="800" dirty="0"/>
              <a:t> (Enumeration: </a:t>
            </a:r>
            <a:r>
              <a:rPr lang="en-GB" sz="800" dirty="0">
                <a:solidFill>
                  <a:schemeClr val="tx1">
                    <a:lumMod val="95000"/>
                    <a:lumOff val="5000"/>
                  </a:schemeClr>
                </a:solidFill>
              </a:rPr>
              <a:t>OB_MinMaxType1Code</a:t>
            </a:r>
            <a:r>
              <a:rPr lang="en-GB" sz="800" dirty="0" smtClean="0"/>
              <a:t>) </a:t>
            </a:r>
            <a:r>
              <a:rPr lang="en-GB" sz="800" b="1" dirty="0"/>
              <a:t>M </a:t>
            </a:r>
            <a:r>
              <a:rPr lang="en-GB" sz="800" dirty="0">
                <a:solidFill>
                  <a:srgbClr val="00B050"/>
                </a:solidFill>
              </a:rPr>
              <a:t>Max</a:t>
            </a:r>
          </a:p>
          <a:p>
            <a:pPr marL="171450" indent="-171450">
              <a:buFont typeface="Arial" charset="0"/>
              <a:buChar char="•"/>
            </a:pPr>
            <a:r>
              <a:rPr lang="en-GB" sz="800" dirty="0" err="1"/>
              <a:t>FeeCapOccurrence</a:t>
            </a:r>
            <a:r>
              <a:rPr lang="en-GB" sz="800" dirty="0"/>
              <a:t> </a:t>
            </a:r>
            <a:r>
              <a:rPr lang="en-GB" sz="800" dirty="0">
                <a:solidFill>
                  <a:srgbClr val="00B050"/>
                </a:solidFill>
              </a:rPr>
              <a:t>3</a:t>
            </a:r>
          </a:p>
          <a:p>
            <a:pPr marL="171450" indent="-171450">
              <a:buFont typeface="Arial" charset="0"/>
              <a:buChar char="•"/>
            </a:pPr>
            <a:r>
              <a:rPr lang="en-GB" sz="800" dirty="0" err="1"/>
              <a:t>FeeCapAmount</a:t>
            </a:r>
            <a:r>
              <a:rPr lang="en-GB" sz="800" dirty="0"/>
              <a:t> </a:t>
            </a:r>
            <a:endParaRPr lang="en-GB" sz="800" b="1" dirty="0">
              <a:solidFill>
                <a:srgbClr val="00B050"/>
              </a:solidFill>
            </a:endParaRPr>
          </a:p>
          <a:p>
            <a:pPr marL="171450" indent="-171450">
              <a:buFont typeface="Arial" charset="0"/>
              <a:buChar char="•"/>
            </a:pPr>
            <a:r>
              <a:rPr lang="en-GB" sz="800" dirty="0" err="1"/>
              <a:t>CappingPeriod</a:t>
            </a:r>
            <a:r>
              <a:rPr lang="en-GB" sz="800" dirty="0"/>
              <a:t> (</a:t>
            </a:r>
            <a:r>
              <a:rPr lang="en-GB" sz="800" dirty="0" smtClean="0"/>
              <a:t>Enumeration:</a:t>
            </a:r>
            <a:r>
              <a:rPr lang="en-GB" sz="800" dirty="0">
                <a:solidFill>
                  <a:schemeClr val="tx1">
                    <a:lumMod val="95000"/>
                    <a:lumOff val="5000"/>
                  </a:schemeClr>
                </a:solidFill>
              </a:rPr>
              <a:t>OB_Period1Code</a:t>
            </a:r>
            <a:r>
              <a:rPr lang="en-GB" sz="800" dirty="0" smtClean="0"/>
              <a:t>) </a:t>
            </a:r>
            <a:r>
              <a:rPr lang="en-GB" sz="800" dirty="0">
                <a:solidFill>
                  <a:srgbClr val="00B050"/>
                </a:solidFill>
              </a:rPr>
              <a:t>Daily</a:t>
            </a:r>
          </a:p>
          <a:p>
            <a:pPr marL="171450" indent="-171450">
              <a:buFont typeface="Arial" charset="0"/>
              <a:buChar char="•"/>
            </a:pPr>
            <a:r>
              <a:rPr lang="en-GB" sz="800" dirty="0"/>
              <a:t>Notes(0..*)</a:t>
            </a:r>
          </a:p>
        </p:txBody>
      </p:sp>
      <p:cxnSp>
        <p:nvCxnSpPr>
          <p:cNvPr id="4" name="Straight Arrow Connector 3"/>
          <p:cNvCxnSpPr>
            <a:stCxn id="33" idx="2"/>
            <a:endCxn id="21" idx="0"/>
          </p:cNvCxnSpPr>
          <p:nvPr/>
        </p:nvCxnSpPr>
        <p:spPr>
          <a:xfrm>
            <a:off x="1106012" y="1732651"/>
            <a:ext cx="0" cy="688237"/>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33" idx="3"/>
            <a:endCxn id="19" idx="1"/>
          </p:cNvCxnSpPr>
          <p:nvPr/>
        </p:nvCxnSpPr>
        <p:spPr>
          <a:xfrm>
            <a:off x="1811864" y="1536710"/>
            <a:ext cx="19710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1530" y="4028528"/>
            <a:ext cx="7816645" cy="1569660"/>
          </a:xfrm>
          <a:prstGeom prst="rect">
            <a:avLst/>
          </a:prstGeom>
          <a:noFill/>
        </p:spPr>
        <p:txBody>
          <a:bodyPr wrap="square" rtlCol="0">
            <a:spAutoFit/>
          </a:bodyPr>
          <a:lstStyle/>
          <a:p>
            <a:r>
              <a:rPr lang="en-GB" sz="1200" b="1" dirty="0"/>
              <a:t>Example: </a:t>
            </a:r>
            <a:r>
              <a:rPr lang="en-GB" sz="1200" b="1" dirty="0">
                <a:hlinkClick r:id="rId2"/>
              </a:rPr>
              <a:t>Lloyds Classic Account</a:t>
            </a:r>
            <a:endParaRPr lang="en-GB" sz="1200" b="1" dirty="0"/>
          </a:p>
          <a:p>
            <a:r>
              <a:rPr lang="en-GB" sz="1200" dirty="0"/>
              <a:t>“If we don't agree to give you an Unplanned Overdraft, you won't be able to make the payment and you may be charged a fee. We will write to you to tell you we have declined your request. We will charge a £10 fee per item declined over £10 in value, up to a maximum of three Returned Item fees per day.”</a:t>
            </a:r>
          </a:p>
          <a:p>
            <a:endParaRPr lang="en-GB" sz="1200" b="1" dirty="0"/>
          </a:p>
          <a:p>
            <a:r>
              <a:rPr lang="en-GB" sz="1200" b="1" dirty="0"/>
              <a:t> </a:t>
            </a:r>
          </a:p>
          <a:p>
            <a:endParaRPr lang="en-GB" sz="1200" dirty="0"/>
          </a:p>
          <a:p>
            <a:endParaRPr lang="en-GB" sz="1200" dirty="0"/>
          </a:p>
        </p:txBody>
      </p:sp>
    </p:spTree>
    <p:extLst>
      <p:ext uri="{BB962C8B-B14F-4D97-AF65-F5344CB8AC3E}">
        <p14:creationId xmlns:p14="http://schemas.microsoft.com/office/powerpoint/2010/main" val="3796875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375684" y="1854200"/>
            <a:ext cx="936105"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OtherEligibility</a:t>
            </a:r>
            <a:endParaRPr lang="en-GB" sz="800" dirty="0"/>
          </a:p>
        </p:txBody>
      </p:sp>
      <p:sp>
        <p:nvSpPr>
          <p:cNvPr id="79" name="TextBox 78"/>
          <p:cNvSpPr txBox="1"/>
          <p:nvPr/>
        </p:nvSpPr>
        <p:spPr>
          <a:xfrm>
            <a:off x="272480" y="188640"/>
            <a:ext cx="5535554" cy="369332"/>
          </a:xfrm>
          <a:prstGeom prst="rect">
            <a:avLst/>
          </a:prstGeom>
          <a:noFill/>
        </p:spPr>
        <p:txBody>
          <a:bodyPr wrap="none" rtlCol="0">
            <a:spAutoFit/>
          </a:bodyPr>
          <a:lstStyle/>
          <a:p>
            <a:r>
              <a:rPr lang="en-GB" b="1" dirty="0">
                <a:solidFill>
                  <a:srgbClr val="FF0000"/>
                </a:solidFill>
              </a:rPr>
              <a:t>What if I wish to restrict who can apply for the account?</a:t>
            </a:r>
          </a:p>
        </p:txBody>
      </p:sp>
      <p:sp>
        <p:nvSpPr>
          <p:cNvPr id="23" name="TextBox 22"/>
          <p:cNvSpPr txBox="1"/>
          <p:nvPr/>
        </p:nvSpPr>
        <p:spPr>
          <a:xfrm>
            <a:off x="5467454" y="1254036"/>
            <a:ext cx="4212157" cy="1200329"/>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  </a:t>
            </a:r>
            <a:r>
              <a:rPr lang="en-GB" sz="800" b="1" dirty="0" smtClean="0">
                <a:solidFill>
                  <a:srgbClr val="00B050"/>
                </a:solidFill>
              </a:rPr>
              <a:t>“</a:t>
            </a:r>
            <a:r>
              <a:rPr lang="en-GB" sz="800" dirty="0" smtClean="0">
                <a:solidFill>
                  <a:srgbClr val="00B050"/>
                </a:solidFill>
              </a:rPr>
              <a:t>Monthly Deposit”</a:t>
            </a:r>
            <a:endParaRPr lang="en-GB" sz="800" dirty="0">
              <a:solidFill>
                <a:srgbClr val="00B050"/>
              </a:solidFill>
            </a:endParaRPr>
          </a:p>
          <a:p>
            <a:pPr marL="171450" indent="-171450">
              <a:buFont typeface="Arial" charset="0"/>
              <a:buChar char="•"/>
            </a:pPr>
            <a:r>
              <a:rPr lang="en-GB" sz="800" dirty="0"/>
              <a:t>Description</a:t>
            </a:r>
          </a:p>
          <a:p>
            <a:pPr marL="171450" indent="-171450">
              <a:buFont typeface="Arial" charset="0"/>
              <a:buChar char="•"/>
            </a:pPr>
            <a:r>
              <a:rPr lang="en-GB" sz="800" dirty="0"/>
              <a:t>Type (Enumeration: </a:t>
            </a:r>
            <a:r>
              <a:rPr lang="en-GB" sz="800" i="1" dirty="0"/>
              <a:t>OB_PCAEligibilityType1Code) </a:t>
            </a:r>
            <a:r>
              <a:rPr lang="en-GB" sz="800" b="1" dirty="0"/>
              <a:t>M </a:t>
            </a:r>
            <a:r>
              <a:rPr lang="en-GB" sz="800" b="1" dirty="0" smtClean="0">
                <a:solidFill>
                  <a:srgbClr val="00B050"/>
                </a:solidFill>
              </a:rPr>
              <a:t>“</a:t>
            </a:r>
            <a:r>
              <a:rPr lang="en-GB" sz="800" b="1" dirty="0" err="1" smtClean="0">
                <a:solidFill>
                  <a:srgbClr val="00B050"/>
                </a:solidFill>
              </a:rPr>
              <a:t>MinimumDeposit</a:t>
            </a:r>
            <a:r>
              <a:rPr lang="en-GB" sz="800" b="1" dirty="0" smtClean="0">
                <a:solidFill>
                  <a:srgbClr val="00B050"/>
                </a:solidFill>
              </a:rPr>
              <a:t>”</a:t>
            </a:r>
            <a:endParaRPr lang="en-GB" sz="800" b="1" i="1" dirty="0">
              <a:solidFill>
                <a:srgbClr val="00B050"/>
              </a:solidFill>
            </a:endParaRPr>
          </a:p>
          <a:p>
            <a:pPr marL="171450" indent="-171450">
              <a:buFont typeface="Arial" charset="0"/>
              <a:buChar char="•"/>
            </a:pPr>
            <a:r>
              <a:rPr lang="en-GB" sz="800" dirty="0" err="1"/>
              <a:t>OtherType</a:t>
            </a:r>
            <a:r>
              <a:rPr lang="en-GB" sz="800" dirty="0"/>
              <a:t> (</a:t>
            </a:r>
            <a:r>
              <a:rPr lang="en-GB" sz="800" dirty="0" err="1"/>
              <a:t>OtherCodeType</a:t>
            </a:r>
            <a:r>
              <a:rPr lang="en-GB" sz="800" dirty="0"/>
              <a:t>)</a:t>
            </a:r>
          </a:p>
          <a:p>
            <a:pPr marL="171450" indent="-171450">
              <a:buFont typeface="Arial" charset="0"/>
              <a:buChar char="•"/>
            </a:pPr>
            <a:r>
              <a:rPr lang="en-GB" sz="800" dirty="0"/>
              <a:t>Amount </a:t>
            </a:r>
            <a:r>
              <a:rPr lang="en-GB" sz="800" dirty="0">
                <a:solidFill>
                  <a:srgbClr val="00B050"/>
                </a:solidFill>
              </a:rPr>
              <a:t>500</a:t>
            </a:r>
          </a:p>
          <a:p>
            <a:pPr marL="171450" indent="-171450">
              <a:buFont typeface="Arial" charset="0"/>
              <a:buChar char="•"/>
            </a:pPr>
            <a:r>
              <a:rPr lang="en-GB" sz="800" dirty="0"/>
              <a:t>Indicator</a:t>
            </a:r>
          </a:p>
          <a:p>
            <a:pPr marL="171450" indent="-171450">
              <a:buFont typeface="Arial" charset="0"/>
              <a:buChar char="•"/>
            </a:pPr>
            <a:r>
              <a:rPr lang="en-GB" sz="800" dirty="0"/>
              <a:t>Textual</a:t>
            </a:r>
          </a:p>
          <a:p>
            <a:pPr marL="171450" indent="-171450">
              <a:buFont typeface="Arial" charset="0"/>
              <a:buChar char="•"/>
            </a:pPr>
            <a:r>
              <a:rPr lang="en-GB" sz="800" dirty="0"/>
              <a:t>Period (Enumeration: OB_Frequency1Code) </a:t>
            </a:r>
            <a:r>
              <a:rPr lang="en-GB" sz="800" dirty="0" smtClean="0"/>
              <a:t>“</a:t>
            </a:r>
            <a:r>
              <a:rPr lang="en-GB" sz="800" dirty="0" smtClean="0">
                <a:solidFill>
                  <a:srgbClr val="00B050"/>
                </a:solidFill>
              </a:rPr>
              <a:t>Monthly”</a:t>
            </a:r>
            <a:endParaRPr lang="en-GB" sz="800" dirty="0">
              <a:solidFill>
                <a:srgbClr val="00B050"/>
              </a:solidFill>
            </a:endParaRPr>
          </a:p>
          <a:p>
            <a:pPr marL="171450" indent="-171450">
              <a:buFont typeface="Arial" charset="0"/>
              <a:buChar char="•"/>
            </a:pPr>
            <a:r>
              <a:rPr lang="en-GB" sz="800" dirty="0"/>
              <a:t>Notes </a:t>
            </a:r>
            <a:r>
              <a:rPr lang="en-GB" sz="800" b="1" dirty="0"/>
              <a:t>0..*</a:t>
            </a:r>
          </a:p>
        </p:txBody>
      </p:sp>
      <p:sp>
        <p:nvSpPr>
          <p:cNvPr id="11" name="Rectangle 10"/>
          <p:cNvSpPr/>
          <p:nvPr/>
        </p:nvSpPr>
        <p:spPr>
          <a:xfrm>
            <a:off x="2720752" y="3501538"/>
            <a:ext cx="936105"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CreditCheck</a:t>
            </a:r>
            <a:endParaRPr lang="en-GB" sz="800" b="1" dirty="0"/>
          </a:p>
        </p:txBody>
      </p:sp>
      <p:sp>
        <p:nvSpPr>
          <p:cNvPr id="12" name="TextBox 11"/>
          <p:cNvSpPr txBox="1"/>
          <p:nvPr/>
        </p:nvSpPr>
        <p:spPr>
          <a:xfrm>
            <a:off x="3040257" y="3920300"/>
            <a:ext cx="3900124" cy="338554"/>
          </a:xfrm>
          <a:prstGeom prst="rect">
            <a:avLst/>
          </a:prstGeom>
          <a:noFill/>
        </p:spPr>
        <p:txBody>
          <a:bodyPr wrap="square" rtlCol="0">
            <a:spAutoFit/>
          </a:bodyPr>
          <a:lstStyle/>
          <a:p>
            <a:pPr marL="171450" indent="-171450">
              <a:buFont typeface="Arial" charset="0"/>
              <a:buChar char="•"/>
            </a:pPr>
            <a:r>
              <a:rPr lang="en-GB" sz="800" dirty="0" err="1" smtClean="0"/>
              <a:t>ScoringType</a:t>
            </a:r>
            <a:r>
              <a:rPr lang="en-GB" sz="800" dirty="0" smtClean="0"/>
              <a:t> </a:t>
            </a:r>
            <a:r>
              <a:rPr lang="en-GB" sz="800" dirty="0"/>
              <a:t>(Enumeration: OB_</a:t>
            </a:r>
            <a:r>
              <a:rPr lang="en-GB" sz="800" i="1" dirty="0"/>
              <a:t>PCACreditScoring1Code</a:t>
            </a:r>
            <a:r>
              <a:rPr lang="en-GB" sz="800" dirty="0"/>
              <a:t>)</a:t>
            </a:r>
          </a:p>
          <a:p>
            <a:pPr marL="171450" indent="-171450">
              <a:buFont typeface="Arial" charset="0"/>
              <a:buChar char="•"/>
            </a:pPr>
            <a:r>
              <a:rPr lang="en-GB" sz="800" dirty="0"/>
              <a:t>Notes </a:t>
            </a:r>
            <a:r>
              <a:rPr lang="en-GB" sz="800" b="1" dirty="0"/>
              <a:t>0</a:t>
            </a:r>
            <a:r>
              <a:rPr lang="en-GB" sz="800" b="1" dirty="0" smtClean="0"/>
              <a:t>..* </a:t>
            </a:r>
            <a:r>
              <a:rPr lang="en-GB" sz="800" dirty="0" smtClean="0">
                <a:solidFill>
                  <a:srgbClr val="00B050"/>
                </a:solidFill>
              </a:rPr>
              <a:t>“If you are resident in the UK, you are happy for a credit register search”</a:t>
            </a:r>
            <a:endParaRPr lang="en-GB" sz="800" dirty="0">
              <a:solidFill>
                <a:srgbClr val="00B050"/>
              </a:solidFill>
            </a:endParaRPr>
          </a:p>
        </p:txBody>
      </p:sp>
      <p:sp>
        <p:nvSpPr>
          <p:cNvPr id="13" name="Rectangle 12"/>
          <p:cNvSpPr/>
          <p:nvPr/>
        </p:nvSpPr>
        <p:spPr>
          <a:xfrm>
            <a:off x="408848" y="1918413"/>
            <a:ext cx="936105"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Eligibility</a:t>
            </a:r>
          </a:p>
        </p:txBody>
      </p:sp>
      <p:cxnSp>
        <p:nvCxnSpPr>
          <p:cNvPr id="14" name="Connector: Elbow 13"/>
          <p:cNvCxnSpPr>
            <a:stCxn id="13" idx="3"/>
            <a:endCxn id="11" idx="0"/>
          </p:cNvCxnSpPr>
          <p:nvPr/>
        </p:nvCxnSpPr>
        <p:spPr>
          <a:xfrm>
            <a:off x="1344953" y="2045960"/>
            <a:ext cx="1843852" cy="1455578"/>
          </a:xfrm>
          <a:prstGeom prst="bentConnector2">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Connector: Elbow 3"/>
          <p:cNvCxnSpPr>
            <a:stCxn id="13" idx="3"/>
            <a:endCxn id="9" idx="1"/>
          </p:cNvCxnSpPr>
          <p:nvPr/>
        </p:nvCxnSpPr>
        <p:spPr>
          <a:xfrm flipV="1">
            <a:off x="1344953" y="2034220"/>
            <a:ext cx="3030731" cy="11740"/>
          </a:xfrm>
          <a:prstGeom prst="bentConnector3">
            <a:avLst>
              <a:gd name="adj1" fmla="val 50000"/>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430359" y="2543894"/>
            <a:ext cx="936105"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AgeEligibility</a:t>
            </a:r>
            <a:endParaRPr lang="en-GB" sz="800" dirty="0"/>
          </a:p>
        </p:txBody>
      </p:sp>
      <p:cxnSp>
        <p:nvCxnSpPr>
          <p:cNvPr id="5" name="Elbow Connector 4"/>
          <p:cNvCxnSpPr>
            <a:stCxn id="13" idx="3"/>
            <a:endCxn id="15" idx="1"/>
          </p:cNvCxnSpPr>
          <p:nvPr/>
        </p:nvCxnSpPr>
        <p:spPr>
          <a:xfrm>
            <a:off x="1344953" y="2045960"/>
            <a:ext cx="3085406" cy="677954"/>
          </a:xfrm>
          <a:prstGeom prst="bentConnector3">
            <a:avLst>
              <a:gd name="adj1" fmla="val 81753"/>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479412" y="2543894"/>
            <a:ext cx="1345796" cy="461665"/>
          </a:xfrm>
          <a:prstGeom prst="rect">
            <a:avLst/>
          </a:prstGeom>
          <a:noFill/>
        </p:spPr>
        <p:txBody>
          <a:bodyPr wrap="square" rtlCol="0">
            <a:spAutoFit/>
          </a:bodyPr>
          <a:lstStyle/>
          <a:p>
            <a:pPr marL="171450" indent="-171450">
              <a:buFont typeface="Arial" charset="0"/>
              <a:buChar char="•"/>
            </a:pPr>
            <a:r>
              <a:rPr lang="en-GB" sz="800" dirty="0" err="1"/>
              <a:t>MinimumAge</a:t>
            </a:r>
            <a:r>
              <a:rPr lang="en-GB" sz="800" dirty="0"/>
              <a:t> </a:t>
            </a:r>
            <a:r>
              <a:rPr lang="en-GB" sz="800" dirty="0">
                <a:solidFill>
                  <a:srgbClr val="00B050"/>
                </a:solidFill>
              </a:rPr>
              <a:t>18</a:t>
            </a:r>
          </a:p>
          <a:p>
            <a:pPr marL="171450" indent="-171450">
              <a:buFont typeface="Arial" charset="0"/>
              <a:buChar char="•"/>
            </a:pPr>
            <a:r>
              <a:rPr lang="en-GB" sz="800" dirty="0" err="1" smtClean="0"/>
              <a:t>MaximumAge</a:t>
            </a:r>
            <a:endParaRPr lang="en-GB" sz="800" dirty="0" smtClean="0"/>
          </a:p>
          <a:p>
            <a:pPr marL="171450" indent="-171450">
              <a:buFont typeface="Arial" charset="0"/>
              <a:buChar char="•"/>
            </a:pPr>
            <a:r>
              <a:rPr lang="en-GB" sz="800" dirty="0">
                <a:solidFill>
                  <a:schemeClr val="tx1">
                    <a:lumMod val="95000"/>
                    <a:lumOff val="5000"/>
                  </a:schemeClr>
                </a:solidFill>
              </a:rPr>
              <a:t>Notes 0</a:t>
            </a:r>
            <a:r>
              <a:rPr lang="en-GB" sz="800" dirty="0" smtClean="0">
                <a:solidFill>
                  <a:schemeClr val="tx1">
                    <a:lumMod val="95000"/>
                    <a:lumOff val="5000"/>
                  </a:schemeClr>
                </a:solidFill>
              </a:rPr>
              <a:t>..*</a:t>
            </a:r>
            <a:endParaRPr lang="en-GB" sz="800" dirty="0">
              <a:solidFill>
                <a:schemeClr val="tx1">
                  <a:lumMod val="95000"/>
                  <a:lumOff val="5000"/>
                </a:schemeClr>
              </a:solidFill>
            </a:endParaRPr>
          </a:p>
        </p:txBody>
      </p:sp>
      <p:sp>
        <p:nvSpPr>
          <p:cNvPr id="20" name="Rectangle 19"/>
          <p:cNvSpPr/>
          <p:nvPr/>
        </p:nvSpPr>
        <p:spPr>
          <a:xfrm>
            <a:off x="4430359" y="3140968"/>
            <a:ext cx="106870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ResidencyEligibility</a:t>
            </a:r>
            <a:endParaRPr lang="en-GB" sz="800" dirty="0"/>
          </a:p>
        </p:txBody>
      </p:sp>
      <p:sp>
        <p:nvSpPr>
          <p:cNvPr id="21" name="TextBox 20"/>
          <p:cNvSpPr txBox="1"/>
          <p:nvPr/>
        </p:nvSpPr>
        <p:spPr>
          <a:xfrm>
            <a:off x="5499063" y="3162454"/>
            <a:ext cx="4180548" cy="584775"/>
          </a:xfrm>
          <a:prstGeom prst="rect">
            <a:avLst/>
          </a:prstGeom>
          <a:noFill/>
        </p:spPr>
        <p:txBody>
          <a:bodyPr wrap="square" rtlCol="0">
            <a:spAutoFit/>
          </a:bodyPr>
          <a:lstStyle/>
          <a:p>
            <a:pPr marL="171450" indent="-171450">
              <a:buFont typeface="Arial" charset="0"/>
              <a:buChar char="•"/>
            </a:pPr>
            <a:r>
              <a:rPr lang="en-GB" sz="800" dirty="0" err="1" smtClean="0"/>
              <a:t>ResidencyType</a:t>
            </a:r>
            <a:r>
              <a:rPr lang="en-GB" sz="800" dirty="0" smtClean="0"/>
              <a:t> </a:t>
            </a:r>
            <a:r>
              <a:rPr lang="en-GB" sz="800" dirty="0"/>
              <a:t>(OB_ResidencyType1Code)</a:t>
            </a:r>
          </a:p>
          <a:p>
            <a:pPr marL="171450" indent="-171450">
              <a:buFont typeface="Arial" charset="0"/>
              <a:buChar char="•"/>
            </a:pPr>
            <a:r>
              <a:rPr lang="en-GB" sz="800" dirty="0" err="1">
                <a:solidFill>
                  <a:schemeClr val="tx1">
                    <a:lumMod val="95000"/>
                    <a:lumOff val="5000"/>
                  </a:schemeClr>
                </a:solidFill>
              </a:rPr>
              <a:t>OtherResidencyType</a:t>
            </a:r>
            <a:r>
              <a:rPr lang="en-GB" sz="800" dirty="0">
                <a:solidFill>
                  <a:schemeClr val="tx1">
                    <a:lumMod val="95000"/>
                    <a:lumOff val="5000"/>
                  </a:schemeClr>
                </a:solidFill>
              </a:rPr>
              <a:t> (</a:t>
            </a:r>
            <a:r>
              <a:rPr lang="en-GB" sz="800" dirty="0" err="1">
                <a:solidFill>
                  <a:schemeClr val="tx1">
                    <a:lumMod val="95000"/>
                    <a:lumOff val="5000"/>
                  </a:schemeClr>
                </a:solidFill>
              </a:rPr>
              <a:t>OtherCodeType</a:t>
            </a:r>
            <a:r>
              <a:rPr lang="en-GB" sz="800" dirty="0">
                <a:solidFill>
                  <a:schemeClr val="tx1">
                    <a:lumMod val="95000"/>
                    <a:lumOff val="5000"/>
                  </a:schemeClr>
                </a:solidFill>
              </a:rPr>
              <a:t>)</a:t>
            </a:r>
          </a:p>
          <a:p>
            <a:pPr marL="171450" indent="-171450">
              <a:buFont typeface="Arial" charset="0"/>
              <a:buChar char="•"/>
            </a:pPr>
            <a:r>
              <a:rPr lang="en-GB" sz="800" dirty="0" err="1">
                <a:solidFill>
                  <a:schemeClr val="tx1">
                    <a:lumMod val="95000"/>
                    <a:lumOff val="5000"/>
                  </a:schemeClr>
                </a:solidFill>
              </a:rPr>
              <a:t>ResidencyIncluded</a:t>
            </a:r>
            <a:r>
              <a:rPr lang="en-GB" sz="800" dirty="0">
                <a:solidFill>
                  <a:schemeClr val="tx1">
                    <a:lumMod val="95000"/>
                    <a:lumOff val="5000"/>
                  </a:schemeClr>
                </a:solidFill>
              </a:rPr>
              <a:t> (enumeration: ISO 3166-2 Country/Region Code) 1</a:t>
            </a:r>
            <a:r>
              <a:rPr lang="en-GB" sz="800" dirty="0" smtClean="0">
                <a:solidFill>
                  <a:schemeClr val="tx1">
                    <a:lumMod val="95000"/>
                    <a:lumOff val="5000"/>
                  </a:schemeClr>
                </a:solidFill>
              </a:rPr>
              <a:t>..*</a:t>
            </a:r>
            <a:r>
              <a:rPr lang="en-GB" sz="800" dirty="0">
                <a:solidFill>
                  <a:srgbClr val="00B050"/>
                </a:solidFill>
              </a:rPr>
              <a:t> [UK],[EU]</a:t>
            </a:r>
            <a:endParaRPr lang="en-GB" sz="800" dirty="0">
              <a:solidFill>
                <a:schemeClr val="tx1">
                  <a:lumMod val="95000"/>
                  <a:lumOff val="5000"/>
                </a:schemeClr>
              </a:solidFill>
            </a:endParaRPr>
          </a:p>
          <a:p>
            <a:pPr marL="171450" indent="-171450">
              <a:buFont typeface="Arial" charset="0"/>
              <a:buChar char="•"/>
            </a:pPr>
            <a:r>
              <a:rPr lang="en-GB" sz="800" dirty="0">
                <a:solidFill>
                  <a:schemeClr val="tx1">
                    <a:lumMod val="95000"/>
                    <a:lumOff val="5000"/>
                  </a:schemeClr>
                </a:solidFill>
              </a:rPr>
              <a:t>Notes 0..*</a:t>
            </a:r>
            <a:endParaRPr lang="en-GB" sz="800" dirty="0">
              <a:solidFill>
                <a:srgbClr val="00B050"/>
              </a:solidFill>
            </a:endParaRPr>
          </a:p>
        </p:txBody>
      </p:sp>
      <p:cxnSp>
        <p:nvCxnSpPr>
          <p:cNvPr id="22" name="Elbow Connector 21"/>
          <p:cNvCxnSpPr>
            <a:stCxn id="13" idx="3"/>
            <a:endCxn id="20" idx="1"/>
          </p:cNvCxnSpPr>
          <p:nvPr/>
        </p:nvCxnSpPr>
        <p:spPr>
          <a:xfrm>
            <a:off x="1344953" y="2045960"/>
            <a:ext cx="3085406" cy="1275028"/>
          </a:xfrm>
          <a:prstGeom prst="bentConnector3">
            <a:avLst>
              <a:gd name="adj1" fmla="val 81753"/>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83411" y="4836733"/>
            <a:ext cx="7816645" cy="1508105"/>
          </a:xfrm>
          <a:prstGeom prst="rect">
            <a:avLst/>
          </a:prstGeom>
          <a:noFill/>
        </p:spPr>
        <p:txBody>
          <a:bodyPr wrap="square" rtlCol="0">
            <a:spAutoFit/>
          </a:bodyPr>
          <a:lstStyle/>
          <a:p>
            <a:r>
              <a:rPr lang="en-GB" sz="1200" b="1" dirty="0"/>
              <a:t>Example: </a:t>
            </a:r>
            <a:r>
              <a:rPr lang="en-GB" sz="1200" b="1" dirty="0">
                <a:hlinkClick r:id="rId2"/>
              </a:rPr>
              <a:t>HSBC Bank Account</a:t>
            </a:r>
            <a:endParaRPr lang="en-GB" sz="1200" b="1" dirty="0"/>
          </a:p>
          <a:p>
            <a:endParaRPr lang="en-GB" sz="1200" dirty="0"/>
          </a:p>
          <a:p>
            <a:r>
              <a:rPr lang="en-GB" sz="1400" b="1" baseline="30000" dirty="0"/>
              <a:t>Eligibility requirements</a:t>
            </a:r>
          </a:p>
          <a:p>
            <a:pPr marL="171450" indent="-171450">
              <a:buFont typeface="Arial" panose="020B0604020202020204" pitchFamily="34" charset="0"/>
              <a:buChar char="•"/>
            </a:pPr>
            <a:r>
              <a:rPr lang="en-GB" sz="1400" b="1" baseline="30000" dirty="0"/>
              <a:t>You need to be 18 years or older </a:t>
            </a:r>
          </a:p>
          <a:p>
            <a:pPr marL="171450" indent="-171450">
              <a:buFont typeface="Arial" panose="020B0604020202020204" pitchFamily="34" charset="0"/>
              <a:buChar char="•"/>
            </a:pPr>
            <a:r>
              <a:rPr lang="en-GB" sz="1400" b="1" baseline="30000" dirty="0"/>
              <a:t>Your residential address must be within the EU </a:t>
            </a:r>
          </a:p>
          <a:p>
            <a:pPr marL="171450" indent="-171450">
              <a:buFont typeface="Arial" panose="020B0604020202020204" pitchFamily="34" charset="0"/>
              <a:buChar char="•"/>
            </a:pPr>
            <a:r>
              <a:rPr lang="en-GB" sz="1400" b="1" baseline="30000" dirty="0"/>
              <a:t>You must be able to provide us with </a:t>
            </a:r>
            <a:r>
              <a:rPr lang="en-GB" sz="1400" b="1" baseline="30000" dirty="0">
                <a:hlinkClick r:id="rId3" action="ppaction://hlinkfile" tooltip="certified proof of your identity and address. This link will open in a new browser window."/>
              </a:rPr>
              <a:t>certified proof of your identity and address</a:t>
            </a:r>
            <a:r>
              <a:rPr lang="en-GB" sz="1400" b="1" baseline="30000" dirty="0"/>
              <a:t> (translated into English if appropriate) </a:t>
            </a:r>
          </a:p>
          <a:p>
            <a:pPr marL="171450" indent="-171450">
              <a:buFont typeface="Arial" panose="020B0604020202020204" pitchFamily="34" charset="0"/>
              <a:buChar char="•"/>
            </a:pPr>
            <a:r>
              <a:rPr lang="en-GB" sz="1400" b="1" baseline="30000" dirty="0"/>
              <a:t>You must pay at least £500 a month into the account (does not apply if you are under 24 </a:t>
            </a:r>
            <a:r>
              <a:rPr lang="en-GB" sz="1200" b="1" baseline="30000" dirty="0"/>
              <a:t>or over 65 years old) </a:t>
            </a:r>
          </a:p>
          <a:p>
            <a:pPr marL="171450" indent="-171450">
              <a:buFont typeface="Arial" panose="020B0604020202020204" pitchFamily="34" charset="0"/>
              <a:buChar char="•"/>
            </a:pPr>
            <a:r>
              <a:rPr lang="en-GB" sz="1400" b="1" baseline="30000" dirty="0"/>
              <a:t>If you are resident in the UK, you are happy for us to undertake a </a:t>
            </a:r>
            <a:r>
              <a:rPr lang="en-GB" sz="1400" b="1" baseline="30000" dirty="0">
                <a:hlinkClick r:id="rId4" action="ppaction://hlinkfile" tooltip="credit register search. This link will open in a new browser window."/>
              </a:rPr>
              <a:t>credit register search</a:t>
            </a:r>
            <a:r>
              <a:rPr lang="en-GB" sz="1400" b="1" baseline="30000" dirty="0"/>
              <a:t> </a:t>
            </a:r>
          </a:p>
          <a:p>
            <a:endParaRPr lang="en-GB" sz="1200" dirty="0"/>
          </a:p>
        </p:txBody>
      </p:sp>
      <p:sp>
        <p:nvSpPr>
          <p:cNvPr id="24" name="Rectangle 23"/>
          <p:cNvSpPr/>
          <p:nvPr/>
        </p:nvSpPr>
        <p:spPr>
          <a:xfrm>
            <a:off x="297847" y="2876049"/>
            <a:ext cx="1170129"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IDVerificationCheck</a:t>
            </a:r>
            <a:endParaRPr lang="en-GB" sz="800" b="1" dirty="0"/>
          </a:p>
        </p:txBody>
      </p:sp>
      <p:sp>
        <p:nvSpPr>
          <p:cNvPr id="3" name="Rectangle 2"/>
          <p:cNvSpPr/>
          <p:nvPr/>
        </p:nvSpPr>
        <p:spPr>
          <a:xfrm>
            <a:off x="239326" y="3208440"/>
            <a:ext cx="2211254" cy="1477328"/>
          </a:xfrm>
          <a:prstGeom prst="rect">
            <a:avLst/>
          </a:prstGeom>
        </p:spPr>
        <p:txBody>
          <a:bodyPr wrap="square">
            <a:spAutoFit/>
          </a:bodyPr>
          <a:lstStyle/>
          <a:p>
            <a:pPr marL="171450" indent="-171450">
              <a:buFont typeface="Arial" charset="0"/>
              <a:buChar char="•"/>
            </a:pPr>
            <a:r>
              <a:rPr lang="en-GB" sz="900" dirty="0"/>
              <a:t>URL </a:t>
            </a:r>
            <a:r>
              <a:rPr lang="en-GB" sz="900" dirty="0">
                <a:solidFill>
                  <a:srgbClr val="00B050"/>
                </a:solidFill>
              </a:rPr>
              <a:t>“https://</a:t>
            </a:r>
            <a:r>
              <a:rPr lang="en-GB" sz="900" dirty="0" smtClean="0">
                <a:solidFill>
                  <a:srgbClr val="00B050"/>
                </a:solidFill>
              </a:rPr>
              <a:t>www.hsbc.co.uk/1/</a:t>
            </a:r>
            <a:r>
              <a:rPr lang="en-GB" sz="900" dirty="0" err="1" smtClean="0">
                <a:solidFill>
                  <a:srgbClr val="00B050"/>
                </a:solidFill>
              </a:rPr>
              <a:t>PA_esf</a:t>
            </a:r>
            <a:r>
              <a:rPr lang="en-GB" sz="900" dirty="0" smtClean="0">
                <a:solidFill>
                  <a:srgbClr val="00B050"/>
                </a:solidFill>
              </a:rPr>
              <a:t>-ca-app-content/content/</a:t>
            </a:r>
            <a:r>
              <a:rPr lang="en-GB" sz="900" dirty="0" err="1" smtClean="0">
                <a:solidFill>
                  <a:srgbClr val="00B050"/>
                </a:solidFill>
              </a:rPr>
              <a:t>pws</a:t>
            </a:r>
            <a:r>
              <a:rPr lang="en-GB" sz="900" dirty="0" smtClean="0">
                <a:solidFill>
                  <a:srgbClr val="00B050"/>
                </a:solidFill>
              </a:rPr>
              <a:t>/content/personal/pdfs/basic-bank-account-identification.pdf” </a:t>
            </a:r>
            <a:endParaRPr lang="en-GB" sz="900" dirty="0">
              <a:solidFill>
                <a:srgbClr val="00B050"/>
              </a:solidFill>
            </a:endParaRPr>
          </a:p>
          <a:p>
            <a:pPr marL="171450" indent="-171450">
              <a:buFont typeface="Arial" panose="020B0604020202020204" pitchFamily="34" charset="0"/>
              <a:buChar char="•"/>
            </a:pPr>
            <a:r>
              <a:rPr lang="en-GB" sz="900" dirty="0"/>
              <a:t>Notes </a:t>
            </a:r>
            <a:r>
              <a:rPr lang="en-GB" sz="900" b="1" dirty="0"/>
              <a:t>0</a:t>
            </a:r>
            <a:r>
              <a:rPr lang="en-GB" sz="900" b="1" dirty="0" smtClean="0"/>
              <a:t>..*  </a:t>
            </a:r>
            <a:r>
              <a:rPr lang="en-GB" sz="900" dirty="0" smtClean="0">
                <a:solidFill>
                  <a:srgbClr val="00B050"/>
                </a:solidFill>
              </a:rPr>
              <a:t>“You must be able to provide us with </a:t>
            </a:r>
            <a:r>
              <a:rPr lang="en-GB" sz="900" dirty="0" err="1" smtClean="0">
                <a:solidFill>
                  <a:srgbClr val="00B050"/>
                </a:solidFill>
              </a:rPr>
              <a:t>certiifed</a:t>
            </a:r>
            <a:r>
              <a:rPr lang="en-GB" sz="900" dirty="0" smtClean="0">
                <a:solidFill>
                  <a:srgbClr val="00B050"/>
                </a:solidFill>
              </a:rPr>
              <a:t> proof of your identity and address (translated into English if appropriate)”</a:t>
            </a:r>
          </a:p>
        </p:txBody>
      </p:sp>
      <p:cxnSp>
        <p:nvCxnSpPr>
          <p:cNvPr id="7" name="Elbow Connector 6"/>
          <p:cNvCxnSpPr>
            <a:stCxn id="13" idx="2"/>
            <a:endCxn id="24" idx="0"/>
          </p:cNvCxnSpPr>
          <p:nvPr/>
        </p:nvCxnSpPr>
        <p:spPr>
          <a:xfrm rot="16200000" flipH="1">
            <a:off x="528635" y="2521771"/>
            <a:ext cx="702543" cy="6011"/>
          </a:xfrm>
          <a:prstGeom prst="bentConnector3">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97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40851" y="98101"/>
            <a:ext cx="3186000" cy="369332"/>
          </a:xfrm>
          <a:prstGeom prst="rect">
            <a:avLst/>
          </a:prstGeom>
          <a:noFill/>
        </p:spPr>
        <p:txBody>
          <a:bodyPr wrap="none" rtlCol="0">
            <a:spAutoFit/>
          </a:bodyPr>
          <a:lstStyle/>
          <a:p>
            <a:r>
              <a:rPr lang="en-GB" b="1" dirty="0">
                <a:solidFill>
                  <a:srgbClr val="FF0000"/>
                </a:solidFill>
              </a:rPr>
              <a:t>What about benefits packages?</a:t>
            </a:r>
          </a:p>
        </p:txBody>
      </p:sp>
      <p:sp>
        <p:nvSpPr>
          <p:cNvPr id="20" name="Rectangle 19"/>
          <p:cNvSpPr/>
          <p:nvPr/>
        </p:nvSpPr>
        <p:spPr>
          <a:xfrm>
            <a:off x="5428797" y="1118072"/>
            <a:ext cx="109212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FeatureBenefitItem</a:t>
            </a:r>
            <a:endParaRPr lang="en-GB" sz="800" dirty="0"/>
          </a:p>
        </p:txBody>
      </p:sp>
      <p:cxnSp>
        <p:nvCxnSpPr>
          <p:cNvPr id="23" name="Straight Arrow Connector 22"/>
          <p:cNvCxnSpPr>
            <a:cxnSpLocks/>
            <a:stCxn id="16" idx="3"/>
          </p:cNvCxnSpPr>
          <p:nvPr/>
        </p:nvCxnSpPr>
        <p:spPr>
          <a:xfrm>
            <a:off x="5047777" y="1281719"/>
            <a:ext cx="374413" cy="1"/>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599377" y="987911"/>
            <a:ext cx="3108638" cy="1815882"/>
          </a:xfrm>
          <a:prstGeom prst="rect">
            <a:avLst/>
          </a:prstGeom>
          <a:noFill/>
        </p:spPr>
        <p:txBody>
          <a:bodyPr wrap="square" rtlCol="0">
            <a:spAutoFit/>
          </a:bodyPr>
          <a:lstStyle/>
          <a:p>
            <a:pPr marL="171450" indent="-171450">
              <a:buFont typeface="Arial" panose="020B0604020202020204" pitchFamily="34" charset="0"/>
              <a:buChar char="•"/>
            </a:pPr>
            <a:r>
              <a:rPr lang="en-GB" sz="800" dirty="0"/>
              <a:t>Identification  </a:t>
            </a:r>
            <a:r>
              <a:rPr lang="en-GB" sz="800" b="1" dirty="0"/>
              <a:t>M </a:t>
            </a:r>
            <a:r>
              <a:rPr lang="en-GB" sz="800" b="1" dirty="0">
                <a:solidFill>
                  <a:srgbClr val="00B050"/>
                </a:solidFill>
              </a:rPr>
              <a:t>[1],[2],[3]</a:t>
            </a:r>
          </a:p>
          <a:p>
            <a:pPr marL="171450" indent="-171450">
              <a:buFont typeface="Arial" panose="020B0604020202020204" pitchFamily="34" charset="0"/>
              <a:buChar char="•"/>
            </a:pPr>
            <a:r>
              <a:rPr lang="en-GB" sz="800" dirty="0"/>
              <a:t>Type (Enumeration: </a:t>
            </a:r>
            <a:r>
              <a:rPr lang="en-GB" sz="800" i="1" dirty="0"/>
              <a:t>OB_FeatureBenefitType1Code) </a:t>
            </a:r>
            <a:r>
              <a:rPr lang="en-GB" sz="800" b="1" i="1" dirty="0"/>
              <a:t>M </a:t>
            </a:r>
            <a:r>
              <a:rPr lang="en-GB" sz="800" b="1" dirty="0" smtClean="0">
                <a:solidFill>
                  <a:srgbClr val="00B050"/>
                </a:solidFill>
              </a:rPr>
              <a:t>[“Travel Insurance”],[“</a:t>
            </a:r>
            <a:r>
              <a:rPr lang="en-GB" sz="800" b="1" dirty="0" err="1" smtClean="0">
                <a:solidFill>
                  <a:srgbClr val="00B050"/>
                </a:solidFill>
              </a:rPr>
              <a:t>TechnologyInsurance</a:t>
            </a:r>
            <a:r>
              <a:rPr lang="en-GB" sz="800" b="1" dirty="0" smtClean="0">
                <a:solidFill>
                  <a:srgbClr val="00B050"/>
                </a:solidFill>
              </a:rPr>
              <a:t>”],[“Rewards”],[“Lifestyle”],[“</a:t>
            </a:r>
            <a:r>
              <a:rPr lang="en-GB" sz="800" b="1" dirty="0" err="1" smtClean="0">
                <a:solidFill>
                  <a:srgbClr val="00B050"/>
                </a:solidFill>
              </a:rPr>
              <a:t>PreferentialRates</a:t>
            </a:r>
            <a:r>
              <a:rPr lang="en-GB" sz="800" b="1" dirty="0" smtClean="0">
                <a:solidFill>
                  <a:srgbClr val="00B050"/>
                </a:solidFill>
              </a:rPr>
              <a:t>”]</a:t>
            </a:r>
            <a:endParaRPr lang="en-GB" sz="800" i="1" dirty="0">
              <a:solidFill>
                <a:srgbClr val="00B050"/>
              </a:solidFill>
            </a:endParaRPr>
          </a:p>
          <a:p>
            <a:pPr marL="171450" indent="-171450">
              <a:buFont typeface="Arial" panose="020B0604020202020204" pitchFamily="34" charset="0"/>
              <a:buChar char="•"/>
            </a:pPr>
            <a:r>
              <a:rPr lang="en-GB" sz="800" dirty="0" err="1" smtClean="0"/>
              <a:t>OtherType</a:t>
            </a:r>
            <a:r>
              <a:rPr lang="en-GB" sz="800" dirty="0" smtClean="0"/>
              <a:t> </a:t>
            </a:r>
            <a:r>
              <a:rPr lang="en-GB" sz="800" dirty="0"/>
              <a:t>(</a:t>
            </a:r>
            <a:r>
              <a:rPr lang="en-GB" sz="800" dirty="0" err="1"/>
              <a:t>OtherCodeType</a:t>
            </a:r>
            <a:r>
              <a:rPr lang="en-GB" sz="800" dirty="0"/>
              <a:t>)</a:t>
            </a:r>
          </a:p>
          <a:p>
            <a:pPr marL="171450" indent="-171450">
              <a:buFont typeface="Arial" panose="020B0604020202020204" pitchFamily="34" charset="0"/>
              <a:buChar char="•"/>
            </a:pPr>
            <a:r>
              <a:rPr lang="en-GB" sz="800" dirty="0"/>
              <a:t>Name </a:t>
            </a:r>
            <a:r>
              <a:rPr lang="en-GB" sz="800" b="1" dirty="0" smtClean="0">
                <a:solidFill>
                  <a:srgbClr val="00B050"/>
                </a:solidFill>
              </a:rPr>
              <a:t>[“European </a:t>
            </a:r>
            <a:r>
              <a:rPr lang="en-GB" sz="800" b="1" dirty="0">
                <a:solidFill>
                  <a:srgbClr val="00B050"/>
                </a:solidFill>
              </a:rPr>
              <a:t>travel </a:t>
            </a:r>
            <a:r>
              <a:rPr lang="en-GB" sz="800" b="1" dirty="0" smtClean="0">
                <a:solidFill>
                  <a:srgbClr val="00B050"/>
                </a:solidFill>
              </a:rPr>
              <a:t>insurance”],[“Mobile </a:t>
            </a:r>
            <a:r>
              <a:rPr lang="en-GB" sz="800" b="1" dirty="0">
                <a:solidFill>
                  <a:srgbClr val="00B050"/>
                </a:solidFill>
              </a:rPr>
              <a:t>Phone </a:t>
            </a:r>
            <a:r>
              <a:rPr lang="en-GB" sz="800" b="1" dirty="0" smtClean="0">
                <a:solidFill>
                  <a:srgbClr val="00B050"/>
                </a:solidFill>
              </a:rPr>
              <a:t>Insurance”],[“3</a:t>
            </a:r>
            <a:r>
              <a:rPr lang="en-GB" sz="800" b="1" dirty="0">
                <a:solidFill>
                  <a:srgbClr val="00B050"/>
                </a:solidFill>
              </a:rPr>
              <a:t>% Rewards on 7 types of household bills paid by direct </a:t>
            </a:r>
            <a:r>
              <a:rPr lang="en-GB" sz="800" b="1" dirty="0" smtClean="0">
                <a:solidFill>
                  <a:srgbClr val="00B050"/>
                </a:solidFill>
              </a:rPr>
              <a:t>debit”],[“Ticket Booking Service”],[“Taste card”],[“Travel Money”]</a:t>
            </a:r>
            <a:endParaRPr lang="en-GB" sz="800" dirty="0"/>
          </a:p>
          <a:p>
            <a:pPr marL="171450" indent="-171450">
              <a:buFont typeface="Arial" panose="020B0604020202020204" pitchFamily="34" charset="0"/>
              <a:buChar char="•"/>
            </a:pPr>
            <a:r>
              <a:rPr lang="en-GB" sz="800" dirty="0"/>
              <a:t>Amount</a:t>
            </a:r>
          </a:p>
          <a:p>
            <a:pPr marL="171450" indent="-171450">
              <a:buFont typeface="Arial" panose="020B0604020202020204" pitchFamily="34" charset="0"/>
              <a:buChar char="•"/>
            </a:pPr>
            <a:r>
              <a:rPr lang="en-GB" sz="800" dirty="0"/>
              <a:t>Indicator</a:t>
            </a:r>
          </a:p>
          <a:p>
            <a:pPr marL="171450" indent="-171450">
              <a:buFont typeface="Arial" panose="020B0604020202020204" pitchFamily="34" charset="0"/>
              <a:buChar char="•"/>
            </a:pPr>
            <a:r>
              <a:rPr lang="en-GB" sz="800" dirty="0"/>
              <a:t>Textual</a:t>
            </a:r>
          </a:p>
          <a:p>
            <a:pPr marL="171450" indent="-171450">
              <a:buFont typeface="Arial" panose="020B0604020202020204" pitchFamily="34" charset="0"/>
              <a:buChar char="•"/>
            </a:pPr>
            <a:r>
              <a:rPr lang="en-GB" sz="800" dirty="0"/>
              <a:t>Notes </a:t>
            </a:r>
            <a:r>
              <a:rPr lang="en-GB" sz="800" b="1" dirty="0"/>
              <a:t>0</a:t>
            </a:r>
            <a:r>
              <a:rPr lang="en-GB" sz="800" b="1" dirty="0" smtClean="0"/>
              <a:t>..* </a:t>
            </a:r>
            <a:r>
              <a:rPr lang="en-GB" sz="800" b="1" i="1" dirty="0" smtClean="0">
                <a:solidFill>
                  <a:srgbClr val="00B050"/>
                </a:solidFill>
              </a:rPr>
              <a:t>Add in the accompanying note for each of these benefit items displayed on the website.</a:t>
            </a:r>
            <a:endParaRPr lang="en-GB" sz="800" i="1" dirty="0">
              <a:solidFill>
                <a:srgbClr val="00B050"/>
              </a:solidFill>
            </a:endParaRPr>
          </a:p>
        </p:txBody>
      </p:sp>
      <p:sp>
        <p:nvSpPr>
          <p:cNvPr id="10" name="Rectangle 9"/>
          <p:cNvSpPr/>
          <p:nvPr/>
        </p:nvSpPr>
        <p:spPr>
          <a:xfrm>
            <a:off x="5460587" y="4336249"/>
            <a:ext cx="936104"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Card</a:t>
            </a:r>
          </a:p>
        </p:txBody>
      </p:sp>
      <p:sp>
        <p:nvSpPr>
          <p:cNvPr id="12" name="TextBox 11"/>
          <p:cNvSpPr txBox="1"/>
          <p:nvPr/>
        </p:nvSpPr>
        <p:spPr>
          <a:xfrm>
            <a:off x="6565639" y="3978876"/>
            <a:ext cx="2427268" cy="830997"/>
          </a:xfrm>
          <a:prstGeom prst="rect">
            <a:avLst/>
          </a:prstGeom>
          <a:noFill/>
        </p:spPr>
        <p:txBody>
          <a:bodyPr wrap="none" rtlCol="0">
            <a:spAutoFit/>
          </a:bodyPr>
          <a:lstStyle/>
          <a:p>
            <a:pPr marL="171450" indent="-171450">
              <a:buFont typeface="Arial" charset="0"/>
              <a:buChar char="•"/>
            </a:pPr>
            <a:r>
              <a:rPr lang="en-GB" sz="800" dirty="0"/>
              <a:t>Type (Enumeration: </a:t>
            </a:r>
            <a:r>
              <a:rPr lang="en-GB" sz="800" i="1" dirty="0"/>
              <a:t>OB_CardType1Code</a:t>
            </a:r>
            <a:r>
              <a:rPr lang="en-GB" sz="800" dirty="0"/>
              <a:t>) </a:t>
            </a:r>
            <a:r>
              <a:rPr lang="en-GB" sz="800" b="1" dirty="0"/>
              <a:t>M</a:t>
            </a:r>
            <a:endParaRPr lang="en-GB" sz="800" dirty="0"/>
          </a:p>
          <a:p>
            <a:pPr marL="171450" indent="-171450">
              <a:buFont typeface="Arial" charset="0"/>
              <a:buChar char="•"/>
            </a:pPr>
            <a:r>
              <a:rPr lang="en-GB" sz="800" dirty="0" err="1"/>
              <a:t>OtherType</a:t>
            </a:r>
            <a:r>
              <a:rPr lang="en-GB" sz="800" dirty="0"/>
              <a:t>  (</a:t>
            </a:r>
            <a:r>
              <a:rPr lang="en-GB" sz="800" dirty="0" err="1"/>
              <a:t>OtherCodeType</a:t>
            </a:r>
            <a:r>
              <a:rPr lang="en-GB" sz="800" dirty="0"/>
              <a:t>)</a:t>
            </a:r>
          </a:p>
          <a:p>
            <a:pPr marL="171450" indent="-171450">
              <a:buFont typeface="Arial" charset="0"/>
              <a:buChar char="•"/>
            </a:pPr>
            <a:r>
              <a:rPr lang="en-GB" sz="800" dirty="0"/>
              <a:t>Scheme (Enumeration: </a:t>
            </a:r>
            <a:r>
              <a:rPr lang="en-GB" sz="800" i="1" dirty="0"/>
              <a:t>OB_CardScheme1Code</a:t>
            </a:r>
            <a:r>
              <a:rPr lang="en-GB" sz="800" dirty="0"/>
              <a:t>) </a:t>
            </a:r>
            <a:r>
              <a:rPr lang="en-GB" sz="800" b="1" dirty="0"/>
              <a:t>M</a:t>
            </a:r>
            <a:endParaRPr lang="en-GB" sz="800" dirty="0"/>
          </a:p>
          <a:p>
            <a:pPr marL="171450" indent="-171450">
              <a:buFont typeface="Arial" charset="0"/>
              <a:buChar char="•"/>
            </a:pPr>
            <a:r>
              <a:rPr lang="en-GB" sz="800" dirty="0" err="1"/>
              <a:t>OtherScheme</a:t>
            </a:r>
            <a:r>
              <a:rPr lang="en-GB" sz="800" dirty="0"/>
              <a:t> (</a:t>
            </a:r>
            <a:r>
              <a:rPr lang="en-GB" sz="800" dirty="0" err="1"/>
              <a:t>OtherCodeType</a:t>
            </a:r>
            <a:r>
              <a:rPr lang="en-GB" sz="800" dirty="0"/>
              <a:t>)</a:t>
            </a:r>
          </a:p>
          <a:p>
            <a:pPr marL="171450" indent="-171450">
              <a:buFont typeface="Arial" charset="0"/>
              <a:buChar char="•"/>
            </a:pPr>
            <a:r>
              <a:rPr lang="en-GB" sz="800" dirty="0" err="1"/>
              <a:t>ContactlessIndicator</a:t>
            </a:r>
            <a:r>
              <a:rPr lang="en-GB" sz="800" dirty="0"/>
              <a:t> </a:t>
            </a:r>
            <a:r>
              <a:rPr lang="en-GB" sz="800" b="1" dirty="0"/>
              <a:t>M</a:t>
            </a:r>
            <a:endParaRPr lang="en-GB" sz="800" dirty="0"/>
          </a:p>
          <a:p>
            <a:pPr marL="171450" indent="-171450">
              <a:buFont typeface="Arial" charset="0"/>
              <a:buChar char="•"/>
            </a:pPr>
            <a:r>
              <a:rPr lang="en-GB" sz="800" dirty="0"/>
              <a:t>Notes 0..*</a:t>
            </a:r>
            <a:endParaRPr lang="en-GB" sz="1000" dirty="0"/>
          </a:p>
        </p:txBody>
      </p:sp>
      <p:sp>
        <p:nvSpPr>
          <p:cNvPr id="14" name="Rectangle 13"/>
          <p:cNvSpPr/>
          <p:nvPr/>
        </p:nvSpPr>
        <p:spPr>
          <a:xfrm>
            <a:off x="1812349" y="1154173"/>
            <a:ext cx="1248139"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FeaturesAndBenefits</a:t>
            </a:r>
            <a:endParaRPr lang="en-GB" sz="800" b="1" dirty="0"/>
          </a:p>
        </p:txBody>
      </p:sp>
      <p:cxnSp>
        <p:nvCxnSpPr>
          <p:cNvPr id="25" name="Connector: Elbow 24"/>
          <p:cNvCxnSpPr>
            <a:endCxn id="10" idx="1"/>
          </p:cNvCxnSpPr>
          <p:nvPr/>
        </p:nvCxnSpPr>
        <p:spPr>
          <a:xfrm rot="16200000" flipH="1">
            <a:off x="2524517" y="1527726"/>
            <a:ext cx="3002056" cy="2870083"/>
          </a:xfrm>
          <a:prstGeom prst="bentConnector2">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565612" y="1101698"/>
            <a:ext cx="1482165" cy="36004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FeatureBenefitGroup</a:t>
            </a:r>
            <a:endParaRPr lang="en-GB" sz="800" dirty="0">
              <a:solidFill>
                <a:schemeClr val="bg1"/>
              </a:solidFill>
            </a:endParaRPr>
          </a:p>
        </p:txBody>
      </p:sp>
      <p:cxnSp>
        <p:nvCxnSpPr>
          <p:cNvPr id="11" name="Straight Connector 10"/>
          <p:cNvCxnSpPr>
            <a:stCxn id="14" idx="3"/>
            <a:endCxn id="16" idx="1"/>
          </p:cNvCxnSpPr>
          <p:nvPr/>
        </p:nvCxnSpPr>
        <p:spPr>
          <a:xfrm flipV="1">
            <a:off x="3060488" y="1281718"/>
            <a:ext cx="505124" cy="2"/>
          </a:xfrm>
          <a:prstGeom prst="line">
            <a:avLst/>
          </a:prstGeom>
          <a:ln>
            <a:prstDash val="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448600" y="1478112"/>
            <a:ext cx="3256020" cy="1323439"/>
          </a:xfrm>
          <a:prstGeom prst="rect">
            <a:avLst/>
          </a:prstGeom>
          <a:noFill/>
        </p:spPr>
        <p:txBody>
          <a:bodyPr wrap="none" rtlCol="0">
            <a:spAutoFit/>
          </a:bodyPr>
          <a:lstStyle/>
          <a:p>
            <a:pPr marL="171450" indent="-171450">
              <a:buFont typeface="Arial" charset="0"/>
              <a:buChar char="•"/>
            </a:pPr>
            <a:r>
              <a:rPr lang="en-GB" sz="800" dirty="0"/>
              <a:t>Name </a:t>
            </a:r>
            <a:r>
              <a:rPr lang="en-GB" sz="800" b="1" dirty="0" smtClean="0"/>
              <a:t>M </a:t>
            </a:r>
            <a:r>
              <a:rPr lang="en-GB" sz="800" b="1" dirty="0" smtClean="0">
                <a:solidFill>
                  <a:srgbClr val="00B050"/>
                </a:solidFill>
              </a:rPr>
              <a:t>“Lifestyle Benefits &amp; Rewards”</a:t>
            </a:r>
          </a:p>
          <a:p>
            <a:pPr marL="171450" indent="-171450">
              <a:buFont typeface="Arial" panose="020B0604020202020204" pitchFamily="34" charset="0"/>
              <a:buChar char="•"/>
            </a:pPr>
            <a:r>
              <a:rPr lang="en-GB" sz="800" dirty="0"/>
              <a:t>Type (Enumeration: </a:t>
            </a:r>
            <a:r>
              <a:rPr lang="en-GB" sz="800" i="1" dirty="0"/>
              <a:t>OB_FeatureBenefitType1Code) </a:t>
            </a:r>
            <a:endParaRPr lang="en-GB" sz="800" dirty="0">
              <a:solidFill>
                <a:srgbClr val="00B050"/>
              </a:solidFill>
            </a:endParaRPr>
          </a:p>
          <a:p>
            <a:pPr marL="171450" indent="-171450">
              <a:buFont typeface="Arial" panose="020B0604020202020204" pitchFamily="34" charset="0"/>
              <a:buChar char="•"/>
            </a:pPr>
            <a:r>
              <a:rPr lang="en-GB" sz="800" dirty="0" err="1"/>
              <a:t>OtherType</a:t>
            </a:r>
            <a:r>
              <a:rPr lang="en-GB" sz="800" dirty="0"/>
              <a:t> (</a:t>
            </a:r>
            <a:r>
              <a:rPr lang="en-GB" sz="800" dirty="0" err="1"/>
              <a:t>OtherCodeType</a:t>
            </a:r>
            <a:endParaRPr lang="en-GB" sz="800" b="1" dirty="0" smtClean="0"/>
          </a:p>
          <a:p>
            <a:pPr marL="171450" indent="-171450">
              <a:buFont typeface="Arial" charset="0"/>
              <a:buChar char="•"/>
            </a:pPr>
            <a:r>
              <a:rPr lang="en-GB" sz="800" dirty="0" err="1" smtClean="0"/>
              <a:t>BenefitGroupNominalValue</a:t>
            </a:r>
            <a:r>
              <a:rPr lang="en-GB" sz="800" dirty="0" smtClean="0"/>
              <a:t>:</a:t>
            </a:r>
            <a:r>
              <a:rPr lang="en-GB" sz="800" b="1" dirty="0" smtClean="0"/>
              <a:t> </a:t>
            </a:r>
            <a:r>
              <a:rPr lang="en-GB" sz="800" b="1" dirty="0" smtClean="0">
                <a:solidFill>
                  <a:srgbClr val="00B050"/>
                </a:solidFill>
              </a:rPr>
              <a:t>300.00</a:t>
            </a:r>
            <a:r>
              <a:rPr lang="en-GB" sz="800" b="1" dirty="0" smtClean="0"/>
              <a:t> </a:t>
            </a:r>
            <a:endParaRPr lang="en-GB" sz="800" dirty="0"/>
          </a:p>
          <a:p>
            <a:pPr marL="171450" indent="-171450">
              <a:buFont typeface="Arial" charset="0"/>
              <a:buChar char="•"/>
            </a:pPr>
            <a:r>
              <a:rPr lang="en-GB" sz="800" dirty="0"/>
              <a:t>F</a:t>
            </a:r>
            <a:r>
              <a:rPr lang="en-GB" sz="800" dirty="0" smtClean="0"/>
              <a:t>ee </a:t>
            </a:r>
            <a:r>
              <a:rPr lang="en-GB" sz="800" dirty="0" smtClean="0">
                <a:solidFill>
                  <a:srgbClr val="00B050"/>
                </a:solidFill>
              </a:rPr>
              <a:t>12.00</a:t>
            </a:r>
            <a:r>
              <a:rPr lang="en-GB" sz="800" dirty="0" smtClean="0"/>
              <a:t> </a:t>
            </a:r>
            <a:endParaRPr lang="en-GB" sz="800" dirty="0">
              <a:solidFill>
                <a:srgbClr val="00B050"/>
              </a:solidFill>
            </a:endParaRPr>
          </a:p>
          <a:p>
            <a:pPr marL="171450" indent="-171450">
              <a:buFont typeface="Arial" charset="0"/>
              <a:buChar char="•"/>
            </a:pPr>
            <a:r>
              <a:rPr lang="en-GB" sz="800" dirty="0" err="1"/>
              <a:t>ApplicationFrequency</a:t>
            </a:r>
            <a:r>
              <a:rPr lang="en-GB" sz="800" dirty="0"/>
              <a:t> (Enumeration: </a:t>
            </a:r>
            <a:r>
              <a:rPr lang="en-GB" sz="800" i="1" dirty="0"/>
              <a:t>OB_Frequency1Code) </a:t>
            </a:r>
            <a:r>
              <a:rPr lang="en-GB" sz="800" dirty="0">
                <a:solidFill>
                  <a:srgbClr val="00B050"/>
                </a:solidFill>
              </a:rPr>
              <a:t>Monthly</a:t>
            </a:r>
          </a:p>
          <a:p>
            <a:pPr marL="171450" indent="-171450">
              <a:buFont typeface="Arial" charset="0"/>
              <a:buChar char="•"/>
            </a:pPr>
            <a:r>
              <a:rPr lang="en-GB" sz="800" dirty="0" err="1"/>
              <a:t>OtherApplicationFrequency</a:t>
            </a:r>
            <a:r>
              <a:rPr lang="en-GB" sz="800" dirty="0"/>
              <a:t> (</a:t>
            </a:r>
            <a:r>
              <a:rPr lang="en-GB" sz="800" dirty="0" err="1"/>
              <a:t>OtherCodeType</a:t>
            </a:r>
            <a:r>
              <a:rPr lang="en-GB" sz="800" dirty="0"/>
              <a:t>)</a:t>
            </a:r>
          </a:p>
          <a:p>
            <a:pPr marL="171450" indent="-171450">
              <a:buFont typeface="Arial" charset="0"/>
              <a:buChar char="•"/>
            </a:pPr>
            <a:r>
              <a:rPr lang="en-GB" sz="800" dirty="0" err="1"/>
              <a:t>CalculationFrequency</a:t>
            </a:r>
            <a:r>
              <a:rPr lang="en-GB" sz="800" dirty="0"/>
              <a:t> (Enumeration: </a:t>
            </a:r>
            <a:r>
              <a:rPr lang="en-GB" sz="800" i="1" dirty="0"/>
              <a:t>OB_Frequency1Code)</a:t>
            </a:r>
            <a:endParaRPr lang="en-GB" sz="800" dirty="0"/>
          </a:p>
          <a:p>
            <a:pPr marL="171450" indent="-171450">
              <a:buFont typeface="Arial" charset="0"/>
              <a:buChar char="•"/>
            </a:pPr>
            <a:r>
              <a:rPr lang="en-GB" sz="800" dirty="0" err="1"/>
              <a:t>OtherCalculationFrequency</a:t>
            </a:r>
            <a:r>
              <a:rPr lang="en-GB" sz="800" dirty="0"/>
              <a:t> (Enumeration: </a:t>
            </a:r>
            <a:r>
              <a:rPr lang="en-GB" sz="800" i="1" dirty="0"/>
              <a:t>OB_Frequency1Code)</a:t>
            </a:r>
          </a:p>
          <a:p>
            <a:pPr marL="171450" indent="-171450">
              <a:buFont typeface="Arial" charset="0"/>
              <a:buChar char="•"/>
            </a:pPr>
            <a:r>
              <a:rPr lang="en-GB" sz="800" dirty="0"/>
              <a:t>Notes </a:t>
            </a:r>
            <a:r>
              <a:rPr lang="en-GB" sz="800" b="1" dirty="0"/>
              <a:t>0..*</a:t>
            </a:r>
            <a:endParaRPr lang="en-GB" sz="800" dirty="0"/>
          </a:p>
        </p:txBody>
      </p:sp>
      <p:cxnSp>
        <p:nvCxnSpPr>
          <p:cNvPr id="26" name="Connector: Elbow 24"/>
          <p:cNvCxnSpPr/>
          <p:nvPr/>
        </p:nvCxnSpPr>
        <p:spPr>
          <a:xfrm rot="16200000" flipH="1">
            <a:off x="2213823" y="1838421"/>
            <a:ext cx="3623444" cy="2870082"/>
          </a:xfrm>
          <a:prstGeom prst="bentConnector2">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396690" y="4915906"/>
            <a:ext cx="3531123" cy="461665"/>
          </a:xfrm>
          <a:prstGeom prst="rect">
            <a:avLst/>
          </a:prstGeom>
        </p:spPr>
        <p:txBody>
          <a:bodyPr wrap="square">
            <a:spAutoFit/>
          </a:bodyPr>
          <a:lstStyle/>
          <a:p>
            <a:pPr marL="171450" indent="-171450">
              <a:buFont typeface="Arial" panose="020B0604020202020204" pitchFamily="34" charset="0"/>
              <a:buChar char="•"/>
            </a:pPr>
            <a:r>
              <a:rPr lang="en-GB" sz="800" dirty="0"/>
              <a:t>Type (Enumeration: </a:t>
            </a:r>
            <a:r>
              <a:rPr lang="en-GB" sz="800" i="1" dirty="0"/>
              <a:t>OB_MobileApp1Code</a:t>
            </a:r>
            <a:r>
              <a:rPr lang="en-GB" sz="800" dirty="0"/>
              <a:t>) </a:t>
            </a:r>
            <a:r>
              <a:rPr lang="en-GB" sz="800" b="1" dirty="0"/>
              <a:t>M</a:t>
            </a:r>
            <a:endParaRPr lang="en-GB" sz="800" dirty="0"/>
          </a:p>
          <a:p>
            <a:pPr marL="171450" indent="-171450">
              <a:buFont typeface="Arial" panose="020B0604020202020204" pitchFamily="34" charset="0"/>
              <a:buChar char="•"/>
            </a:pPr>
            <a:r>
              <a:rPr lang="en-GB" sz="800" dirty="0" err="1"/>
              <a:t>OtherType</a:t>
            </a:r>
            <a:r>
              <a:rPr lang="en-GB" sz="800" dirty="0"/>
              <a:t> (</a:t>
            </a:r>
            <a:r>
              <a:rPr lang="en-GB" sz="800" dirty="0" err="1"/>
              <a:t>OtherCodeType</a:t>
            </a:r>
            <a:r>
              <a:rPr lang="en-GB" sz="800" dirty="0" smtClean="0"/>
              <a:t>)</a:t>
            </a:r>
          </a:p>
          <a:p>
            <a:pPr marL="171450" indent="-171450">
              <a:buFont typeface="Arial" panose="020B0604020202020204" pitchFamily="34" charset="0"/>
              <a:buChar char="•"/>
            </a:pPr>
            <a:r>
              <a:rPr lang="en-GB" sz="800" dirty="0" smtClean="0"/>
              <a:t>Notes 0..*</a:t>
            </a:r>
            <a:endParaRPr lang="en-GB" sz="800" dirty="0"/>
          </a:p>
        </p:txBody>
      </p:sp>
      <p:cxnSp>
        <p:nvCxnSpPr>
          <p:cNvPr id="4" name="Elbow Connector 3"/>
          <p:cNvCxnSpPr/>
          <p:nvPr/>
        </p:nvCxnSpPr>
        <p:spPr>
          <a:xfrm rot="5400000" flipH="1" flipV="1">
            <a:off x="4170179" y="-117938"/>
            <a:ext cx="2" cy="3159353"/>
          </a:xfrm>
          <a:prstGeom prst="bentConnector4">
            <a:avLst>
              <a:gd name="adj1" fmla="val -11430000000"/>
              <a:gd name="adj2" fmla="val 100595"/>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5422190" y="3068756"/>
            <a:ext cx="1098729" cy="36004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FeatureBenefit</a:t>
            </a:r>
            <a:r>
              <a:rPr lang="en-GB" sz="800" dirty="0">
                <a:solidFill>
                  <a:schemeClr val="bg1"/>
                </a:solidFill>
              </a:rPr>
              <a:t> Eligibility</a:t>
            </a:r>
          </a:p>
        </p:txBody>
      </p:sp>
      <p:cxnSp>
        <p:nvCxnSpPr>
          <p:cNvPr id="5" name="Elbow Connector 4"/>
          <p:cNvCxnSpPr>
            <a:stCxn id="16" idx="2"/>
            <a:endCxn id="27" idx="1"/>
          </p:cNvCxnSpPr>
          <p:nvPr/>
        </p:nvCxnSpPr>
        <p:spPr>
          <a:xfrm rot="16200000" flipH="1">
            <a:off x="3970923" y="1797509"/>
            <a:ext cx="1787038" cy="1115495"/>
          </a:xfrm>
          <a:prstGeom prst="bentConnector2">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 name="Elbow Connector 6"/>
          <p:cNvCxnSpPr>
            <a:stCxn id="20" idx="2"/>
            <a:endCxn id="27" idx="0"/>
          </p:cNvCxnSpPr>
          <p:nvPr/>
        </p:nvCxnSpPr>
        <p:spPr>
          <a:xfrm rot="5400000">
            <a:off x="5177885" y="2271783"/>
            <a:ext cx="1590644" cy="3303"/>
          </a:xfrm>
          <a:prstGeom prst="bentConnector3">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599377" y="2757899"/>
            <a:ext cx="2901520" cy="1200329"/>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 </a:t>
            </a:r>
            <a:endParaRPr lang="en-GB" sz="800" dirty="0">
              <a:solidFill>
                <a:srgbClr val="00B050"/>
              </a:solidFill>
            </a:endParaRPr>
          </a:p>
          <a:p>
            <a:pPr marL="171450" indent="-171450">
              <a:buFont typeface="Arial" charset="0"/>
              <a:buChar char="•"/>
            </a:pPr>
            <a:r>
              <a:rPr lang="en-GB" sz="800" dirty="0"/>
              <a:t>Description</a:t>
            </a:r>
          </a:p>
          <a:p>
            <a:pPr marL="171450" indent="-171450">
              <a:buFont typeface="Arial" charset="0"/>
              <a:buChar char="•"/>
            </a:pPr>
            <a:r>
              <a:rPr lang="en-GB" sz="800" dirty="0"/>
              <a:t>Type (Enumeration: </a:t>
            </a:r>
            <a:r>
              <a:rPr lang="en-GB" sz="800" i="1" dirty="0"/>
              <a:t>OB_PCAEligibilityType1Code) </a:t>
            </a:r>
            <a:r>
              <a:rPr lang="en-GB" sz="800" b="1" dirty="0"/>
              <a:t>M </a:t>
            </a:r>
            <a:endParaRPr lang="en-GB" sz="800" b="1" i="1" dirty="0">
              <a:solidFill>
                <a:srgbClr val="00B050"/>
              </a:solidFill>
            </a:endParaRPr>
          </a:p>
          <a:p>
            <a:pPr marL="171450" indent="-171450">
              <a:buFont typeface="Arial" charset="0"/>
              <a:buChar char="•"/>
            </a:pPr>
            <a:r>
              <a:rPr lang="en-GB" sz="800" dirty="0" err="1"/>
              <a:t>OtherType</a:t>
            </a:r>
            <a:r>
              <a:rPr lang="en-GB" sz="800" dirty="0"/>
              <a:t> (</a:t>
            </a:r>
            <a:r>
              <a:rPr lang="en-GB" sz="800" dirty="0" err="1"/>
              <a:t>OtherCodeType</a:t>
            </a:r>
            <a:r>
              <a:rPr lang="en-GB" sz="800" dirty="0"/>
              <a:t>)</a:t>
            </a:r>
          </a:p>
          <a:p>
            <a:pPr marL="171450" indent="-171450">
              <a:buFont typeface="Arial" charset="0"/>
              <a:buChar char="•"/>
            </a:pPr>
            <a:r>
              <a:rPr lang="en-GB" sz="800" dirty="0"/>
              <a:t>Amount </a:t>
            </a:r>
            <a:endParaRPr lang="en-GB" sz="800" dirty="0">
              <a:solidFill>
                <a:srgbClr val="00B050"/>
              </a:solidFill>
            </a:endParaRPr>
          </a:p>
          <a:p>
            <a:pPr marL="171450" indent="-171450">
              <a:buFont typeface="Arial" charset="0"/>
              <a:buChar char="•"/>
            </a:pPr>
            <a:r>
              <a:rPr lang="en-GB" sz="800" dirty="0"/>
              <a:t>Indicator</a:t>
            </a:r>
          </a:p>
          <a:p>
            <a:pPr marL="171450" indent="-171450">
              <a:buFont typeface="Arial" charset="0"/>
              <a:buChar char="•"/>
            </a:pPr>
            <a:r>
              <a:rPr lang="en-GB" sz="800" dirty="0"/>
              <a:t>Textual</a:t>
            </a:r>
          </a:p>
          <a:p>
            <a:pPr marL="171450" indent="-171450">
              <a:buFont typeface="Arial" charset="0"/>
              <a:buChar char="•"/>
            </a:pPr>
            <a:r>
              <a:rPr lang="en-GB" sz="800" dirty="0"/>
              <a:t>Period (Enumeration: OB_Frequency1Code) </a:t>
            </a:r>
            <a:endParaRPr lang="en-GB" sz="800" dirty="0">
              <a:solidFill>
                <a:srgbClr val="00B050"/>
              </a:solidFill>
            </a:endParaRPr>
          </a:p>
          <a:p>
            <a:pPr marL="171450" indent="-171450">
              <a:buFont typeface="Arial" charset="0"/>
              <a:buChar char="•"/>
            </a:pPr>
            <a:r>
              <a:rPr lang="en-GB" sz="800" dirty="0"/>
              <a:t>Notes </a:t>
            </a:r>
            <a:r>
              <a:rPr lang="en-GB" sz="800" b="1" dirty="0"/>
              <a:t>0</a:t>
            </a:r>
            <a:r>
              <a:rPr lang="en-GB" sz="800" b="1" dirty="0" smtClean="0"/>
              <a:t>..*</a:t>
            </a:r>
            <a:endParaRPr lang="en-GB" sz="800" b="1" dirty="0"/>
          </a:p>
        </p:txBody>
      </p:sp>
      <p:sp>
        <p:nvSpPr>
          <p:cNvPr id="30" name="TextBox 29"/>
          <p:cNvSpPr txBox="1"/>
          <p:nvPr/>
        </p:nvSpPr>
        <p:spPr>
          <a:xfrm>
            <a:off x="101327" y="5085184"/>
            <a:ext cx="7816645" cy="1015663"/>
          </a:xfrm>
          <a:prstGeom prst="rect">
            <a:avLst/>
          </a:prstGeom>
          <a:noFill/>
        </p:spPr>
        <p:txBody>
          <a:bodyPr wrap="square" rtlCol="0">
            <a:spAutoFit/>
          </a:bodyPr>
          <a:lstStyle/>
          <a:p>
            <a:r>
              <a:rPr lang="en-GB" sz="1200" b="1" dirty="0"/>
              <a:t>Example: </a:t>
            </a:r>
            <a:r>
              <a:rPr lang="en-GB" sz="1200" b="1" dirty="0">
                <a:hlinkClick r:id="rId2"/>
              </a:rPr>
              <a:t>NatWest Reward Silver Account</a:t>
            </a:r>
            <a:endParaRPr lang="en-GB" sz="1200" b="1" dirty="0"/>
          </a:p>
          <a:p>
            <a:r>
              <a:rPr lang="en-GB" sz="1200" b="1" dirty="0"/>
              <a:t>Lifestyle benefits and Rewards. £12 a month.</a:t>
            </a:r>
          </a:p>
          <a:p>
            <a:r>
              <a:rPr lang="en-GB" sz="1200" dirty="0"/>
              <a:t>European travel </a:t>
            </a:r>
            <a:r>
              <a:rPr lang="en-GB" sz="1200" dirty="0" smtClean="0"/>
              <a:t>insurance, </a:t>
            </a:r>
            <a:r>
              <a:rPr lang="en-GB" sz="1200" dirty="0"/>
              <a:t>m</a:t>
            </a:r>
            <a:r>
              <a:rPr lang="en-GB" sz="1200" dirty="0" smtClean="0"/>
              <a:t>obile </a:t>
            </a:r>
            <a:r>
              <a:rPr lang="en-GB" sz="1200" dirty="0"/>
              <a:t>phone </a:t>
            </a:r>
            <a:r>
              <a:rPr lang="en-GB" sz="1200" dirty="0" smtClean="0"/>
              <a:t>insurance</a:t>
            </a:r>
            <a:r>
              <a:rPr lang="en-GB" sz="1200" dirty="0"/>
              <a:t>, 3% Rewards on 7 types of household bills paid by Direct </a:t>
            </a:r>
            <a:r>
              <a:rPr lang="en-GB" sz="1200" dirty="0" smtClean="0"/>
              <a:t>Debit,</a:t>
            </a:r>
            <a:endParaRPr lang="en-GB" sz="1200" dirty="0"/>
          </a:p>
          <a:p>
            <a:r>
              <a:rPr lang="en-GB" sz="1200" dirty="0" smtClean="0"/>
              <a:t>ticket </a:t>
            </a:r>
            <a:r>
              <a:rPr lang="en-GB" sz="1200" dirty="0"/>
              <a:t>b</a:t>
            </a:r>
            <a:r>
              <a:rPr lang="en-GB" sz="1200" dirty="0" smtClean="0"/>
              <a:t>ooking Service, </a:t>
            </a:r>
            <a:r>
              <a:rPr lang="en-GB" sz="1200" dirty="0" err="1"/>
              <a:t>t</a:t>
            </a:r>
            <a:r>
              <a:rPr lang="en-GB" sz="1200" dirty="0" err="1" smtClean="0"/>
              <a:t>astecard</a:t>
            </a:r>
            <a:r>
              <a:rPr lang="en-GB" sz="1200" dirty="0" smtClean="0"/>
              <a:t>, travel </a:t>
            </a:r>
            <a:r>
              <a:rPr lang="en-GB" sz="1200" dirty="0"/>
              <a:t>m</a:t>
            </a:r>
            <a:r>
              <a:rPr lang="en-GB" sz="1200" dirty="0" smtClean="0"/>
              <a:t>oney</a:t>
            </a:r>
            <a:r>
              <a:rPr lang="en-GB" sz="1200" dirty="0"/>
              <a:t>    </a:t>
            </a:r>
          </a:p>
          <a:p>
            <a:endParaRPr lang="en-GB" sz="1200" b="1" dirty="0"/>
          </a:p>
        </p:txBody>
      </p:sp>
      <p:sp>
        <p:nvSpPr>
          <p:cNvPr id="31" name="Rectangle 30"/>
          <p:cNvSpPr/>
          <p:nvPr/>
        </p:nvSpPr>
        <p:spPr>
          <a:xfrm>
            <a:off x="5457056" y="4941168"/>
            <a:ext cx="864096"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MobileWallet</a:t>
            </a:r>
            <a:endParaRPr lang="en-GB" sz="800" b="1" dirty="0"/>
          </a:p>
        </p:txBody>
      </p:sp>
    </p:spTree>
    <p:extLst>
      <p:ext uri="{BB962C8B-B14F-4D97-AF65-F5344CB8AC3E}">
        <p14:creationId xmlns:p14="http://schemas.microsoft.com/office/powerpoint/2010/main" val="1176622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99392"/>
            <a:ext cx="8915400" cy="1143000"/>
          </a:xfrm>
        </p:spPr>
        <p:txBody>
          <a:bodyPr>
            <a:normAutofit/>
          </a:bodyPr>
          <a:lstStyle/>
          <a:p>
            <a:r>
              <a:rPr lang="en-GB" dirty="0"/>
              <a:t>Purpose</a:t>
            </a:r>
          </a:p>
        </p:txBody>
      </p:sp>
      <p:sp>
        <p:nvSpPr>
          <p:cNvPr id="3" name="Date Placeholder 2"/>
          <p:cNvSpPr>
            <a:spLocks noGrp="1"/>
          </p:cNvSpPr>
          <p:nvPr>
            <p:ph type="dt" sz="half" idx="10"/>
          </p:nvPr>
        </p:nvSpPr>
        <p:spPr/>
        <p:txBody>
          <a:bodyPr/>
          <a:lstStyle/>
          <a:p>
            <a:fld id="{7D4D5BAF-552B-4F29-94C9-37C938EEE28E}" type="datetime1">
              <a:rPr lang="en-GB" smtClean="0"/>
              <a:t>16/08/2017</a:t>
            </a:fld>
            <a:endParaRPr lang="en-GB" dirty="0"/>
          </a:p>
        </p:txBody>
      </p:sp>
      <p:sp>
        <p:nvSpPr>
          <p:cNvPr id="4" name="Slide Number Placeholder 3"/>
          <p:cNvSpPr>
            <a:spLocks noGrp="1"/>
          </p:cNvSpPr>
          <p:nvPr>
            <p:ph type="sldNum" sz="quarter" idx="12"/>
          </p:nvPr>
        </p:nvSpPr>
        <p:spPr/>
        <p:txBody>
          <a:bodyPr/>
          <a:lstStyle/>
          <a:p>
            <a:fld id="{4A2DB0F2-F4EF-4E89-9923-89F787F07F61}" type="slidenum">
              <a:rPr lang="en-GB" smtClean="0"/>
              <a:t>2</a:t>
            </a:fld>
            <a:endParaRPr lang="en-GB" dirty="0"/>
          </a:p>
        </p:txBody>
      </p:sp>
      <p:sp>
        <p:nvSpPr>
          <p:cNvPr id="7" name="Rectangle 6"/>
          <p:cNvSpPr/>
          <p:nvPr/>
        </p:nvSpPr>
        <p:spPr>
          <a:xfrm>
            <a:off x="128464" y="1052736"/>
            <a:ext cx="9649072" cy="5078313"/>
          </a:xfrm>
          <a:prstGeom prst="rect">
            <a:avLst/>
          </a:prstGeom>
        </p:spPr>
        <p:txBody>
          <a:bodyPr wrap="square">
            <a:spAutoFit/>
          </a:bodyPr>
          <a:lstStyle/>
          <a:p>
            <a:r>
              <a:rPr lang="en-GB" sz="1200" dirty="0"/>
              <a:t>The message implementation guide (MIG) is designed to assist the implementers of the messaging </a:t>
            </a:r>
            <a:r>
              <a:rPr lang="en-GB" sz="1200" dirty="0" err="1"/>
              <a:t>specficition</a:t>
            </a:r>
            <a:r>
              <a:rPr lang="en-GB" sz="1200" dirty="0"/>
              <a:t> by providing worked examples as to how the message fields should be completed in different scenarios. </a:t>
            </a:r>
          </a:p>
          <a:p>
            <a:endParaRPr lang="en-GB" sz="1200" dirty="0"/>
          </a:p>
          <a:p>
            <a:r>
              <a:rPr lang="en-GB" sz="1200" dirty="0"/>
              <a:t>The intention is that this will better ensure consistency. This guide should be read </a:t>
            </a:r>
            <a:r>
              <a:rPr lang="en-GB" sz="1200" dirty="0" smtClean="0"/>
              <a:t>alongside </a:t>
            </a:r>
            <a:r>
              <a:rPr lang="en-GB" sz="1200" dirty="0"/>
              <a:t>the data dictionary which provides fuller information about the rules, constraints and guidelines that should be adhered to when populating the fields.</a:t>
            </a:r>
          </a:p>
          <a:p>
            <a:endParaRPr lang="en-GB" sz="1200" dirty="0"/>
          </a:p>
          <a:p>
            <a:r>
              <a:rPr lang="en-GB" sz="1200" dirty="0"/>
              <a:t>The format that I use in this document for field value assignment is:-</a:t>
            </a:r>
          </a:p>
          <a:p>
            <a:endParaRPr lang="en-GB" sz="1200" dirty="0"/>
          </a:p>
          <a:p>
            <a:r>
              <a:rPr lang="en-GB" sz="1200" b="1" dirty="0"/>
              <a:t>[]</a:t>
            </a:r>
            <a:r>
              <a:rPr lang="en-GB" sz="1200" dirty="0"/>
              <a:t> enclose a set of field values. Where there are multiple records for a particular field, I depict this as [&lt;record 1 value1&gt;,&lt; record 1 value2&gt;…&lt;</a:t>
            </a:r>
            <a:r>
              <a:rPr lang="en-GB" sz="1200" dirty="0" err="1"/>
              <a:t>recordn</a:t>
            </a:r>
            <a:r>
              <a:rPr lang="en-GB" sz="1200" dirty="0"/>
              <a:t> </a:t>
            </a:r>
            <a:r>
              <a:rPr lang="en-GB" sz="1200" dirty="0" err="1"/>
              <a:t>valuen</a:t>
            </a:r>
            <a:r>
              <a:rPr lang="en-GB" sz="1200" dirty="0"/>
              <a:t>&gt;], whilst where I’m showing that there is 1 field value in 1 record, and another field value in a 2</a:t>
            </a:r>
            <a:r>
              <a:rPr lang="en-GB" sz="1200" baseline="30000" dirty="0"/>
              <a:t>nd</a:t>
            </a:r>
            <a:r>
              <a:rPr lang="en-GB" sz="1200" dirty="0"/>
              <a:t> record, I depict this as [&lt;record1 value1&gt;],[&lt;record 2 value 1&gt;],[&lt;record 3 value 3&gt;]</a:t>
            </a:r>
          </a:p>
          <a:p>
            <a:r>
              <a:rPr lang="en-GB" sz="1200" b="1" dirty="0"/>
              <a:t>,</a:t>
            </a:r>
            <a:r>
              <a:rPr lang="en-GB" sz="1200" dirty="0"/>
              <a:t> </a:t>
            </a:r>
            <a:r>
              <a:rPr lang="en-GB" sz="1200" dirty="0" err="1"/>
              <a:t>seperates</a:t>
            </a:r>
            <a:r>
              <a:rPr lang="en-GB" sz="1200" dirty="0"/>
              <a:t> individual field values within a field value set.</a:t>
            </a:r>
          </a:p>
          <a:p>
            <a:r>
              <a:rPr lang="en-GB" sz="1200" b="1" dirty="0"/>
              <a:t>“</a:t>
            </a:r>
            <a:r>
              <a:rPr lang="en-GB" sz="1200" dirty="0"/>
              <a:t> surrounds a text or date field value.</a:t>
            </a:r>
          </a:p>
          <a:p>
            <a:endParaRPr lang="en-GB" sz="1200" dirty="0"/>
          </a:p>
          <a:p>
            <a:r>
              <a:rPr lang="en-GB" sz="1200" dirty="0"/>
              <a:t>PCA is particularly challenging due to the different types of account that are covered:-</a:t>
            </a:r>
          </a:p>
          <a:p>
            <a:pPr marL="171450" indent="-171450">
              <a:buFont typeface="Arial" panose="020B0604020202020204" pitchFamily="34" charset="0"/>
              <a:buChar char="•"/>
            </a:pPr>
            <a:r>
              <a:rPr lang="en-GB" sz="1200" dirty="0"/>
              <a:t>Youth/Young Adult, Student, Graduate</a:t>
            </a:r>
          </a:p>
          <a:p>
            <a:pPr marL="171450" indent="-171450">
              <a:buFont typeface="Arial" panose="020B0604020202020204" pitchFamily="34" charset="0"/>
              <a:buChar char="•"/>
            </a:pPr>
            <a:r>
              <a:rPr lang="en-GB" sz="1200" dirty="0"/>
              <a:t>Basic, Standard, Premium – Note: Premium is a marketing term for a PCA that a bank feels is of higher value than the Standard offering. They are not legally distinguishable form a Standard PCA.</a:t>
            </a:r>
          </a:p>
          <a:p>
            <a:pPr marL="171450" indent="-171450">
              <a:buFont typeface="Arial" panose="020B0604020202020204" pitchFamily="34" charset="0"/>
              <a:buChar char="•"/>
            </a:pPr>
            <a:r>
              <a:rPr lang="en-GB" sz="1200" dirty="0"/>
              <a:t>Reward, Packaged.</a:t>
            </a:r>
          </a:p>
          <a:p>
            <a:endParaRPr lang="en-GB" sz="1200" dirty="0"/>
          </a:p>
          <a:p>
            <a:r>
              <a:rPr lang="en-GB" sz="1200" dirty="0"/>
              <a:t>I am choosing different </a:t>
            </a:r>
            <a:r>
              <a:rPr lang="en-GB" sz="1200" dirty="0" smtClean="0"/>
              <a:t>accounts </a:t>
            </a:r>
            <a:r>
              <a:rPr lang="en-GB" sz="1200" dirty="0"/>
              <a:t>based on how fully they test each section of the design.</a:t>
            </a:r>
          </a:p>
          <a:p>
            <a:endParaRPr lang="en-GB" sz="1200" dirty="0"/>
          </a:p>
          <a:p>
            <a:r>
              <a:rPr lang="en-GB" sz="1200" dirty="0" err="1"/>
              <a:t>OtherFeesAndCharges</a:t>
            </a:r>
            <a:r>
              <a:rPr lang="en-GB" sz="1200" dirty="0"/>
              <a:t> isn’t covered by the use cases due to these currently being bank </a:t>
            </a:r>
            <a:r>
              <a:rPr lang="en-GB" sz="1200" dirty="0" err="1"/>
              <a:t>propriatory</a:t>
            </a:r>
            <a:r>
              <a:rPr lang="en-GB" sz="1200" dirty="0"/>
              <a:t> fees/charged and not standardised currently. Key standardised Fees and Charges covering overdraft and benefits are covered in the relevant examples stated above, however.</a:t>
            </a:r>
          </a:p>
          <a:p>
            <a:endParaRPr lang="en-GB" sz="1200" dirty="0"/>
          </a:p>
          <a:p>
            <a:endParaRPr lang="en-GB" sz="1200" dirty="0"/>
          </a:p>
          <a:p>
            <a:endParaRPr lang="en-GB" sz="1200" dirty="0"/>
          </a:p>
        </p:txBody>
      </p:sp>
    </p:spTree>
    <p:extLst>
      <p:ext uri="{BB962C8B-B14F-4D97-AF65-F5344CB8AC3E}">
        <p14:creationId xmlns:p14="http://schemas.microsoft.com/office/powerpoint/2010/main" val="172497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99392"/>
            <a:ext cx="8915400" cy="1143000"/>
          </a:xfrm>
        </p:spPr>
        <p:txBody>
          <a:bodyPr>
            <a:normAutofit/>
          </a:bodyPr>
          <a:lstStyle/>
          <a:p>
            <a:r>
              <a:rPr lang="en-GB" dirty="0" smtClean="0"/>
              <a:t>Implementation Notes</a:t>
            </a:r>
            <a:endParaRPr lang="en-GB" dirty="0"/>
          </a:p>
        </p:txBody>
      </p:sp>
      <p:sp>
        <p:nvSpPr>
          <p:cNvPr id="3" name="Date Placeholder 2"/>
          <p:cNvSpPr>
            <a:spLocks noGrp="1"/>
          </p:cNvSpPr>
          <p:nvPr>
            <p:ph type="dt" sz="half" idx="10"/>
          </p:nvPr>
        </p:nvSpPr>
        <p:spPr/>
        <p:txBody>
          <a:bodyPr/>
          <a:lstStyle/>
          <a:p>
            <a:fld id="{7D4D5BAF-552B-4F29-94C9-37C938EEE28E}" type="datetime1">
              <a:rPr lang="en-GB" smtClean="0"/>
              <a:t>16/08/2017</a:t>
            </a:fld>
            <a:endParaRPr lang="en-GB" dirty="0"/>
          </a:p>
        </p:txBody>
      </p:sp>
      <p:sp>
        <p:nvSpPr>
          <p:cNvPr id="4" name="Slide Number Placeholder 3"/>
          <p:cNvSpPr>
            <a:spLocks noGrp="1"/>
          </p:cNvSpPr>
          <p:nvPr>
            <p:ph type="sldNum" sz="quarter" idx="12"/>
          </p:nvPr>
        </p:nvSpPr>
        <p:spPr/>
        <p:txBody>
          <a:bodyPr/>
          <a:lstStyle/>
          <a:p>
            <a:fld id="{4A2DB0F2-F4EF-4E89-9923-89F787F07F61}" type="slidenum">
              <a:rPr lang="en-GB" smtClean="0"/>
              <a:t>3</a:t>
            </a:fld>
            <a:endParaRPr lang="en-GB" dirty="0"/>
          </a:p>
        </p:txBody>
      </p:sp>
      <p:sp>
        <p:nvSpPr>
          <p:cNvPr id="7" name="Rectangle 6"/>
          <p:cNvSpPr/>
          <p:nvPr/>
        </p:nvSpPr>
        <p:spPr>
          <a:xfrm>
            <a:off x="128464" y="1052736"/>
            <a:ext cx="9649072" cy="2800767"/>
          </a:xfrm>
          <a:prstGeom prst="rect">
            <a:avLst/>
          </a:prstGeom>
        </p:spPr>
        <p:txBody>
          <a:bodyPr wrap="square">
            <a:spAutoFit/>
          </a:bodyPr>
          <a:lstStyle/>
          <a:p>
            <a:r>
              <a:rPr lang="en-GB" sz="1200" dirty="0"/>
              <a:t>Before implementing the message standard, it is recommended reading the </a:t>
            </a:r>
            <a:r>
              <a:rPr lang="en-GB" sz="1200" dirty="0" err="1">
                <a:hlinkClick r:id="rId2"/>
              </a:rPr>
              <a:t>PCA</a:t>
            </a:r>
            <a:r>
              <a:rPr lang="en-GB" sz="1200" dirty="0">
                <a:hlinkClick r:id="rId2"/>
              </a:rPr>
              <a:t> Analysis &amp; Design</a:t>
            </a:r>
            <a:r>
              <a:rPr lang="en-GB" sz="1200" dirty="0"/>
              <a:t> </a:t>
            </a:r>
            <a:r>
              <a:rPr lang="en-GB" sz="1200" dirty="0" smtClean="0"/>
              <a:t>and </a:t>
            </a:r>
            <a:r>
              <a:rPr lang="en-GB" sz="1200" dirty="0" err="1" smtClean="0">
                <a:hlinkClick r:id="rId3"/>
              </a:rPr>
              <a:t>PCA</a:t>
            </a:r>
            <a:r>
              <a:rPr lang="en-GB" sz="1200" dirty="0" smtClean="0">
                <a:hlinkClick r:id="rId3"/>
              </a:rPr>
              <a:t> Message Implementation Guide (</a:t>
            </a:r>
            <a:r>
              <a:rPr lang="en-GB" sz="1200" dirty="0" err="1" smtClean="0">
                <a:hlinkClick r:id="rId3"/>
              </a:rPr>
              <a:t>MIG</a:t>
            </a:r>
            <a:r>
              <a:rPr lang="en-GB" sz="1200" dirty="0" smtClean="0">
                <a:hlinkClick r:id="rId3"/>
              </a:rPr>
              <a:t>) Notes </a:t>
            </a:r>
            <a:r>
              <a:rPr lang="en-GB" sz="1200" dirty="0" smtClean="0"/>
              <a:t>It is also very useful browsing </a:t>
            </a:r>
            <a:r>
              <a:rPr lang="en-GB" sz="1200" dirty="0"/>
              <a:t>the </a:t>
            </a:r>
            <a:r>
              <a:rPr lang="en-GB" sz="1200" dirty="0" smtClean="0"/>
              <a:t>current market leading price </a:t>
            </a:r>
            <a:r>
              <a:rPr lang="en-GB" sz="1200" dirty="0"/>
              <a:t>comparison websites (e.g. </a:t>
            </a:r>
            <a:r>
              <a:rPr lang="en-GB" sz="1200" dirty="0">
                <a:hlinkClick r:id="rId4"/>
              </a:rPr>
              <a:t>https://www.moneysupermarket.com/current-accounts/</a:t>
            </a:r>
            <a:r>
              <a:rPr lang="en-GB" sz="1200" dirty="0"/>
              <a:t>, </a:t>
            </a:r>
            <a:r>
              <a:rPr lang="en-GB" sz="1200" dirty="0">
                <a:hlinkClick r:id="rId5"/>
              </a:rPr>
              <a:t>https://www.comparethemarket.com/current-accounts/</a:t>
            </a:r>
            <a:r>
              <a:rPr lang="en-GB" sz="1200" dirty="0"/>
              <a:t>) to understand how implementation of our standard by the CMA9 banks would help to more easily facilitate provision of information used on those sites.</a:t>
            </a:r>
          </a:p>
          <a:p>
            <a:endParaRPr lang="en-GB" sz="1200" dirty="0" smtClean="0"/>
          </a:p>
          <a:p>
            <a:r>
              <a:rPr lang="en-GB" sz="1200" dirty="0" smtClean="0"/>
              <a:t>Currently</a:t>
            </a:r>
            <a:r>
              <a:rPr lang="en-GB" sz="1200" dirty="0"/>
              <a:t>, price comparison websites have to obtain their </a:t>
            </a:r>
            <a:r>
              <a:rPr lang="en-GB" sz="1200" dirty="0" err="1"/>
              <a:t>PCA</a:t>
            </a:r>
            <a:r>
              <a:rPr lang="en-GB" sz="1200" dirty="0"/>
              <a:t> product data either via bank proprietary APIs, via information collected by dedicated data capture agencies or via "screen scraping" (i.e. capturing product web page information and writing scripts to extract relevant data). This work is complex and prone to error, so having a standard API would make the data capture side much easier and allow more third party providers to provide applications that could target particular consumer markets</a:t>
            </a:r>
            <a:r>
              <a:rPr lang="en-GB" sz="1200" dirty="0" smtClean="0"/>
              <a:t>.</a:t>
            </a:r>
          </a:p>
          <a:p>
            <a:endParaRPr lang="en-GB" sz="1200" dirty="0" smtClean="0"/>
          </a:p>
          <a:p>
            <a:endParaRPr lang="en-GB" sz="1200" dirty="0"/>
          </a:p>
          <a:p>
            <a:endParaRPr lang="en-GB" sz="800" dirty="0"/>
          </a:p>
          <a:p>
            <a:endParaRPr lang="en-GB" sz="1200" dirty="0"/>
          </a:p>
          <a:p>
            <a:endParaRPr lang="en-GB" sz="1200" dirty="0"/>
          </a:p>
          <a:p>
            <a:endParaRPr lang="en-GB" sz="1200" dirty="0"/>
          </a:p>
        </p:txBody>
      </p:sp>
    </p:spTree>
    <p:extLst>
      <p:ext uri="{BB962C8B-B14F-4D97-AF65-F5344CB8AC3E}">
        <p14:creationId xmlns:p14="http://schemas.microsoft.com/office/powerpoint/2010/main" val="117155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44481"/>
          </a:xfrm>
        </p:spPr>
        <p:txBody>
          <a:bodyPr>
            <a:normAutofit/>
          </a:bodyPr>
          <a:lstStyle/>
          <a:p>
            <a:r>
              <a:rPr lang="en-GB" sz="1800" dirty="0" err="1"/>
              <a:t>PCA</a:t>
            </a:r>
            <a:r>
              <a:rPr lang="en-GB" sz="1800" dirty="0"/>
              <a:t> v2.0 Top Level Design</a:t>
            </a:r>
          </a:p>
        </p:txBody>
      </p:sp>
      <p:sp>
        <p:nvSpPr>
          <p:cNvPr id="4" name="Date Placeholder 3"/>
          <p:cNvSpPr>
            <a:spLocks noGrp="1"/>
          </p:cNvSpPr>
          <p:nvPr>
            <p:ph type="dt" sz="half" idx="10"/>
          </p:nvPr>
        </p:nvSpPr>
        <p:spPr/>
        <p:txBody>
          <a:bodyPr/>
          <a:lstStyle/>
          <a:p>
            <a:fld id="{6FEDD323-0E26-4527-AE4B-DFD1155EEBFA}" type="datetime1">
              <a:rPr lang="en-GB" smtClean="0"/>
              <a:t>16/08/2017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4</a:t>
            </a:fld>
            <a:endParaRPr lang="en-GB" dirty="0"/>
          </a:p>
        </p:txBody>
      </p:sp>
      <p:sp>
        <p:nvSpPr>
          <p:cNvPr id="11" name="Rounded Rectangle 10"/>
          <p:cNvSpPr/>
          <p:nvPr/>
        </p:nvSpPr>
        <p:spPr>
          <a:xfrm>
            <a:off x="6948127" y="1364008"/>
            <a:ext cx="2497955" cy="64235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Headline interest rates prominently displayed on price comparison web sites</a:t>
            </a:r>
            <a:endParaRPr lang="en-GB" dirty="0">
              <a:solidFill>
                <a:srgbClr val="00B050"/>
              </a:solidFill>
            </a:endParaRPr>
          </a:p>
        </p:txBody>
      </p:sp>
      <p:sp>
        <p:nvSpPr>
          <p:cNvPr id="83" name="Rounded Rectangle 82"/>
          <p:cNvSpPr/>
          <p:nvPr/>
        </p:nvSpPr>
        <p:spPr>
          <a:xfrm>
            <a:off x="7121416" y="2316489"/>
            <a:ext cx="2485727" cy="74663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Overdraft rates &amp; associated fees are where most money is made so key to meeting spirit of order</a:t>
            </a:r>
            <a:endParaRPr lang="en-GB" dirty="0">
              <a:solidFill>
                <a:srgbClr val="00B050"/>
              </a:solidFill>
            </a:endParaRPr>
          </a:p>
        </p:txBody>
      </p:sp>
      <p:sp>
        <p:nvSpPr>
          <p:cNvPr id="86" name="Rounded Rectangle 85"/>
          <p:cNvSpPr/>
          <p:nvPr/>
        </p:nvSpPr>
        <p:spPr>
          <a:xfrm>
            <a:off x="6871798" y="3479815"/>
            <a:ext cx="2450934" cy="62780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Section that allows customer to know if they can hold the </a:t>
            </a:r>
            <a:r>
              <a:rPr lang="en-GB" sz="1100" dirty="0" err="1">
                <a:solidFill>
                  <a:srgbClr val="00B050"/>
                </a:solidFill>
              </a:rPr>
              <a:t>PCA</a:t>
            </a:r>
            <a:endParaRPr lang="en-GB" dirty="0">
              <a:solidFill>
                <a:srgbClr val="00B050"/>
              </a:solidFill>
            </a:endParaRPr>
          </a:p>
        </p:txBody>
      </p:sp>
      <p:sp>
        <p:nvSpPr>
          <p:cNvPr id="88" name="Rounded Rectangle 87"/>
          <p:cNvSpPr/>
          <p:nvPr/>
        </p:nvSpPr>
        <p:spPr>
          <a:xfrm>
            <a:off x="6832754" y="4326767"/>
            <a:ext cx="2833730" cy="825867"/>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Illustrates Key Features of the product. Benefits are important for packaged, reward &amp; premium accounts</a:t>
            </a:r>
            <a:endParaRPr lang="en-GB" dirty="0">
              <a:solidFill>
                <a:srgbClr val="00B050"/>
              </a:solidFill>
            </a:endParaRPr>
          </a:p>
        </p:txBody>
      </p:sp>
      <p:sp>
        <p:nvSpPr>
          <p:cNvPr id="90" name="Rounded Rectangle 89"/>
          <p:cNvSpPr/>
          <p:nvPr/>
        </p:nvSpPr>
        <p:spPr>
          <a:xfrm>
            <a:off x="6832754" y="5307201"/>
            <a:ext cx="2833730" cy="825867"/>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Fees &amp; Charges that don’t relate to either Overdraft or Benefit packages.</a:t>
            </a:r>
            <a:endParaRPr lang="en-GB" dirty="0">
              <a:solidFill>
                <a:srgbClr val="00B050"/>
              </a:solidFill>
            </a:endParaRPr>
          </a:p>
        </p:txBody>
      </p:sp>
      <p:sp>
        <p:nvSpPr>
          <p:cNvPr id="92" name="Rectangle 91">
            <a:extLst>
              <a:ext uri="{FF2B5EF4-FFF2-40B4-BE49-F238E27FC236}">
                <a16:creationId xmlns="" xmlns:a16="http://schemas.microsoft.com/office/drawing/2014/main" id="{26095030-9567-427E-B1A9-13EE7F2BCB63}"/>
              </a:ext>
            </a:extLst>
          </p:cNvPr>
          <p:cNvSpPr/>
          <p:nvPr/>
        </p:nvSpPr>
        <p:spPr>
          <a:xfrm>
            <a:off x="251520" y="1268760"/>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Open </a:t>
            </a:r>
            <a:r>
              <a:rPr lang="en-GB" sz="800" dirty="0" err="1"/>
              <a:t>BankingPCA</a:t>
            </a:r>
            <a:endParaRPr lang="en-GB" sz="800" dirty="0"/>
          </a:p>
        </p:txBody>
      </p:sp>
      <p:sp>
        <p:nvSpPr>
          <p:cNvPr id="93" name="Rectangle 92">
            <a:extLst>
              <a:ext uri="{FF2B5EF4-FFF2-40B4-BE49-F238E27FC236}">
                <a16:creationId xmlns="" xmlns:a16="http://schemas.microsoft.com/office/drawing/2014/main" id="{07CADC71-BF60-4FF2-BCD4-38AE94DF2211}"/>
              </a:ext>
            </a:extLst>
          </p:cNvPr>
          <p:cNvSpPr/>
          <p:nvPr/>
        </p:nvSpPr>
        <p:spPr>
          <a:xfrm>
            <a:off x="2690067" y="1657018"/>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PCA</a:t>
            </a:r>
          </a:p>
        </p:txBody>
      </p:sp>
      <p:sp>
        <p:nvSpPr>
          <p:cNvPr id="94" name="Rectangle 93">
            <a:extLst>
              <a:ext uri="{FF2B5EF4-FFF2-40B4-BE49-F238E27FC236}">
                <a16:creationId xmlns="" xmlns:a16="http://schemas.microsoft.com/office/drawing/2014/main" id="{845A3825-D4DC-4C03-9522-2F221384AC57}"/>
              </a:ext>
            </a:extLst>
          </p:cNvPr>
          <p:cNvSpPr/>
          <p:nvPr/>
        </p:nvSpPr>
        <p:spPr>
          <a:xfrm>
            <a:off x="5008276" y="4043257"/>
            <a:ext cx="111949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Eligibility</a:t>
            </a:r>
          </a:p>
        </p:txBody>
      </p:sp>
      <p:sp>
        <p:nvSpPr>
          <p:cNvPr id="95" name="Rectangle 94">
            <a:extLst>
              <a:ext uri="{FF2B5EF4-FFF2-40B4-BE49-F238E27FC236}">
                <a16:creationId xmlns="" xmlns:a16="http://schemas.microsoft.com/office/drawing/2014/main" id="{C0A37B42-BDCB-405C-A085-2A450E7895F2}"/>
              </a:ext>
            </a:extLst>
          </p:cNvPr>
          <p:cNvSpPr/>
          <p:nvPr/>
        </p:nvSpPr>
        <p:spPr>
          <a:xfrm>
            <a:off x="5324716" y="2423746"/>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CreditInterest</a:t>
            </a:r>
            <a:endParaRPr lang="en-GB" sz="800" dirty="0">
              <a:solidFill>
                <a:schemeClr val="tx1"/>
              </a:solidFill>
            </a:endParaRPr>
          </a:p>
        </p:txBody>
      </p:sp>
      <p:sp>
        <p:nvSpPr>
          <p:cNvPr id="96" name="Rectangle 95">
            <a:extLst>
              <a:ext uri="{FF2B5EF4-FFF2-40B4-BE49-F238E27FC236}">
                <a16:creationId xmlns="" xmlns:a16="http://schemas.microsoft.com/office/drawing/2014/main" id="{EC4A8F7D-9861-4421-95D3-DB9AACDF026A}"/>
              </a:ext>
            </a:extLst>
          </p:cNvPr>
          <p:cNvSpPr/>
          <p:nvPr/>
        </p:nvSpPr>
        <p:spPr>
          <a:xfrm>
            <a:off x="5313004" y="3049769"/>
            <a:ext cx="1119094"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Overdraft</a:t>
            </a:r>
          </a:p>
        </p:txBody>
      </p:sp>
      <p:cxnSp>
        <p:nvCxnSpPr>
          <p:cNvPr id="97" name="Elbow Connector 34">
            <a:extLst>
              <a:ext uri="{FF2B5EF4-FFF2-40B4-BE49-F238E27FC236}">
                <a16:creationId xmlns="" xmlns:a16="http://schemas.microsoft.com/office/drawing/2014/main" id="{F5612B8F-517F-41EF-9C84-6553EE1EBEA7}"/>
              </a:ext>
            </a:extLst>
          </p:cNvPr>
          <p:cNvCxnSpPr>
            <a:cxnSpLocks/>
            <a:stCxn id="93" idx="3"/>
            <a:endCxn id="94" idx="1"/>
          </p:cNvCxnSpPr>
          <p:nvPr/>
        </p:nvCxnSpPr>
        <p:spPr>
          <a:xfrm>
            <a:off x="4130227" y="1837038"/>
            <a:ext cx="878049" cy="2386239"/>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98" name="Elbow Connector 36">
            <a:extLst>
              <a:ext uri="{FF2B5EF4-FFF2-40B4-BE49-F238E27FC236}">
                <a16:creationId xmlns="" xmlns:a16="http://schemas.microsoft.com/office/drawing/2014/main" id="{53225ED0-0CA3-42D2-B4DA-70C957438B41}"/>
              </a:ext>
            </a:extLst>
          </p:cNvPr>
          <p:cNvCxnSpPr>
            <a:cxnSpLocks/>
            <a:endCxn id="95" idx="1"/>
          </p:cNvCxnSpPr>
          <p:nvPr/>
        </p:nvCxnSpPr>
        <p:spPr>
          <a:xfrm>
            <a:off x="4721615" y="2025687"/>
            <a:ext cx="603101" cy="578079"/>
          </a:xfrm>
          <a:prstGeom prst="bentConnector3">
            <a:avLst>
              <a:gd name="adj1" fmla="val 1266"/>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99" name="Elbow Connector 38">
            <a:extLst>
              <a:ext uri="{FF2B5EF4-FFF2-40B4-BE49-F238E27FC236}">
                <a16:creationId xmlns="" xmlns:a16="http://schemas.microsoft.com/office/drawing/2014/main" id="{25ED8594-567D-4EC0-9E4C-3E0460CA19BD}"/>
              </a:ext>
            </a:extLst>
          </p:cNvPr>
          <p:cNvCxnSpPr>
            <a:cxnSpLocks/>
            <a:endCxn id="96" idx="1"/>
          </p:cNvCxnSpPr>
          <p:nvPr/>
        </p:nvCxnSpPr>
        <p:spPr>
          <a:xfrm rot="16200000" flipH="1">
            <a:off x="4415259" y="2332043"/>
            <a:ext cx="1204101" cy="591389"/>
          </a:xfrm>
          <a:prstGeom prst="bentConnector2">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100" name="Elbow Connector 40">
            <a:extLst>
              <a:ext uri="{FF2B5EF4-FFF2-40B4-BE49-F238E27FC236}">
                <a16:creationId xmlns="" xmlns:a16="http://schemas.microsoft.com/office/drawing/2014/main" id="{EC10CA33-3EC0-493F-9155-1F0EBA3F9CB7}"/>
              </a:ext>
            </a:extLst>
          </p:cNvPr>
          <p:cNvCxnSpPr>
            <a:cxnSpLocks/>
            <a:stCxn id="93" idx="3"/>
            <a:endCxn id="102" idx="1"/>
          </p:cNvCxnSpPr>
          <p:nvPr/>
        </p:nvCxnSpPr>
        <p:spPr>
          <a:xfrm>
            <a:off x="4130227" y="1837038"/>
            <a:ext cx="878050" cy="2998307"/>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 xmlns:a16="http://schemas.microsoft.com/office/drawing/2014/main" id="{A1F2DB0A-7719-4F40-B895-FCBD09E0D50F}"/>
              </a:ext>
            </a:extLst>
          </p:cNvPr>
          <p:cNvSpPr/>
          <p:nvPr/>
        </p:nvSpPr>
        <p:spPr>
          <a:xfrm>
            <a:off x="5008277" y="5227730"/>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OtherFeesCharges</a:t>
            </a:r>
            <a:endParaRPr lang="en-GB" sz="800" dirty="0">
              <a:solidFill>
                <a:schemeClr val="tx1"/>
              </a:solidFill>
            </a:endParaRPr>
          </a:p>
        </p:txBody>
      </p:sp>
      <p:sp>
        <p:nvSpPr>
          <p:cNvPr id="102" name="Rectangle 101">
            <a:extLst>
              <a:ext uri="{FF2B5EF4-FFF2-40B4-BE49-F238E27FC236}">
                <a16:creationId xmlns="" xmlns:a16="http://schemas.microsoft.com/office/drawing/2014/main" id="{35039116-58B5-42D8-A328-CF84AB3B5C0E}"/>
              </a:ext>
            </a:extLst>
          </p:cNvPr>
          <p:cNvSpPr/>
          <p:nvPr/>
        </p:nvSpPr>
        <p:spPr>
          <a:xfrm>
            <a:off x="5008277" y="4655325"/>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FeaturesAndBenefits</a:t>
            </a:r>
            <a:endParaRPr lang="en-GB" sz="800" dirty="0">
              <a:solidFill>
                <a:schemeClr val="tx1"/>
              </a:solidFill>
            </a:endParaRPr>
          </a:p>
        </p:txBody>
      </p:sp>
      <p:sp>
        <p:nvSpPr>
          <p:cNvPr id="103" name="TextBox 102">
            <a:extLst>
              <a:ext uri="{FF2B5EF4-FFF2-40B4-BE49-F238E27FC236}">
                <a16:creationId xmlns="" xmlns:a16="http://schemas.microsoft.com/office/drawing/2014/main" id="{588D9A47-B0AA-4F09-9D5E-CDA6BB66A645}"/>
              </a:ext>
            </a:extLst>
          </p:cNvPr>
          <p:cNvSpPr txBox="1"/>
          <p:nvPr/>
        </p:nvSpPr>
        <p:spPr>
          <a:xfrm>
            <a:off x="2303862" y="2103411"/>
            <a:ext cx="2283147" cy="584775"/>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a:t>
            </a:r>
            <a:endParaRPr lang="en-GB" sz="800" dirty="0"/>
          </a:p>
          <a:p>
            <a:pPr marL="171450" indent="-171450">
              <a:buFont typeface="Arial" charset="0"/>
              <a:buChar char="•"/>
            </a:pPr>
            <a:r>
              <a:rPr lang="en-GB" sz="800" dirty="0"/>
              <a:t>Identification </a:t>
            </a:r>
            <a:r>
              <a:rPr lang="en-GB" sz="800" b="1" dirty="0"/>
              <a:t>M</a:t>
            </a:r>
            <a:endParaRPr lang="en-GB" sz="800" dirty="0"/>
          </a:p>
          <a:p>
            <a:pPr marL="171450" indent="-171450">
              <a:buFont typeface="Arial" charset="0"/>
              <a:buChar char="•"/>
            </a:pPr>
            <a:r>
              <a:rPr lang="en-GB" sz="800" dirty="0"/>
              <a:t>Segment(Enumeration: </a:t>
            </a:r>
            <a:r>
              <a:rPr lang="en-GB" sz="800" i="1" dirty="0"/>
              <a:t>OB_PCAProductSegment1Code) </a:t>
            </a:r>
            <a:r>
              <a:rPr lang="en-GB" sz="800" i="1" dirty="0" smtClean="0"/>
              <a:t>1..</a:t>
            </a:r>
            <a:r>
              <a:rPr lang="en-GB" sz="800" b="1" dirty="0" smtClean="0"/>
              <a:t>M</a:t>
            </a:r>
            <a:endParaRPr lang="en-GB" sz="800" dirty="0"/>
          </a:p>
        </p:txBody>
      </p:sp>
      <p:cxnSp>
        <p:nvCxnSpPr>
          <p:cNvPr id="104" name="Elbow Connector 51">
            <a:extLst>
              <a:ext uri="{FF2B5EF4-FFF2-40B4-BE49-F238E27FC236}">
                <a16:creationId xmlns="" xmlns:a16="http://schemas.microsoft.com/office/drawing/2014/main" id="{48DA8CC0-78F3-407A-8147-B598F4CAA0DC}"/>
              </a:ext>
            </a:extLst>
          </p:cNvPr>
          <p:cNvCxnSpPr>
            <a:cxnSpLocks/>
            <a:stCxn id="93" idx="3"/>
            <a:endCxn id="101" idx="1"/>
          </p:cNvCxnSpPr>
          <p:nvPr/>
        </p:nvCxnSpPr>
        <p:spPr>
          <a:xfrm>
            <a:off x="4130227" y="1837038"/>
            <a:ext cx="878050" cy="3570712"/>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105" name="Elbow Connector 21">
            <a:extLst>
              <a:ext uri="{FF2B5EF4-FFF2-40B4-BE49-F238E27FC236}">
                <a16:creationId xmlns="" xmlns:a16="http://schemas.microsoft.com/office/drawing/2014/main" id="{6C1FD855-A14D-42B4-A27E-9BD456E58AAC}"/>
              </a:ext>
            </a:extLst>
          </p:cNvPr>
          <p:cNvCxnSpPr>
            <a:stCxn id="106" idx="3"/>
            <a:endCxn id="93" idx="1"/>
          </p:cNvCxnSpPr>
          <p:nvPr/>
        </p:nvCxnSpPr>
        <p:spPr>
          <a:xfrm>
            <a:off x="1859561" y="1448780"/>
            <a:ext cx="830506" cy="38825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06" name="Rectangle 105">
            <a:extLst>
              <a:ext uri="{FF2B5EF4-FFF2-40B4-BE49-F238E27FC236}">
                <a16:creationId xmlns="" xmlns:a16="http://schemas.microsoft.com/office/drawing/2014/main" id="{1194A2A3-E4F5-4AAB-A66F-AC427FD39E79}"/>
              </a:ext>
            </a:extLst>
          </p:cNvPr>
          <p:cNvSpPr/>
          <p:nvPr/>
        </p:nvSpPr>
        <p:spPr>
          <a:xfrm>
            <a:off x="1331640" y="1268760"/>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Brand</a:t>
            </a:r>
          </a:p>
        </p:txBody>
      </p:sp>
      <p:cxnSp>
        <p:nvCxnSpPr>
          <p:cNvPr id="107" name="Straight Arrow Connector 106">
            <a:extLst>
              <a:ext uri="{FF2B5EF4-FFF2-40B4-BE49-F238E27FC236}">
                <a16:creationId xmlns="" xmlns:a16="http://schemas.microsoft.com/office/drawing/2014/main" id="{91E57041-E971-483D-9712-955A0268C25B}"/>
              </a:ext>
            </a:extLst>
          </p:cNvPr>
          <p:cNvCxnSpPr>
            <a:stCxn id="92" idx="3"/>
            <a:endCxn id="106" idx="1"/>
          </p:cNvCxnSpPr>
          <p:nvPr/>
        </p:nvCxnSpPr>
        <p:spPr>
          <a:xfrm>
            <a:off x="779441" y="1448780"/>
            <a:ext cx="55219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 xmlns:a16="http://schemas.microsoft.com/office/drawing/2014/main" id="{A32AB53E-4BAF-49F9-8978-48DBDE4F5492}"/>
              </a:ext>
            </a:extLst>
          </p:cNvPr>
          <p:cNvSpPr txBox="1"/>
          <p:nvPr/>
        </p:nvSpPr>
        <p:spPr>
          <a:xfrm>
            <a:off x="1055540" y="952800"/>
            <a:ext cx="1068736" cy="215444"/>
          </a:xfrm>
          <a:prstGeom prst="rect">
            <a:avLst/>
          </a:prstGeom>
          <a:noFill/>
        </p:spPr>
        <p:txBody>
          <a:bodyPr wrap="square" rtlCol="0">
            <a:spAutoFit/>
          </a:bodyPr>
          <a:lstStyle/>
          <a:p>
            <a:pPr marL="171450" indent="-171450">
              <a:buFont typeface="Arial" charset="0"/>
              <a:buChar char="•"/>
            </a:pPr>
            <a:r>
              <a:rPr lang="en-GB" sz="800" dirty="0" err="1"/>
              <a:t>BrandName</a:t>
            </a:r>
            <a:r>
              <a:rPr lang="en-GB" sz="800" dirty="0"/>
              <a:t> </a:t>
            </a:r>
            <a:r>
              <a:rPr lang="en-GB" sz="800" b="1" dirty="0"/>
              <a:t>M</a:t>
            </a:r>
            <a:endParaRPr lang="en-GB" sz="800" dirty="0"/>
          </a:p>
        </p:txBody>
      </p:sp>
      <p:cxnSp>
        <p:nvCxnSpPr>
          <p:cNvPr id="6" name="Straight Connector 5">
            <a:extLst>
              <a:ext uri="{FF2B5EF4-FFF2-40B4-BE49-F238E27FC236}">
                <a16:creationId xmlns="" xmlns:a16="http://schemas.microsoft.com/office/drawing/2014/main" id="{F516E5D4-2AC2-4242-BFA6-DE3D5F8176B0}"/>
              </a:ext>
            </a:extLst>
          </p:cNvPr>
          <p:cNvCxnSpPr>
            <a:cxnSpLocks/>
            <a:stCxn id="11" idx="1"/>
          </p:cNvCxnSpPr>
          <p:nvPr/>
        </p:nvCxnSpPr>
        <p:spPr>
          <a:xfrm flipH="1">
            <a:off x="6127767" y="1685186"/>
            <a:ext cx="820360" cy="59223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4F39F097-8129-45C3-82A0-892F00DA22FB}"/>
              </a:ext>
            </a:extLst>
          </p:cNvPr>
          <p:cNvCxnSpPr>
            <a:stCxn id="83" idx="1"/>
          </p:cNvCxnSpPr>
          <p:nvPr/>
        </p:nvCxnSpPr>
        <p:spPr>
          <a:xfrm flipH="1">
            <a:off x="6510800" y="2689807"/>
            <a:ext cx="610616" cy="58623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5DF2F445-ADDE-4073-AF42-3BC6F3790314}"/>
              </a:ext>
            </a:extLst>
          </p:cNvPr>
          <p:cNvCxnSpPr>
            <a:stCxn id="86" idx="1"/>
          </p:cNvCxnSpPr>
          <p:nvPr/>
        </p:nvCxnSpPr>
        <p:spPr>
          <a:xfrm flipH="1">
            <a:off x="6226390" y="3793719"/>
            <a:ext cx="645408" cy="24983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1DA930D7-9216-4DC5-AF0A-896F39DB8A6D}"/>
              </a:ext>
            </a:extLst>
          </p:cNvPr>
          <p:cNvCxnSpPr>
            <a:stCxn id="88" idx="1"/>
          </p:cNvCxnSpPr>
          <p:nvPr/>
        </p:nvCxnSpPr>
        <p:spPr>
          <a:xfrm flipH="1">
            <a:off x="6210100" y="4739701"/>
            <a:ext cx="622654" cy="1911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 xmlns:a16="http://schemas.microsoft.com/office/drawing/2014/main" id="{324C3D9E-9F0F-495E-9C67-4EFF138B18E6}"/>
              </a:ext>
            </a:extLst>
          </p:cNvPr>
          <p:cNvCxnSpPr>
            <a:cxnSpLocks/>
            <a:stCxn id="90" idx="1"/>
          </p:cNvCxnSpPr>
          <p:nvPr/>
        </p:nvCxnSpPr>
        <p:spPr>
          <a:xfrm flipH="1" flipV="1">
            <a:off x="6226392" y="5454959"/>
            <a:ext cx="606362" cy="26517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09" name="Rounded Rectangle 10">
            <a:extLst>
              <a:ext uri="{FF2B5EF4-FFF2-40B4-BE49-F238E27FC236}">
                <a16:creationId xmlns="" xmlns:a16="http://schemas.microsoft.com/office/drawing/2014/main" id="{F9F1DF19-A761-4809-B5B5-A6BEEC882959}"/>
              </a:ext>
            </a:extLst>
          </p:cNvPr>
          <p:cNvSpPr/>
          <p:nvPr/>
        </p:nvSpPr>
        <p:spPr>
          <a:xfrm>
            <a:off x="1729826" y="3015013"/>
            <a:ext cx="2497955" cy="64235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This section holds </a:t>
            </a:r>
            <a:r>
              <a:rPr lang="en-GB" sz="1100" dirty="0" smtClean="0">
                <a:solidFill>
                  <a:srgbClr val="00B050"/>
                </a:solidFill>
              </a:rPr>
              <a:t>the </a:t>
            </a:r>
            <a:r>
              <a:rPr lang="en-GB" sz="1100" dirty="0" err="1" smtClean="0">
                <a:solidFill>
                  <a:srgbClr val="00B050"/>
                </a:solidFill>
              </a:rPr>
              <a:t>PCA</a:t>
            </a:r>
            <a:r>
              <a:rPr lang="en-GB" sz="1100" dirty="0" smtClean="0">
                <a:solidFill>
                  <a:srgbClr val="00B050"/>
                </a:solidFill>
              </a:rPr>
              <a:t> details that will not change over time.</a:t>
            </a:r>
            <a:endParaRPr lang="en-GB" dirty="0">
              <a:solidFill>
                <a:srgbClr val="00B050"/>
              </a:solidFill>
            </a:endParaRPr>
          </a:p>
        </p:txBody>
      </p:sp>
      <p:cxnSp>
        <p:nvCxnSpPr>
          <p:cNvPr id="110" name="Straight Connector 109">
            <a:extLst>
              <a:ext uri="{FF2B5EF4-FFF2-40B4-BE49-F238E27FC236}">
                <a16:creationId xmlns="" xmlns:a16="http://schemas.microsoft.com/office/drawing/2014/main" id="{8E72799D-0836-4471-AF5A-599E2EFE2C9D}"/>
              </a:ext>
            </a:extLst>
          </p:cNvPr>
          <p:cNvCxnSpPr>
            <a:cxnSpLocks/>
          </p:cNvCxnSpPr>
          <p:nvPr/>
        </p:nvCxnSpPr>
        <p:spPr>
          <a:xfrm flipH="1">
            <a:off x="2978804" y="2627738"/>
            <a:ext cx="96674" cy="37584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1" name="Rounded Rectangle 10">
            <a:extLst>
              <a:ext uri="{FF2B5EF4-FFF2-40B4-BE49-F238E27FC236}">
                <a16:creationId xmlns="" xmlns:a16="http://schemas.microsoft.com/office/drawing/2014/main" id="{55E2722A-F5EB-4CBE-946F-2167F6AC6CB6}"/>
              </a:ext>
            </a:extLst>
          </p:cNvPr>
          <p:cNvSpPr/>
          <p:nvPr/>
        </p:nvSpPr>
        <p:spPr>
          <a:xfrm>
            <a:off x="82662" y="2265843"/>
            <a:ext cx="1418149" cy="114396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Brand remains in case banking group provides PCA info for multiple brands via same endpoint e.g. HSBC Group</a:t>
            </a:r>
            <a:endParaRPr lang="en-GB" dirty="0">
              <a:solidFill>
                <a:srgbClr val="00B050"/>
              </a:solidFill>
            </a:endParaRPr>
          </a:p>
        </p:txBody>
      </p:sp>
      <p:cxnSp>
        <p:nvCxnSpPr>
          <p:cNvPr id="34" name="Straight Connector 33">
            <a:extLst>
              <a:ext uri="{FF2B5EF4-FFF2-40B4-BE49-F238E27FC236}">
                <a16:creationId xmlns="" xmlns:a16="http://schemas.microsoft.com/office/drawing/2014/main" id="{7BD78C25-4AB2-4F4A-9F78-480D91F7AE34}"/>
              </a:ext>
            </a:extLst>
          </p:cNvPr>
          <p:cNvCxnSpPr>
            <a:stCxn id="111" idx="0"/>
          </p:cNvCxnSpPr>
          <p:nvPr/>
        </p:nvCxnSpPr>
        <p:spPr>
          <a:xfrm flipV="1">
            <a:off x="791737" y="1685186"/>
            <a:ext cx="709074" cy="58065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302537" y="1665648"/>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PCAMarketingSate</a:t>
            </a:r>
            <a:endParaRPr lang="en-GB" sz="800" dirty="0"/>
          </a:p>
        </p:txBody>
      </p:sp>
      <p:sp>
        <p:nvSpPr>
          <p:cNvPr id="42" name="Rectangle 41"/>
          <p:cNvSpPr/>
          <p:nvPr/>
        </p:nvSpPr>
        <p:spPr>
          <a:xfrm>
            <a:off x="5008276" y="5773028"/>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solidFill>
                  <a:schemeClr val="tx1"/>
                </a:solidFill>
              </a:rPr>
              <a:t>CoreProduct</a:t>
            </a:r>
            <a:endParaRPr lang="en-GB" sz="800" dirty="0">
              <a:solidFill>
                <a:schemeClr val="tx1"/>
              </a:solidFill>
            </a:endParaRPr>
          </a:p>
        </p:txBody>
      </p:sp>
      <p:cxnSp>
        <p:nvCxnSpPr>
          <p:cNvPr id="43" name="Elbow Connector 42"/>
          <p:cNvCxnSpPr>
            <a:endCxn id="42" idx="1"/>
          </p:cNvCxnSpPr>
          <p:nvPr/>
        </p:nvCxnSpPr>
        <p:spPr>
          <a:xfrm rot="16200000" flipH="1">
            <a:off x="2820999" y="3765771"/>
            <a:ext cx="3927360" cy="44719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5" name="Rounded Rectangle 10">
            <a:extLst>
              <a:ext uri="{FF2B5EF4-FFF2-40B4-BE49-F238E27FC236}">
                <a16:creationId xmlns="" xmlns:a16="http://schemas.microsoft.com/office/drawing/2014/main" id="{F9F1DF19-A761-4809-B5B5-A6BEEC882959}"/>
              </a:ext>
            </a:extLst>
          </p:cNvPr>
          <p:cNvSpPr/>
          <p:nvPr/>
        </p:nvSpPr>
        <p:spPr>
          <a:xfrm>
            <a:off x="1859561" y="5122269"/>
            <a:ext cx="2497955" cy="64235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This section holds </a:t>
            </a:r>
            <a:r>
              <a:rPr lang="en-GB" sz="1100" dirty="0" smtClean="0">
                <a:solidFill>
                  <a:srgbClr val="00B050"/>
                </a:solidFill>
              </a:rPr>
              <a:t>the </a:t>
            </a:r>
            <a:r>
              <a:rPr lang="en-GB" sz="1100" dirty="0" err="1" smtClean="0">
                <a:solidFill>
                  <a:srgbClr val="00B050"/>
                </a:solidFill>
              </a:rPr>
              <a:t>PCA</a:t>
            </a:r>
            <a:r>
              <a:rPr lang="en-GB" sz="1100" dirty="0" smtClean="0">
                <a:solidFill>
                  <a:srgbClr val="00B050"/>
                </a:solidFill>
              </a:rPr>
              <a:t> details that may change with time</a:t>
            </a:r>
            <a:endParaRPr lang="en-GB" dirty="0">
              <a:solidFill>
                <a:srgbClr val="00B050"/>
              </a:solidFill>
            </a:endParaRPr>
          </a:p>
        </p:txBody>
      </p:sp>
      <p:cxnSp>
        <p:nvCxnSpPr>
          <p:cNvPr id="46" name="Straight Connector 45">
            <a:extLst>
              <a:ext uri="{FF2B5EF4-FFF2-40B4-BE49-F238E27FC236}">
                <a16:creationId xmlns="" xmlns:a16="http://schemas.microsoft.com/office/drawing/2014/main" id="{8E72799D-0836-4471-AF5A-599E2EFE2C9D}"/>
              </a:ext>
            </a:extLst>
          </p:cNvPr>
          <p:cNvCxnSpPr>
            <a:cxnSpLocks/>
            <a:endCxn id="45" idx="3"/>
          </p:cNvCxnSpPr>
          <p:nvPr/>
        </p:nvCxnSpPr>
        <p:spPr>
          <a:xfrm flipH="1" flipV="1">
            <a:off x="4357516" y="5443447"/>
            <a:ext cx="523476" cy="369382"/>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98532"/>
          </a:xfrm>
        </p:spPr>
        <p:txBody>
          <a:bodyPr>
            <a:normAutofit/>
          </a:bodyPr>
          <a:lstStyle/>
          <a:p>
            <a:r>
              <a:rPr lang="en-GB" sz="1800" dirty="0">
                <a:solidFill>
                  <a:srgbClr val="FF0000"/>
                </a:solidFill>
              </a:rPr>
              <a:t>How </a:t>
            </a:r>
            <a:r>
              <a:rPr lang="en-GB" sz="1800" dirty="0" smtClean="0">
                <a:solidFill>
                  <a:srgbClr val="FF0000"/>
                </a:solidFill>
              </a:rPr>
              <a:t>do I handle accounts marketed differently dependent on residency?</a:t>
            </a:r>
            <a:endParaRPr lang="en-GB" sz="1800" dirty="0">
              <a:solidFill>
                <a:srgbClr val="FF0000"/>
              </a:solidFill>
            </a:endParaRPr>
          </a:p>
        </p:txBody>
      </p:sp>
      <p:sp>
        <p:nvSpPr>
          <p:cNvPr id="4" name="Date Placeholder 3"/>
          <p:cNvSpPr>
            <a:spLocks noGrp="1"/>
          </p:cNvSpPr>
          <p:nvPr>
            <p:ph type="dt" sz="half" idx="10"/>
          </p:nvPr>
        </p:nvSpPr>
        <p:spPr/>
        <p:txBody>
          <a:bodyPr/>
          <a:lstStyle/>
          <a:p>
            <a:fld id="{6FEDD323-0E26-4527-AE4B-DFD1155EEBFA}" type="datetime1">
              <a:rPr lang="en-GB" smtClean="0"/>
              <a:t>16/08/2017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5</a:t>
            </a:fld>
            <a:endParaRPr lang="en-GB" dirty="0"/>
          </a:p>
        </p:txBody>
      </p:sp>
      <p:sp>
        <p:nvSpPr>
          <p:cNvPr id="49" name="TextBox 48">
            <a:extLst>
              <a:ext uri="{FF2B5EF4-FFF2-40B4-BE49-F238E27FC236}">
                <a16:creationId xmlns="" xmlns:a16="http://schemas.microsoft.com/office/drawing/2014/main" id="{944A9899-5784-4900-910D-E76BC9CC5324}"/>
              </a:ext>
            </a:extLst>
          </p:cNvPr>
          <p:cNvSpPr txBox="1"/>
          <p:nvPr/>
        </p:nvSpPr>
        <p:spPr>
          <a:xfrm>
            <a:off x="258349" y="1052736"/>
            <a:ext cx="5558747" cy="3231654"/>
          </a:xfrm>
          <a:prstGeom prst="rect">
            <a:avLst/>
          </a:prstGeom>
          <a:noFill/>
        </p:spPr>
        <p:txBody>
          <a:bodyPr wrap="square" rtlCol="0">
            <a:spAutoFit/>
          </a:bodyPr>
          <a:lstStyle/>
          <a:p>
            <a:r>
              <a:rPr lang="en-GB" sz="1200" b="1" dirty="0"/>
              <a:t>Example: </a:t>
            </a:r>
            <a:r>
              <a:rPr lang="en-GB" sz="1200" dirty="0" smtClean="0">
                <a:hlinkClick r:id="rId2"/>
              </a:rPr>
              <a:t>Royal Bank of Scotland current accounts</a:t>
            </a:r>
            <a:endParaRPr lang="en-GB" sz="1200" dirty="0"/>
          </a:p>
          <a:p>
            <a:endParaRPr lang="en-GB" sz="1200" b="1" dirty="0" smtClean="0"/>
          </a:p>
          <a:p>
            <a:r>
              <a:rPr lang="en-GB" sz="1200" b="1" dirty="0" smtClean="0"/>
              <a:t>Scotland:-</a:t>
            </a:r>
          </a:p>
          <a:p>
            <a:endParaRPr lang="en-GB" sz="1200" dirty="0"/>
          </a:p>
          <a:p>
            <a:endParaRPr lang="en-GB" sz="1200" b="1" dirty="0" smtClean="0"/>
          </a:p>
          <a:p>
            <a:endParaRPr lang="en-GB" sz="1200" b="1" dirty="0"/>
          </a:p>
          <a:p>
            <a:endParaRPr lang="en-GB" sz="1200" b="1" dirty="0" smtClean="0"/>
          </a:p>
          <a:p>
            <a:endParaRPr lang="en-GB" sz="1200" b="1" dirty="0"/>
          </a:p>
          <a:p>
            <a:endParaRPr lang="en-GB" sz="1200" b="1" dirty="0" smtClean="0"/>
          </a:p>
          <a:p>
            <a:endParaRPr lang="en-GB" sz="1200" b="1" dirty="0"/>
          </a:p>
          <a:p>
            <a:endParaRPr lang="en-GB" sz="1200" b="1" dirty="0" smtClean="0"/>
          </a:p>
          <a:p>
            <a:endParaRPr lang="en-GB" sz="1200" b="1" dirty="0"/>
          </a:p>
          <a:p>
            <a:endParaRPr lang="en-GB" sz="1200" b="1" dirty="0" smtClean="0"/>
          </a:p>
          <a:p>
            <a:endParaRPr lang="en-GB" sz="1200" b="1" dirty="0"/>
          </a:p>
          <a:p>
            <a:r>
              <a:rPr lang="en-GB" sz="1200" b="1" dirty="0" smtClean="0"/>
              <a:t>England &amp; Wales:-</a:t>
            </a:r>
          </a:p>
          <a:p>
            <a:endParaRPr lang="en-GB" sz="1200" b="1" dirty="0" smtClean="0"/>
          </a:p>
          <a:p>
            <a:endParaRPr lang="en-GB" sz="1200" b="1" dirty="0"/>
          </a:p>
        </p:txBody>
      </p:sp>
      <p:pic>
        <p:nvPicPr>
          <p:cNvPr id="31" name="Picture 30"/>
          <p:cNvPicPr/>
          <p:nvPr/>
        </p:nvPicPr>
        <p:blipFill>
          <a:blip r:embed="rId3">
            <a:extLst>
              <a:ext uri="{28A0092B-C50C-407E-A947-70E740481C1C}">
                <a14:useLocalDpi xmlns:a14="http://schemas.microsoft.com/office/drawing/2010/main" val="0"/>
              </a:ext>
            </a:extLst>
          </a:blip>
          <a:srcRect/>
          <a:stretch>
            <a:fillRect/>
          </a:stretch>
        </p:blipFill>
        <p:spPr bwMode="auto">
          <a:xfrm>
            <a:off x="402472" y="1753234"/>
            <a:ext cx="5270500" cy="1675765"/>
          </a:xfrm>
          <a:prstGeom prst="rect">
            <a:avLst/>
          </a:prstGeom>
          <a:noFill/>
          <a:ln>
            <a:noFill/>
          </a:ln>
        </p:spPr>
      </p:pic>
      <p:pic>
        <p:nvPicPr>
          <p:cNvPr id="32" name="Picture 31"/>
          <p:cNvPicPr/>
          <p:nvPr/>
        </p:nvPicPr>
        <p:blipFill>
          <a:blip r:embed="rId4">
            <a:extLst>
              <a:ext uri="{28A0092B-C50C-407E-A947-70E740481C1C}">
                <a14:useLocalDpi xmlns:a14="http://schemas.microsoft.com/office/drawing/2010/main" val="0"/>
              </a:ext>
            </a:extLst>
          </a:blip>
          <a:srcRect/>
          <a:stretch>
            <a:fillRect/>
          </a:stretch>
        </p:blipFill>
        <p:spPr bwMode="auto">
          <a:xfrm>
            <a:off x="402472" y="3933056"/>
            <a:ext cx="5270500" cy="1633855"/>
          </a:xfrm>
          <a:prstGeom prst="rect">
            <a:avLst/>
          </a:prstGeom>
          <a:noFill/>
          <a:ln>
            <a:noFill/>
          </a:ln>
        </p:spPr>
      </p:pic>
      <p:sp>
        <p:nvSpPr>
          <p:cNvPr id="10" name="TextBox 9"/>
          <p:cNvSpPr txBox="1"/>
          <p:nvPr/>
        </p:nvSpPr>
        <p:spPr>
          <a:xfrm>
            <a:off x="6249144" y="1668286"/>
            <a:ext cx="3168352" cy="2308324"/>
          </a:xfrm>
          <a:prstGeom prst="rect">
            <a:avLst/>
          </a:prstGeom>
          <a:noFill/>
        </p:spPr>
        <p:txBody>
          <a:bodyPr wrap="square" rtlCol="0">
            <a:spAutoFit/>
          </a:bodyPr>
          <a:lstStyle/>
          <a:p>
            <a:r>
              <a:rPr lang="en-GB" sz="1200" dirty="0" smtClean="0"/>
              <a:t>In the examples, </a:t>
            </a:r>
            <a:r>
              <a:rPr lang="en-GB" sz="1200" dirty="0" err="1" smtClean="0"/>
              <a:t>RBS</a:t>
            </a:r>
            <a:r>
              <a:rPr lang="en-GB" sz="1200" dirty="0" smtClean="0"/>
              <a:t> market what may well be almost the same product using distinctly different names in Scotland than in England &amp; Wales.</a:t>
            </a:r>
          </a:p>
          <a:p>
            <a:endParaRPr lang="en-GB" sz="1200" dirty="0"/>
          </a:p>
          <a:p>
            <a:r>
              <a:rPr lang="en-GB" sz="1200" dirty="0" smtClean="0"/>
              <a:t>We recommend that the banks implement separate products and choose the appropriate </a:t>
            </a:r>
            <a:r>
              <a:rPr lang="en-GB" sz="1200" dirty="0" err="1" smtClean="0"/>
              <a:t>ResidencyEligibility</a:t>
            </a:r>
            <a:r>
              <a:rPr lang="en-GB" sz="1200" dirty="0"/>
              <a:t> </a:t>
            </a:r>
            <a:r>
              <a:rPr lang="en-GB" sz="1200" dirty="0" smtClean="0"/>
              <a:t>fields in the Eligibility section. Our reasoning is that the product brand name will be important to the end customer, and certain aspects of the product may vary with time.</a:t>
            </a:r>
            <a:endParaRPr lang="en-GB" sz="1200" dirty="0"/>
          </a:p>
        </p:txBody>
      </p:sp>
    </p:spTree>
    <p:extLst>
      <p:ext uri="{BB962C8B-B14F-4D97-AF65-F5344CB8AC3E}">
        <p14:creationId xmlns:p14="http://schemas.microsoft.com/office/powerpoint/2010/main" val="1057078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98532"/>
          </a:xfrm>
        </p:spPr>
        <p:txBody>
          <a:bodyPr>
            <a:normAutofit/>
          </a:bodyPr>
          <a:lstStyle/>
          <a:p>
            <a:r>
              <a:rPr lang="en-GB" sz="1800" dirty="0">
                <a:solidFill>
                  <a:srgbClr val="FF0000"/>
                </a:solidFill>
              </a:rPr>
              <a:t>How I can </a:t>
            </a:r>
            <a:r>
              <a:rPr lang="en-GB" sz="1800" dirty="0" smtClean="0">
                <a:solidFill>
                  <a:srgbClr val="FF0000"/>
                </a:solidFill>
              </a:rPr>
              <a:t>publish</a:t>
            </a:r>
            <a:r>
              <a:rPr lang="en-GB" sz="1800" dirty="0">
                <a:solidFill>
                  <a:srgbClr val="FF0000"/>
                </a:solidFill>
              </a:rPr>
              <a:t> </a:t>
            </a:r>
            <a:r>
              <a:rPr lang="en-GB" sz="1800" dirty="0" smtClean="0">
                <a:solidFill>
                  <a:srgbClr val="FF0000"/>
                </a:solidFill>
              </a:rPr>
              <a:t>“Switching” or “Account Opening” incentives?</a:t>
            </a:r>
            <a:endParaRPr lang="en-GB" sz="1800" dirty="0">
              <a:solidFill>
                <a:srgbClr val="FF0000"/>
              </a:solidFill>
            </a:endParaRPr>
          </a:p>
        </p:txBody>
      </p:sp>
      <p:sp>
        <p:nvSpPr>
          <p:cNvPr id="4" name="Date Placeholder 3"/>
          <p:cNvSpPr>
            <a:spLocks noGrp="1"/>
          </p:cNvSpPr>
          <p:nvPr>
            <p:ph type="dt" sz="half" idx="10"/>
          </p:nvPr>
        </p:nvSpPr>
        <p:spPr/>
        <p:txBody>
          <a:bodyPr/>
          <a:lstStyle/>
          <a:p>
            <a:fld id="{6FEDD323-0E26-4527-AE4B-DFD1155EEBFA}" type="datetime1">
              <a:rPr lang="en-GB" smtClean="0"/>
              <a:t>16/08/2017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6</a:t>
            </a:fld>
            <a:endParaRPr lang="en-GB" dirty="0"/>
          </a:p>
        </p:txBody>
      </p:sp>
      <p:sp>
        <p:nvSpPr>
          <p:cNvPr id="92" name="Rectangle 91">
            <a:extLst>
              <a:ext uri="{FF2B5EF4-FFF2-40B4-BE49-F238E27FC236}">
                <a16:creationId xmlns="" xmlns:a16="http://schemas.microsoft.com/office/drawing/2014/main" id="{26095030-9567-427E-B1A9-13EE7F2BCB63}"/>
              </a:ext>
            </a:extLst>
          </p:cNvPr>
          <p:cNvSpPr/>
          <p:nvPr/>
        </p:nvSpPr>
        <p:spPr>
          <a:xfrm>
            <a:off x="251520" y="2014758"/>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Open </a:t>
            </a:r>
            <a:r>
              <a:rPr lang="en-GB" sz="800" dirty="0" err="1"/>
              <a:t>BankingPCA</a:t>
            </a:r>
            <a:endParaRPr lang="en-GB" sz="800" dirty="0"/>
          </a:p>
        </p:txBody>
      </p:sp>
      <p:sp>
        <p:nvSpPr>
          <p:cNvPr id="93" name="Rectangle 92">
            <a:extLst>
              <a:ext uri="{FF2B5EF4-FFF2-40B4-BE49-F238E27FC236}">
                <a16:creationId xmlns="" xmlns:a16="http://schemas.microsoft.com/office/drawing/2014/main" id="{07CADC71-BF60-4FF2-BCD4-38AE94DF2211}"/>
              </a:ext>
            </a:extLst>
          </p:cNvPr>
          <p:cNvSpPr/>
          <p:nvPr/>
        </p:nvSpPr>
        <p:spPr>
          <a:xfrm>
            <a:off x="2690067" y="2403016"/>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PCA</a:t>
            </a:r>
          </a:p>
        </p:txBody>
      </p:sp>
      <p:sp>
        <p:nvSpPr>
          <p:cNvPr id="94" name="Rectangle 93">
            <a:extLst>
              <a:ext uri="{FF2B5EF4-FFF2-40B4-BE49-F238E27FC236}">
                <a16:creationId xmlns="" xmlns:a16="http://schemas.microsoft.com/office/drawing/2014/main" id="{845A3825-D4DC-4C03-9522-2F221384AC57}"/>
              </a:ext>
            </a:extLst>
          </p:cNvPr>
          <p:cNvSpPr/>
          <p:nvPr/>
        </p:nvSpPr>
        <p:spPr>
          <a:xfrm>
            <a:off x="8169159" y="3568221"/>
            <a:ext cx="111949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Eligibility</a:t>
            </a:r>
          </a:p>
        </p:txBody>
      </p:sp>
      <p:sp>
        <p:nvSpPr>
          <p:cNvPr id="95" name="Rectangle 94">
            <a:extLst>
              <a:ext uri="{FF2B5EF4-FFF2-40B4-BE49-F238E27FC236}">
                <a16:creationId xmlns="" xmlns:a16="http://schemas.microsoft.com/office/drawing/2014/main" id="{C0A37B42-BDCB-405C-A085-2A450E7895F2}"/>
              </a:ext>
            </a:extLst>
          </p:cNvPr>
          <p:cNvSpPr/>
          <p:nvPr/>
        </p:nvSpPr>
        <p:spPr>
          <a:xfrm>
            <a:off x="8494953" y="2394771"/>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CreditInterest</a:t>
            </a:r>
            <a:endParaRPr lang="en-GB" sz="800" dirty="0">
              <a:solidFill>
                <a:schemeClr val="tx1"/>
              </a:solidFill>
            </a:endParaRPr>
          </a:p>
        </p:txBody>
      </p:sp>
      <p:sp>
        <p:nvSpPr>
          <p:cNvPr id="96" name="Rectangle 95">
            <a:extLst>
              <a:ext uri="{FF2B5EF4-FFF2-40B4-BE49-F238E27FC236}">
                <a16:creationId xmlns="" xmlns:a16="http://schemas.microsoft.com/office/drawing/2014/main" id="{EC4A8F7D-9861-4421-95D3-DB9AACDF026A}"/>
              </a:ext>
            </a:extLst>
          </p:cNvPr>
          <p:cNvSpPr/>
          <p:nvPr/>
        </p:nvSpPr>
        <p:spPr>
          <a:xfrm>
            <a:off x="8483241" y="3020794"/>
            <a:ext cx="1119094"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Overdraft</a:t>
            </a:r>
          </a:p>
        </p:txBody>
      </p:sp>
      <p:cxnSp>
        <p:nvCxnSpPr>
          <p:cNvPr id="97" name="Elbow Connector 34">
            <a:extLst>
              <a:ext uri="{FF2B5EF4-FFF2-40B4-BE49-F238E27FC236}">
                <a16:creationId xmlns="" xmlns:a16="http://schemas.microsoft.com/office/drawing/2014/main" id="{F5612B8F-517F-41EF-9C84-6553EE1EBEA7}"/>
              </a:ext>
            </a:extLst>
          </p:cNvPr>
          <p:cNvCxnSpPr>
            <a:cxnSpLocks/>
            <a:stCxn id="93" idx="3"/>
            <a:endCxn id="94" idx="1"/>
          </p:cNvCxnSpPr>
          <p:nvPr/>
        </p:nvCxnSpPr>
        <p:spPr>
          <a:xfrm>
            <a:off x="4130227" y="2583036"/>
            <a:ext cx="4038932" cy="1165205"/>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98" name="Elbow Connector 36">
            <a:extLst>
              <a:ext uri="{FF2B5EF4-FFF2-40B4-BE49-F238E27FC236}">
                <a16:creationId xmlns="" xmlns:a16="http://schemas.microsoft.com/office/drawing/2014/main" id="{53225ED0-0CA3-42D2-B4DA-70C957438B41}"/>
              </a:ext>
            </a:extLst>
          </p:cNvPr>
          <p:cNvCxnSpPr>
            <a:cxnSpLocks/>
            <a:stCxn id="93" idx="3"/>
            <a:endCxn id="95" idx="1"/>
          </p:cNvCxnSpPr>
          <p:nvPr/>
        </p:nvCxnSpPr>
        <p:spPr>
          <a:xfrm flipV="1">
            <a:off x="4130227" y="2574791"/>
            <a:ext cx="4364726" cy="8245"/>
          </a:xfrm>
          <a:prstGeom prst="bentConnector3">
            <a:avLst>
              <a:gd name="adj1" fmla="val 50000"/>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99" name="Elbow Connector 38">
            <a:extLst>
              <a:ext uri="{FF2B5EF4-FFF2-40B4-BE49-F238E27FC236}">
                <a16:creationId xmlns="" xmlns:a16="http://schemas.microsoft.com/office/drawing/2014/main" id="{25ED8594-567D-4EC0-9E4C-3E0460CA19BD}"/>
              </a:ext>
            </a:extLst>
          </p:cNvPr>
          <p:cNvCxnSpPr>
            <a:cxnSpLocks/>
            <a:stCxn id="93" idx="3"/>
            <a:endCxn id="96" idx="1"/>
          </p:cNvCxnSpPr>
          <p:nvPr/>
        </p:nvCxnSpPr>
        <p:spPr>
          <a:xfrm>
            <a:off x="4130227" y="2583036"/>
            <a:ext cx="4353014" cy="617778"/>
          </a:xfrm>
          <a:prstGeom prst="bentConnector3">
            <a:avLst>
              <a:gd name="adj1" fmla="val 50000"/>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100" name="Elbow Connector 40">
            <a:extLst>
              <a:ext uri="{FF2B5EF4-FFF2-40B4-BE49-F238E27FC236}">
                <a16:creationId xmlns="" xmlns:a16="http://schemas.microsoft.com/office/drawing/2014/main" id="{EC10CA33-3EC0-493F-9155-1F0EBA3F9CB7}"/>
              </a:ext>
            </a:extLst>
          </p:cNvPr>
          <p:cNvCxnSpPr>
            <a:cxnSpLocks/>
            <a:stCxn id="93" idx="3"/>
            <a:endCxn id="102" idx="1"/>
          </p:cNvCxnSpPr>
          <p:nvPr/>
        </p:nvCxnSpPr>
        <p:spPr>
          <a:xfrm>
            <a:off x="4130227" y="2583036"/>
            <a:ext cx="4038933" cy="1777273"/>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 xmlns:a16="http://schemas.microsoft.com/office/drawing/2014/main" id="{A1F2DB0A-7719-4F40-B895-FCBD09E0D50F}"/>
              </a:ext>
            </a:extLst>
          </p:cNvPr>
          <p:cNvSpPr/>
          <p:nvPr/>
        </p:nvSpPr>
        <p:spPr>
          <a:xfrm>
            <a:off x="8169160" y="4752694"/>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OtherFeesCharges</a:t>
            </a:r>
            <a:endParaRPr lang="en-GB" sz="800" dirty="0">
              <a:solidFill>
                <a:schemeClr val="tx1"/>
              </a:solidFill>
            </a:endParaRPr>
          </a:p>
        </p:txBody>
      </p:sp>
      <p:sp>
        <p:nvSpPr>
          <p:cNvPr id="102" name="Rectangle 101">
            <a:extLst>
              <a:ext uri="{FF2B5EF4-FFF2-40B4-BE49-F238E27FC236}">
                <a16:creationId xmlns="" xmlns:a16="http://schemas.microsoft.com/office/drawing/2014/main" id="{35039116-58B5-42D8-A328-CF84AB3B5C0E}"/>
              </a:ext>
            </a:extLst>
          </p:cNvPr>
          <p:cNvSpPr/>
          <p:nvPr/>
        </p:nvSpPr>
        <p:spPr>
          <a:xfrm>
            <a:off x="8169160" y="4180289"/>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FeaturesAndBenefits</a:t>
            </a:r>
            <a:endParaRPr lang="en-GB" sz="800" dirty="0">
              <a:solidFill>
                <a:schemeClr val="tx1"/>
              </a:solidFill>
            </a:endParaRPr>
          </a:p>
        </p:txBody>
      </p:sp>
      <p:sp>
        <p:nvSpPr>
          <p:cNvPr id="103" name="TextBox 102">
            <a:extLst>
              <a:ext uri="{FF2B5EF4-FFF2-40B4-BE49-F238E27FC236}">
                <a16:creationId xmlns="" xmlns:a16="http://schemas.microsoft.com/office/drawing/2014/main" id="{588D9A47-B0AA-4F09-9D5E-CDA6BB66A645}"/>
              </a:ext>
            </a:extLst>
          </p:cNvPr>
          <p:cNvSpPr txBox="1"/>
          <p:nvPr/>
        </p:nvSpPr>
        <p:spPr>
          <a:xfrm>
            <a:off x="1859562" y="2849409"/>
            <a:ext cx="4101550" cy="461665"/>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 </a:t>
            </a:r>
            <a:r>
              <a:rPr lang="en-GB" sz="800" b="1" dirty="0" smtClean="0"/>
              <a:t>“</a:t>
            </a:r>
            <a:r>
              <a:rPr lang="en-GB" sz="800" dirty="0" err="1" smtClean="0">
                <a:solidFill>
                  <a:srgbClr val="00B050"/>
                </a:solidFill>
              </a:rPr>
              <a:t>FlexAccount</a:t>
            </a:r>
            <a:r>
              <a:rPr lang="en-GB" sz="800" dirty="0" smtClean="0">
                <a:solidFill>
                  <a:srgbClr val="00B050"/>
                </a:solidFill>
              </a:rPr>
              <a:t>”</a:t>
            </a:r>
            <a:endParaRPr lang="en-GB" sz="800" dirty="0">
              <a:solidFill>
                <a:srgbClr val="00B050"/>
              </a:solidFill>
            </a:endParaRPr>
          </a:p>
          <a:p>
            <a:pPr marL="171450" indent="-171450">
              <a:buFont typeface="Arial" charset="0"/>
              <a:buChar char="•"/>
            </a:pPr>
            <a:r>
              <a:rPr lang="en-GB" sz="800" dirty="0"/>
              <a:t>Identification </a:t>
            </a:r>
            <a:r>
              <a:rPr lang="en-GB" sz="800" b="1" dirty="0"/>
              <a:t>M </a:t>
            </a:r>
            <a:r>
              <a:rPr lang="en-GB" sz="800" b="1" dirty="0" smtClean="0"/>
              <a:t>“</a:t>
            </a:r>
            <a:r>
              <a:rPr lang="en-GB" sz="800" dirty="0" err="1" smtClean="0">
                <a:solidFill>
                  <a:srgbClr val="00B050"/>
                </a:solidFill>
              </a:rPr>
              <a:t>FLEXACCOUNT</a:t>
            </a:r>
            <a:r>
              <a:rPr lang="en-GB" sz="800" dirty="0" smtClean="0">
                <a:solidFill>
                  <a:srgbClr val="00B050"/>
                </a:solidFill>
              </a:rPr>
              <a:t>”</a:t>
            </a:r>
            <a:endParaRPr lang="en-GB" sz="800" dirty="0">
              <a:solidFill>
                <a:srgbClr val="00B050"/>
              </a:solidFill>
            </a:endParaRPr>
          </a:p>
          <a:p>
            <a:pPr marL="171450" indent="-171450">
              <a:buFont typeface="Arial" charset="0"/>
              <a:buChar char="•"/>
            </a:pPr>
            <a:r>
              <a:rPr lang="en-GB" sz="800" dirty="0" smtClean="0"/>
              <a:t>Segment(Enumeration </a:t>
            </a:r>
            <a:r>
              <a:rPr lang="en-GB" sz="800" i="1" dirty="0" smtClean="0"/>
              <a:t>OB_PCAProductSegment1Code) </a:t>
            </a:r>
            <a:r>
              <a:rPr lang="en-GB" sz="800" i="1" dirty="0" smtClean="0"/>
              <a:t>1..</a:t>
            </a:r>
            <a:r>
              <a:rPr lang="en-GB" sz="800" b="1" dirty="0" smtClean="0"/>
              <a:t>M</a:t>
            </a:r>
            <a:r>
              <a:rPr lang="en-GB" sz="800" dirty="0" smtClean="0"/>
              <a:t> </a:t>
            </a:r>
            <a:r>
              <a:rPr lang="en-GB" sz="800" dirty="0" smtClean="0"/>
              <a:t>: “</a:t>
            </a:r>
            <a:r>
              <a:rPr lang="en-GB" sz="800" dirty="0" smtClean="0">
                <a:solidFill>
                  <a:srgbClr val="00B050"/>
                </a:solidFill>
              </a:rPr>
              <a:t>General”</a:t>
            </a:r>
            <a:r>
              <a:rPr lang="en-GB" sz="800" dirty="0" smtClean="0"/>
              <a:t> </a:t>
            </a:r>
            <a:endParaRPr lang="en-GB" sz="800" dirty="0"/>
          </a:p>
        </p:txBody>
      </p:sp>
      <p:cxnSp>
        <p:nvCxnSpPr>
          <p:cNvPr id="104" name="Elbow Connector 51">
            <a:extLst>
              <a:ext uri="{FF2B5EF4-FFF2-40B4-BE49-F238E27FC236}">
                <a16:creationId xmlns="" xmlns:a16="http://schemas.microsoft.com/office/drawing/2014/main" id="{48DA8CC0-78F3-407A-8147-B598F4CAA0DC}"/>
              </a:ext>
            </a:extLst>
          </p:cNvPr>
          <p:cNvCxnSpPr>
            <a:cxnSpLocks/>
            <a:stCxn id="93" idx="3"/>
            <a:endCxn id="101" idx="1"/>
          </p:cNvCxnSpPr>
          <p:nvPr/>
        </p:nvCxnSpPr>
        <p:spPr>
          <a:xfrm>
            <a:off x="4130227" y="2583036"/>
            <a:ext cx="4038933" cy="2349678"/>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105" name="Elbow Connector 21">
            <a:extLst>
              <a:ext uri="{FF2B5EF4-FFF2-40B4-BE49-F238E27FC236}">
                <a16:creationId xmlns="" xmlns:a16="http://schemas.microsoft.com/office/drawing/2014/main" id="{6C1FD855-A14D-42B4-A27E-9BD456E58AAC}"/>
              </a:ext>
            </a:extLst>
          </p:cNvPr>
          <p:cNvCxnSpPr>
            <a:stCxn id="106" idx="3"/>
            <a:endCxn id="93" idx="1"/>
          </p:cNvCxnSpPr>
          <p:nvPr/>
        </p:nvCxnSpPr>
        <p:spPr>
          <a:xfrm>
            <a:off x="1859561" y="2194778"/>
            <a:ext cx="830506" cy="38825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06" name="Rectangle 105">
            <a:extLst>
              <a:ext uri="{FF2B5EF4-FFF2-40B4-BE49-F238E27FC236}">
                <a16:creationId xmlns="" xmlns:a16="http://schemas.microsoft.com/office/drawing/2014/main" id="{1194A2A3-E4F5-4AAB-A66F-AC427FD39E79}"/>
              </a:ext>
            </a:extLst>
          </p:cNvPr>
          <p:cNvSpPr/>
          <p:nvPr/>
        </p:nvSpPr>
        <p:spPr>
          <a:xfrm>
            <a:off x="1331640" y="2014758"/>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Brand</a:t>
            </a:r>
          </a:p>
        </p:txBody>
      </p:sp>
      <p:cxnSp>
        <p:nvCxnSpPr>
          <p:cNvPr id="107" name="Straight Arrow Connector 106">
            <a:extLst>
              <a:ext uri="{FF2B5EF4-FFF2-40B4-BE49-F238E27FC236}">
                <a16:creationId xmlns="" xmlns:a16="http://schemas.microsoft.com/office/drawing/2014/main" id="{91E57041-E971-483D-9712-955A0268C25B}"/>
              </a:ext>
            </a:extLst>
          </p:cNvPr>
          <p:cNvCxnSpPr>
            <a:stCxn id="92" idx="3"/>
            <a:endCxn id="106" idx="1"/>
          </p:cNvCxnSpPr>
          <p:nvPr/>
        </p:nvCxnSpPr>
        <p:spPr>
          <a:xfrm>
            <a:off x="779441" y="2194778"/>
            <a:ext cx="55219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 xmlns:a16="http://schemas.microsoft.com/office/drawing/2014/main" id="{A32AB53E-4BAF-49F9-8978-48DBDE4F5492}"/>
              </a:ext>
            </a:extLst>
          </p:cNvPr>
          <p:cNvSpPr txBox="1"/>
          <p:nvPr/>
        </p:nvSpPr>
        <p:spPr>
          <a:xfrm>
            <a:off x="1055540" y="1698798"/>
            <a:ext cx="1751160" cy="338554"/>
          </a:xfrm>
          <a:prstGeom prst="rect">
            <a:avLst/>
          </a:prstGeom>
          <a:noFill/>
        </p:spPr>
        <p:txBody>
          <a:bodyPr wrap="square" rtlCol="0">
            <a:spAutoFit/>
          </a:bodyPr>
          <a:lstStyle/>
          <a:p>
            <a:pPr marL="171450" indent="-171450">
              <a:buFont typeface="Arial" charset="0"/>
              <a:buChar char="•"/>
            </a:pPr>
            <a:r>
              <a:rPr lang="en-GB" sz="800" dirty="0" err="1"/>
              <a:t>BrandName</a:t>
            </a:r>
            <a:r>
              <a:rPr lang="en-GB" sz="800" dirty="0"/>
              <a:t> </a:t>
            </a:r>
            <a:r>
              <a:rPr lang="en-GB" sz="800" b="1" dirty="0"/>
              <a:t>M </a:t>
            </a:r>
            <a:r>
              <a:rPr lang="en-GB" sz="800" b="1" dirty="0" smtClean="0">
                <a:solidFill>
                  <a:srgbClr val="00B050"/>
                </a:solidFill>
              </a:rPr>
              <a:t>“</a:t>
            </a:r>
            <a:r>
              <a:rPr lang="en-GB" sz="800" dirty="0" smtClean="0">
                <a:solidFill>
                  <a:srgbClr val="00B050"/>
                </a:solidFill>
              </a:rPr>
              <a:t>Nationwide”</a:t>
            </a:r>
            <a:endParaRPr lang="en-GB" sz="800" dirty="0">
              <a:solidFill>
                <a:srgbClr val="00B050"/>
              </a:solidFill>
            </a:endParaRPr>
          </a:p>
          <a:p>
            <a:pPr marL="171450" indent="-171450">
              <a:buFont typeface="Arial" charset="0"/>
              <a:buChar char="•"/>
            </a:pPr>
            <a:endParaRPr lang="en-GB" sz="800" dirty="0"/>
          </a:p>
        </p:txBody>
      </p:sp>
      <p:sp>
        <p:nvSpPr>
          <p:cNvPr id="49" name="TextBox 48">
            <a:extLst>
              <a:ext uri="{FF2B5EF4-FFF2-40B4-BE49-F238E27FC236}">
                <a16:creationId xmlns="" xmlns:a16="http://schemas.microsoft.com/office/drawing/2014/main" id="{944A9899-5784-4900-910D-E76BC9CC5324}"/>
              </a:ext>
            </a:extLst>
          </p:cNvPr>
          <p:cNvSpPr txBox="1"/>
          <p:nvPr/>
        </p:nvSpPr>
        <p:spPr>
          <a:xfrm>
            <a:off x="258349" y="3468273"/>
            <a:ext cx="5558747" cy="2862322"/>
          </a:xfrm>
          <a:prstGeom prst="rect">
            <a:avLst/>
          </a:prstGeom>
          <a:noFill/>
        </p:spPr>
        <p:txBody>
          <a:bodyPr wrap="square" rtlCol="0">
            <a:spAutoFit/>
          </a:bodyPr>
          <a:lstStyle/>
          <a:p>
            <a:r>
              <a:rPr lang="en-GB" sz="1200" b="1" dirty="0"/>
              <a:t>Example: </a:t>
            </a:r>
            <a:r>
              <a:rPr lang="en-GB" sz="1200" dirty="0" smtClean="0">
                <a:hlinkClick r:id="rId2"/>
              </a:rPr>
              <a:t>Nationwide </a:t>
            </a:r>
            <a:r>
              <a:rPr lang="en-GB" sz="1200" dirty="0" err="1" smtClean="0">
                <a:hlinkClick r:id="rId2"/>
              </a:rPr>
              <a:t>Flexaccount</a:t>
            </a:r>
            <a:endParaRPr lang="en-GB" sz="1200" dirty="0" smtClean="0"/>
          </a:p>
          <a:p>
            <a:pPr marL="171450" lvl="0" indent="-171450">
              <a:buFont typeface="Arial" panose="020B0604020202020204" pitchFamily="34" charset="0"/>
              <a:buChar char="•"/>
            </a:pPr>
            <a:r>
              <a:rPr lang="en-US" sz="1200" dirty="0"/>
              <a:t>3 months interest-free overdraft</a:t>
            </a:r>
            <a:endParaRPr lang="en-GB" sz="1200" dirty="0"/>
          </a:p>
          <a:p>
            <a:pPr marL="171450" lvl="0" indent="-171450">
              <a:buFont typeface="Arial" panose="020B0604020202020204" pitchFamily="34" charset="0"/>
              <a:buChar char="•"/>
            </a:pPr>
            <a:r>
              <a:rPr lang="en-US" sz="1200" dirty="0"/>
              <a:t>No overdraft interest for the first 3 months on arranged overdrafts.</a:t>
            </a:r>
            <a:endParaRPr lang="en-GB" sz="1200" dirty="0"/>
          </a:p>
          <a:p>
            <a:pPr marL="171450" indent="-171450">
              <a:buFont typeface="Arial" panose="020B0604020202020204" pitchFamily="34" charset="0"/>
              <a:buChar char="•"/>
            </a:pPr>
            <a:r>
              <a:rPr lang="en-US" sz="1200" dirty="0"/>
              <a:t>To be eligible for the 3 month interest-free overdraft on our </a:t>
            </a:r>
            <a:r>
              <a:rPr lang="en-US" sz="1200" dirty="0" err="1"/>
              <a:t>FlexAccount</a:t>
            </a:r>
            <a:r>
              <a:rPr lang="en-US" sz="1200" dirty="0"/>
              <a:t>, all we ask is that you use </a:t>
            </a:r>
            <a:r>
              <a:rPr lang="en-US" sz="1200" u="sng" dirty="0"/>
              <a:t>our Current Account Switch </a:t>
            </a:r>
            <a:r>
              <a:rPr lang="en-US" sz="1200" u="sng" dirty="0" smtClean="0"/>
              <a:t>Team</a:t>
            </a:r>
          </a:p>
          <a:p>
            <a:pPr marL="171450" indent="-171450">
              <a:buFont typeface="Arial" panose="020B0604020202020204" pitchFamily="34" charset="0"/>
              <a:buChar char="•"/>
            </a:pPr>
            <a:endParaRPr lang="en-US" sz="1200" u="sng" dirty="0"/>
          </a:p>
          <a:p>
            <a:r>
              <a:rPr lang="en-US" sz="1200" dirty="0" smtClean="0"/>
              <a:t>Switching or Account Opening incentives are treated as a “Promotional” state. The other sections are filled in appropriately. </a:t>
            </a:r>
          </a:p>
          <a:p>
            <a:r>
              <a:rPr lang="en-US" sz="1200" dirty="0" smtClean="0"/>
              <a:t>In the Switching example above, the Overdraft section would be filled out and the EAR set to 0% for the “Promotional” state, and the standard EAR for the “Regular Rate”.</a:t>
            </a:r>
          </a:p>
          <a:p>
            <a:r>
              <a:rPr lang="en-US" sz="1200" dirty="0" smtClean="0"/>
              <a:t>Within the </a:t>
            </a:r>
            <a:r>
              <a:rPr lang="en-US" sz="1200" dirty="0" err="1" smtClean="0"/>
              <a:t>FeatureBenefit</a:t>
            </a:r>
            <a:r>
              <a:rPr lang="en-US" sz="1200" dirty="0" smtClean="0"/>
              <a:t> section, the </a:t>
            </a:r>
            <a:r>
              <a:rPr lang="en-US" sz="1200" dirty="0" err="1" smtClean="0"/>
              <a:t>FeatureBenefitGroup</a:t>
            </a:r>
            <a:r>
              <a:rPr lang="en-US" sz="1200" dirty="0" smtClean="0"/>
              <a:t>/Type will be set to “</a:t>
            </a:r>
            <a:r>
              <a:rPr lang="en-US" sz="1200" dirty="0" err="1" smtClean="0"/>
              <a:t>AccountOpeningOrSwitchingIncentive</a:t>
            </a:r>
            <a:r>
              <a:rPr lang="en-US" sz="1200" dirty="0" smtClean="0"/>
              <a:t>” and  the </a:t>
            </a:r>
            <a:r>
              <a:rPr lang="en-US" sz="1200" dirty="0" err="1" smtClean="0"/>
              <a:t>FeatureBenefitEligibility</a:t>
            </a:r>
            <a:r>
              <a:rPr lang="en-US" sz="1200" dirty="0" smtClean="0"/>
              <a:t>/Type will be set to “Switchers Only”.</a:t>
            </a:r>
            <a:endParaRPr lang="en-GB" sz="1200" dirty="0"/>
          </a:p>
          <a:p>
            <a:endParaRPr lang="en-GB" sz="1200" b="1" dirty="0"/>
          </a:p>
          <a:p>
            <a:endParaRPr lang="en-GB" sz="1200" b="1" dirty="0"/>
          </a:p>
        </p:txBody>
      </p:sp>
      <p:sp>
        <p:nvSpPr>
          <p:cNvPr id="23" name="Rectangle 22"/>
          <p:cNvSpPr/>
          <p:nvPr/>
        </p:nvSpPr>
        <p:spPr>
          <a:xfrm>
            <a:off x="8169159" y="5472774"/>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solidFill>
                  <a:schemeClr val="tx1"/>
                </a:solidFill>
              </a:rPr>
              <a:t>CoreProduct</a:t>
            </a:r>
            <a:endParaRPr lang="en-GB" sz="800" dirty="0">
              <a:solidFill>
                <a:schemeClr val="tx1"/>
              </a:solidFill>
            </a:endParaRPr>
          </a:p>
        </p:txBody>
      </p:sp>
      <p:cxnSp>
        <p:nvCxnSpPr>
          <p:cNvPr id="24" name="Elbow Connector 51">
            <a:extLst>
              <a:ext uri="{FF2B5EF4-FFF2-40B4-BE49-F238E27FC236}">
                <a16:creationId xmlns="" xmlns:a16="http://schemas.microsoft.com/office/drawing/2014/main" id="{48DA8CC0-78F3-407A-8147-B598F4CAA0DC}"/>
              </a:ext>
            </a:extLst>
          </p:cNvPr>
          <p:cNvCxnSpPr>
            <a:cxnSpLocks/>
            <a:stCxn id="93" idx="3"/>
            <a:endCxn id="23" idx="1"/>
          </p:cNvCxnSpPr>
          <p:nvPr/>
        </p:nvCxnSpPr>
        <p:spPr>
          <a:xfrm>
            <a:off x="4130227" y="2583036"/>
            <a:ext cx="4038932" cy="3069758"/>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4768824" y="2411646"/>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PCAMarketingSate</a:t>
            </a:r>
            <a:endParaRPr lang="en-GB" sz="800" dirty="0"/>
          </a:p>
        </p:txBody>
      </p:sp>
      <p:sp>
        <p:nvSpPr>
          <p:cNvPr id="8" name="Rectangle 7"/>
          <p:cNvSpPr/>
          <p:nvPr/>
        </p:nvSpPr>
        <p:spPr>
          <a:xfrm>
            <a:off x="4649334" y="1114449"/>
            <a:ext cx="4953000" cy="1338828"/>
          </a:xfrm>
          <a:prstGeom prst="rect">
            <a:avLst/>
          </a:prstGeom>
        </p:spPr>
        <p:txBody>
          <a:bodyPr>
            <a:spAutoFit/>
          </a:bodyPr>
          <a:lstStyle/>
          <a:p>
            <a:pPr marL="171450" indent="-171450">
              <a:buFont typeface="Arial" panose="020B0604020202020204" pitchFamily="34" charset="0"/>
              <a:buChar char="•"/>
            </a:pPr>
            <a:r>
              <a:rPr lang="en-US" sz="800" dirty="0"/>
              <a:t>Identification </a:t>
            </a:r>
            <a:r>
              <a:rPr lang="en-US" sz="800" b="1" dirty="0" smtClean="0"/>
              <a:t>M [“S1”][“R1”]</a:t>
            </a:r>
            <a:endParaRPr lang="en-US" sz="800" b="1" dirty="0"/>
          </a:p>
          <a:p>
            <a:pPr marL="171450" indent="-171450">
              <a:buFont typeface="Arial" panose="020B0604020202020204" pitchFamily="34" charset="0"/>
              <a:buChar char="•"/>
            </a:pPr>
            <a:r>
              <a:rPr lang="en-US" sz="800" dirty="0" err="1"/>
              <a:t>PredecessorID</a:t>
            </a:r>
            <a:r>
              <a:rPr lang="en-US" sz="800" dirty="0"/>
              <a:t> </a:t>
            </a:r>
            <a:r>
              <a:rPr lang="en-US" sz="800" dirty="0" smtClean="0"/>
              <a:t>[][“S1”]</a:t>
            </a:r>
            <a:endParaRPr lang="en-US" sz="800" dirty="0"/>
          </a:p>
          <a:p>
            <a:pPr marL="171450" indent="-171450">
              <a:buFont typeface="Arial" panose="020B0604020202020204" pitchFamily="34" charset="0"/>
              <a:buChar char="•"/>
            </a:pPr>
            <a:r>
              <a:rPr lang="en-US" sz="800" dirty="0" err="1"/>
              <a:t>MarketingState</a:t>
            </a:r>
            <a:r>
              <a:rPr lang="en-US" sz="800" dirty="0"/>
              <a:t> (Enumeration: </a:t>
            </a:r>
            <a:r>
              <a:rPr lang="en-US" sz="800" i="1" dirty="0"/>
              <a:t>OB_MarketingState1Code) </a:t>
            </a:r>
            <a:r>
              <a:rPr lang="en-US" sz="800" b="1" i="1" dirty="0" smtClean="0"/>
              <a:t>M [“Promotional”][“Regular”]</a:t>
            </a:r>
            <a:endParaRPr lang="en-US" sz="800" i="1" dirty="0"/>
          </a:p>
          <a:p>
            <a:pPr marL="171450" indent="-171450">
              <a:buFont typeface="Arial" panose="020B0604020202020204" pitchFamily="34" charset="0"/>
              <a:buChar char="•"/>
            </a:pPr>
            <a:r>
              <a:rPr lang="en-US" sz="800" dirty="0" err="1">
                <a:solidFill>
                  <a:schemeClr val="tx1">
                    <a:lumMod val="95000"/>
                    <a:lumOff val="5000"/>
                  </a:schemeClr>
                </a:solidFill>
              </a:rPr>
              <a:t>FirstMarketedDate</a:t>
            </a:r>
            <a:r>
              <a:rPr lang="en-US" sz="800" dirty="0" smtClean="0"/>
              <a:t> </a:t>
            </a:r>
            <a:r>
              <a:rPr lang="en-US" sz="800" dirty="0" smtClean="0"/>
              <a:t>[“1/1/1900”],[“1/1/1900”]</a:t>
            </a:r>
            <a:endParaRPr lang="en-US" sz="800" dirty="0"/>
          </a:p>
          <a:p>
            <a:pPr marL="171450" indent="-171450">
              <a:buFont typeface="Arial" panose="020B0604020202020204" pitchFamily="34" charset="0"/>
              <a:buChar char="•"/>
            </a:pPr>
            <a:r>
              <a:rPr lang="en-US" sz="800" dirty="0" err="1">
                <a:solidFill>
                  <a:schemeClr val="tx1">
                    <a:lumMod val="95000"/>
                    <a:lumOff val="5000"/>
                  </a:schemeClr>
                </a:solidFill>
              </a:rPr>
              <a:t>LastMarketedDate</a:t>
            </a:r>
            <a:r>
              <a:rPr lang="en-US" sz="800" dirty="0" smtClean="0"/>
              <a:t> </a:t>
            </a:r>
            <a:r>
              <a:rPr lang="en-US" sz="800" dirty="0"/>
              <a:t>[“31/12/9999</a:t>
            </a:r>
            <a:r>
              <a:rPr lang="en-US" sz="800" dirty="0" smtClean="0"/>
              <a:t>”],[“31/12/9999”]</a:t>
            </a:r>
            <a:endParaRPr lang="en-US" sz="800" dirty="0"/>
          </a:p>
          <a:p>
            <a:pPr marL="171450" indent="-171450">
              <a:buFont typeface="Arial" panose="020B0604020202020204" pitchFamily="34" charset="0"/>
              <a:buChar char="•"/>
            </a:pPr>
            <a:r>
              <a:rPr lang="en-US" sz="800" dirty="0" err="1">
                <a:solidFill>
                  <a:schemeClr val="tx1">
                    <a:lumMod val="95000"/>
                    <a:lumOff val="5000"/>
                  </a:schemeClr>
                </a:solidFill>
              </a:rPr>
              <a:t>StateTenureLength</a:t>
            </a:r>
            <a:r>
              <a:rPr lang="en-US" sz="800" dirty="0" smtClean="0"/>
              <a:t> </a:t>
            </a:r>
            <a:r>
              <a:rPr lang="en-US" sz="800" dirty="0" smtClean="0"/>
              <a:t>[3][]</a:t>
            </a:r>
            <a:endParaRPr lang="en-US" sz="800" dirty="0"/>
          </a:p>
          <a:p>
            <a:pPr marL="171450" indent="-171450">
              <a:buFont typeface="Arial" panose="020B0604020202020204" pitchFamily="34" charset="0"/>
              <a:buChar char="•"/>
            </a:pPr>
            <a:r>
              <a:rPr lang="en-US" sz="800" dirty="0" err="1">
                <a:solidFill>
                  <a:schemeClr val="tx1">
                    <a:lumMod val="95000"/>
                    <a:lumOff val="5000"/>
                  </a:schemeClr>
                </a:solidFill>
              </a:rPr>
              <a:t>StateTenurePeriod</a:t>
            </a:r>
            <a:r>
              <a:rPr lang="en-US" sz="800" dirty="0" smtClean="0"/>
              <a:t> </a:t>
            </a:r>
            <a:r>
              <a:rPr lang="en-US" sz="800" dirty="0"/>
              <a:t>(Enumeration: </a:t>
            </a:r>
            <a:r>
              <a:rPr lang="en-US" sz="800" i="1" dirty="0"/>
              <a:t>OB_Period1Code</a:t>
            </a:r>
            <a:r>
              <a:rPr lang="en-US" sz="800" dirty="0" smtClean="0"/>
              <a:t>)[“Month”][]</a:t>
            </a:r>
            <a:endParaRPr lang="en-US" sz="800" dirty="0"/>
          </a:p>
          <a:p>
            <a:pPr marL="171450" indent="-171450">
              <a:buFont typeface="Arial" panose="020B0604020202020204" pitchFamily="34" charset="0"/>
              <a:buChar char="•"/>
            </a:pPr>
            <a:r>
              <a:rPr lang="en-US" sz="800" dirty="0"/>
              <a:t>Notes(0</a:t>
            </a:r>
            <a:r>
              <a:rPr lang="en-US" sz="800" dirty="0" smtClean="0"/>
              <a:t>..*)[“</a:t>
            </a:r>
            <a:r>
              <a:rPr lang="en-US" sz="800" dirty="0"/>
              <a:t>To be eligible for the 3 month interest-free overdraft on our </a:t>
            </a:r>
            <a:r>
              <a:rPr lang="en-US" sz="800" dirty="0" err="1"/>
              <a:t>FlexAccount</a:t>
            </a:r>
            <a:r>
              <a:rPr lang="en-US" sz="800" dirty="0"/>
              <a:t>, all we ask is that you use </a:t>
            </a:r>
            <a:r>
              <a:rPr lang="en-US" sz="800" u="sng" dirty="0"/>
              <a:t>our Current Account Switch </a:t>
            </a:r>
            <a:r>
              <a:rPr lang="en-US" sz="800" u="sng" dirty="0" smtClean="0"/>
              <a:t>Team”][]</a:t>
            </a:r>
            <a:endParaRPr lang="en-GB" sz="800" dirty="0"/>
          </a:p>
          <a:p>
            <a:pPr marL="171450" indent="-171450">
              <a:buFont typeface="Arial" panose="020B0604020202020204" pitchFamily="34" charset="0"/>
              <a:buChar char="•"/>
            </a:pPr>
            <a:endParaRPr lang="en-US" sz="800" dirty="0"/>
          </a:p>
        </p:txBody>
      </p:sp>
    </p:spTree>
    <p:extLst>
      <p:ext uri="{BB962C8B-B14F-4D97-AF65-F5344CB8AC3E}">
        <p14:creationId xmlns:p14="http://schemas.microsoft.com/office/powerpoint/2010/main" val="2089139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98532"/>
          </a:xfrm>
        </p:spPr>
        <p:txBody>
          <a:bodyPr>
            <a:normAutofit/>
          </a:bodyPr>
          <a:lstStyle/>
          <a:p>
            <a:r>
              <a:rPr lang="en-GB" sz="1800" dirty="0">
                <a:solidFill>
                  <a:srgbClr val="FF0000"/>
                </a:solidFill>
              </a:rPr>
              <a:t>How I can supply </a:t>
            </a:r>
            <a:r>
              <a:rPr lang="en-GB" sz="1800" dirty="0" smtClean="0">
                <a:solidFill>
                  <a:srgbClr val="FF0000"/>
                </a:solidFill>
              </a:rPr>
              <a:t>fixed and variable core </a:t>
            </a:r>
            <a:r>
              <a:rPr lang="en-GB" sz="1800" dirty="0">
                <a:solidFill>
                  <a:srgbClr val="FF0000"/>
                </a:solidFill>
              </a:rPr>
              <a:t>product details?</a:t>
            </a:r>
          </a:p>
        </p:txBody>
      </p:sp>
      <p:sp>
        <p:nvSpPr>
          <p:cNvPr id="4" name="Date Placeholder 3"/>
          <p:cNvSpPr>
            <a:spLocks noGrp="1"/>
          </p:cNvSpPr>
          <p:nvPr>
            <p:ph type="dt" sz="half" idx="10"/>
          </p:nvPr>
        </p:nvSpPr>
        <p:spPr/>
        <p:txBody>
          <a:bodyPr/>
          <a:lstStyle/>
          <a:p>
            <a:fld id="{6FEDD323-0E26-4527-AE4B-DFD1155EEBFA}" type="datetime1">
              <a:rPr lang="en-GB" smtClean="0"/>
              <a:t>16/08/2017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7</a:t>
            </a:fld>
            <a:endParaRPr lang="en-GB" dirty="0"/>
          </a:p>
        </p:txBody>
      </p:sp>
      <p:sp>
        <p:nvSpPr>
          <p:cNvPr id="92" name="Rectangle 91">
            <a:extLst>
              <a:ext uri="{FF2B5EF4-FFF2-40B4-BE49-F238E27FC236}">
                <a16:creationId xmlns="" xmlns:a16="http://schemas.microsoft.com/office/drawing/2014/main" id="{26095030-9567-427E-B1A9-13EE7F2BCB63}"/>
              </a:ext>
            </a:extLst>
          </p:cNvPr>
          <p:cNvSpPr/>
          <p:nvPr/>
        </p:nvSpPr>
        <p:spPr>
          <a:xfrm>
            <a:off x="251520" y="1268760"/>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Open </a:t>
            </a:r>
            <a:r>
              <a:rPr lang="en-GB" sz="800" dirty="0" err="1"/>
              <a:t>BankingPCA</a:t>
            </a:r>
            <a:endParaRPr lang="en-GB" sz="800" dirty="0"/>
          </a:p>
        </p:txBody>
      </p:sp>
      <p:sp>
        <p:nvSpPr>
          <p:cNvPr id="93" name="Rectangle 92">
            <a:extLst>
              <a:ext uri="{FF2B5EF4-FFF2-40B4-BE49-F238E27FC236}">
                <a16:creationId xmlns="" xmlns:a16="http://schemas.microsoft.com/office/drawing/2014/main" id="{07CADC71-BF60-4FF2-BCD4-38AE94DF2211}"/>
              </a:ext>
            </a:extLst>
          </p:cNvPr>
          <p:cNvSpPr/>
          <p:nvPr/>
        </p:nvSpPr>
        <p:spPr>
          <a:xfrm>
            <a:off x="2690067" y="1657018"/>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PCA</a:t>
            </a:r>
          </a:p>
        </p:txBody>
      </p:sp>
      <p:sp>
        <p:nvSpPr>
          <p:cNvPr id="94" name="Rectangle 93">
            <a:extLst>
              <a:ext uri="{FF2B5EF4-FFF2-40B4-BE49-F238E27FC236}">
                <a16:creationId xmlns="" xmlns:a16="http://schemas.microsoft.com/office/drawing/2014/main" id="{845A3825-D4DC-4C03-9522-2F221384AC57}"/>
              </a:ext>
            </a:extLst>
          </p:cNvPr>
          <p:cNvSpPr/>
          <p:nvPr/>
        </p:nvSpPr>
        <p:spPr>
          <a:xfrm>
            <a:off x="8169159" y="2822223"/>
            <a:ext cx="111949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Eligibility</a:t>
            </a:r>
          </a:p>
        </p:txBody>
      </p:sp>
      <p:sp>
        <p:nvSpPr>
          <p:cNvPr id="95" name="Rectangle 94">
            <a:extLst>
              <a:ext uri="{FF2B5EF4-FFF2-40B4-BE49-F238E27FC236}">
                <a16:creationId xmlns="" xmlns:a16="http://schemas.microsoft.com/office/drawing/2014/main" id="{C0A37B42-BDCB-405C-A085-2A450E7895F2}"/>
              </a:ext>
            </a:extLst>
          </p:cNvPr>
          <p:cNvSpPr/>
          <p:nvPr/>
        </p:nvSpPr>
        <p:spPr>
          <a:xfrm>
            <a:off x="8494953" y="1648773"/>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CreditInterest</a:t>
            </a:r>
            <a:endParaRPr lang="en-GB" sz="800" dirty="0">
              <a:solidFill>
                <a:schemeClr val="tx1"/>
              </a:solidFill>
            </a:endParaRPr>
          </a:p>
        </p:txBody>
      </p:sp>
      <p:sp>
        <p:nvSpPr>
          <p:cNvPr id="96" name="Rectangle 95">
            <a:extLst>
              <a:ext uri="{FF2B5EF4-FFF2-40B4-BE49-F238E27FC236}">
                <a16:creationId xmlns="" xmlns:a16="http://schemas.microsoft.com/office/drawing/2014/main" id="{EC4A8F7D-9861-4421-95D3-DB9AACDF026A}"/>
              </a:ext>
            </a:extLst>
          </p:cNvPr>
          <p:cNvSpPr/>
          <p:nvPr/>
        </p:nvSpPr>
        <p:spPr>
          <a:xfrm>
            <a:off x="8483241" y="2274796"/>
            <a:ext cx="1119094"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Overdraft</a:t>
            </a:r>
          </a:p>
        </p:txBody>
      </p:sp>
      <p:cxnSp>
        <p:nvCxnSpPr>
          <p:cNvPr id="97" name="Elbow Connector 34">
            <a:extLst>
              <a:ext uri="{FF2B5EF4-FFF2-40B4-BE49-F238E27FC236}">
                <a16:creationId xmlns="" xmlns:a16="http://schemas.microsoft.com/office/drawing/2014/main" id="{F5612B8F-517F-41EF-9C84-6553EE1EBEA7}"/>
              </a:ext>
            </a:extLst>
          </p:cNvPr>
          <p:cNvCxnSpPr>
            <a:cxnSpLocks/>
            <a:stCxn id="93" idx="3"/>
            <a:endCxn id="94" idx="1"/>
          </p:cNvCxnSpPr>
          <p:nvPr/>
        </p:nvCxnSpPr>
        <p:spPr>
          <a:xfrm>
            <a:off x="4130227" y="1837038"/>
            <a:ext cx="4038932" cy="1165205"/>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98" name="Elbow Connector 36">
            <a:extLst>
              <a:ext uri="{FF2B5EF4-FFF2-40B4-BE49-F238E27FC236}">
                <a16:creationId xmlns="" xmlns:a16="http://schemas.microsoft.com/office/drawing/2014/main" id="{53225ED0-0CA3-42D2-B4DA-70C957438B41}"/>
              </a:ext>
            </a:extLst>
          </p:cNvPr>
          <p:cNvCxnSpPr>
            <a:cxnSpLocks/>
            <a:stCxn id="93" idx="3"/>
            <a:endCxn id="95" idx="1"/>
          </p:cNvCxnSpPr>
          <p:nvPr/>
        </p:nvCxnSpPr>
        <p:spPr>
          <a:xfrm flipV="1">
            <a:off x="4130227" y="1828793"/>
            <a:ext cx="4364726" cy="8245"/>
          </a:xfrm>
          <a:prstGeom prst="bentConnector3">
            <a:avLst>
              <a:gd name="adj1" fmla="val 50000"/>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99" name="Elbow Connector 38">
            <a:extLst>
              <a:ext uri="{FF2B5EF4-FFF2-40B4-BE49-F238E27FC236}">
                <a16:creationId xmlns="" xmlns:a16="http://schemas.microsoft.com/office/drawing/2014/main" id="{25ED8594-567D-4EC0-9E4C-3E0460CA19BD}"/>
              </a:ext>
            </a:extLst>
          </p:cNvPr>
          <p:cNvCxnSpPr>
            <a:cxnSpLocks/>
            <a:stCxn id="93" idx="3"/>
            <a:endCxn id="96" idx="1"/>
          </p:cNvCxnSpPr>
          <p:nvPr/>
        </p:nvCxnSpPr>
        <p:spPr>
          <a:xfrm>
            <a:off x="4130227" y="1837038"/>
            <a:ext cx="4353014" cy="617778"/>
          </a:xfrm>
          <a:prstGeom prst="bentConnector3">
            <a:avLst>
              <a:gd name="adj1" fmla="val 50000"/>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100" name="Elbow Connector 40">
            <a:extLst>
              <a:ext uri="{FF2B5EF4-FFF2-40B4-BE49-F238E27FC236}">
                <a16:creationId xmlns="" xmlns:a16="http://schemas.microsoft.com/office/drawing/2014/main" id="{EC10CA33-3EC0-493F-9155-1F0EBA3F9CB7}"/>
              </a:ext>
            </a:extLst>
          </p:cNvPr>
          <p:cNvCxnSpPr>
            <a:cxnSpLocks/>
            <a:stCxn id="93" idx="3"/>
            <a:endCxn id="102" idx="1"/>
          </p:cNvCxnSpPr>
          <p:nvPr/>
        </p:nvCxnSpPr>
        <p:spPr>
          <a:xfrm>
            <a:off x="4130227" y="1837038"/>
            <a:ext cx="4038933" cy="1777273"/>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 xmlns:a16="http://schemas.microsoft.com/office/drawing/2014/main" id="{A1F2DB0A-7719-4F40-B895-FCBD09E0D50F}"/>
              </a:ext>
            </a:extLst>
          </p:cNvPr>
          <p:cNvSpPr/>
          <p:nvPr/>
        </p:nvSpPr>
        <p:spPr>
          <a:xfrm>
            <a:off x="8169160" y="4006696"/>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OtherFeesCharges</a:t>
            </a:r>
            <a:endParaRPr lang="en-GB" sz="800" dirty="0">
              <a:solidFill>
                <a:schemeClr val="tx1"/>
              </a:solidFill>
            </a:endParaRPr>
          </a:p>
        </p:txBody>
      </p:sp>
      <p:sp>
        <p:nvSpPr>
          <p:cNvPr id="102" name="Rectangle 101">
            <a:extLst>
              <a:ext uri="{FF2B5EF4-FFF2-40B4-BE49-F238E27FC236}">
                <a16:creationId xmlns="" xmlns:a16="http://schemas.microsoft.com/office/drawing/2014/main" id="{35039116-58B5-42D8-A328-CF84AB3B5C0E}"/>
              </a:ext>
            </a:extLst>
          </p:cNvPr>
          <p:cNvSpPr/>
          <p:nvPr/>
        </p:nvSpPr>
        <p:spPr>
          <a:xfrm>
            <a:off x="8169160" y="3434291"/>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FeaturesAndBenefits</a:t>
            </a:r>
            <a:endParaRPr lang="en-GB" sz="800" dirty="0">
              <a:solidFill>
                <a:schemeClr val="tx1"/>
              </a:solidFill>
            </a:endParaRPr>
          </a:p>
        </p:txBody>
      </p:sp>
      <p:sp>
        <p:nvSpPr>
          <p:cNvPr id="103" name="TextBox 102">
            <a:extLst>
              <a:ext uri="{FF2B5EF4-FFF2-40B4-BE49-F238E27FC236}">
                <a16:creationId xmlns="" xmlns:a16="http://schemas.microsoft.com/office/drawing/2014/main" id="{588D9A47-B0AA-4F09-9D5E-CDA6BB66A645}"/>
              </a:ext>
            </a:extLst>
          </p:cNvPr>
          <p:cNvSpPr txBox="1"/>
          <p:nvPr/>
        </p:nvSpPr>
        <p:spPr>
          <a:xfrm>
            <a:off x="1859562" y="2103411"/>
            <a:ext cx="4101550" cy="461665"/>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 “</a:t>
            </a:r>
            <a:r>
              <a:rPr lang="en-GB" sz="800" dirty="0">
                <a:solidFill>
                  <a:srgbClr val="00B050"/>
                </a:solidFill>
              </a:rPr>
              <a:t>123 Mini Current Account”</a:t>
            </a:r>
          </a:p>
          <a:p>
            <a:pPr marL="171450" indent="-171450">
              <a:buFont typeface="Arial" charset="0"/>
              <a:buChar char="•"/>
            </a:pPr>
            <a:r>
              <a:rPr lang="en-GB" sz="800" dirty="0"/>
              <a:t>Identification </a:t>
            </a:r>
            <a:r>
              <a:rPr lang="en-GB" sz="800" b="1" dirty="0"/>
              <a:t>M “</a:t>
            </a:r>
            <a:r>
              <a:rPr lang="en-GB" sz="800" dirty="0">
                <a:solidFill>
                  <a:srgbClr val="00B050"/>
                </a:solidFill>
              </a:rPr>
              <a:t>SANT1”</a:t>
            </a:r>
          </a:p>
          <a:p>
            <a:pPr marL="171450" indent="-171450">
              <a:buFont typeface="Arial" charset="0"/>
              <a:buChar char="•"/>
            </a:pPr>
            <a:r>
              <a:rPr lang="en-GB" sz="800" dirty="0" smtClean="0"/>
              <a:t>Segment(Enumeration </a:t>
            </a:r>
            <a:r>
              <a:rPr lang="en-GB" sz="800" i="1" dirty="0" smtClean="0"/>
              <a:t>OB_PCAProductSegment1Code) </a:t>
            </a:r>
            <a:r>
              <a:rPr lang="en-GB" sz="800" i="1" dirty="0" smtClean="0"/>
              <a:t>1..</a:t>
            </a:r>
            <a:r>
              <a:rPr lang="en-GB" sz="800" b="1" dirty="0" smtClean="0"/>
              <a:t>M</a:t>
            </a:r>
            <a:r>
              <a:rPr lang="en-GB" sz="800" dirty="0" smtClean="0"/>
              <a:t> </a:t>
            </a:r>
            <a:r>
              <a:rPr lang="en-GB" sz="800" dirty="0" smtClean="0"/>
              <a:t>: “</a:t>
            </a:r>
            <a:r>
              <a:rPr lang="en-GB" sz="800" dirty="0" smtClean="0">
                <a:solidFill>
                  <a:srgbClr val="00B050"/>
                </a:solidFill>
              </a:rPr>
              <a:t>Youth”</a:t>
            </a:r>
            <a:r>
              <a:rPr lang="en-GB" sz="800" dirty="0" smtClean="0"/>
              <a:t> </a:t>
            </a:r>
            <a:endParaRPr lang="en-GB" sz="800" dirty="0"/>
          </a:p>
        </p:txBody>
      </p:sp>
      <p:cxnSp>
        <p:nvCxnSpPr>
          <p:cNvPr id="104" name="Elbow Connector 51">
            <a:extLst>
              <a:ext uri="{FF2B5EF4-FFF2-40B4-BE49-F238E27FC236}">
                <a16:creationId xmlns="" xmlns:a16="http://schemas.microsoft.com/office/drawing/2014/main" id="{48DA8CC0-78F3-407A-8147-B598F4CAA0DC}"/>
              </a:ext>
            </a:extLst>
          </p:cNvPr>
          <p:cNvCxnSpPr>
            <a:cxnSpLocks/>
            <a:stCxn id="93" idx="3"/>
            <a:endCxn id="101" idx="1"/>
          </p:cNvCxnSpPr>
          <p:nvPr/>
        </p:nvCxnSpPr>
        <p:spPr>
          <a:xfrm>
            <a:off x="4130227" y="1837038"/>
            <a:ext cx="4038933" cy="2349678"/>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105" name="Elbow Connector 21">
            <a:extLst>
              <a:ext uri="{FF2B5EF4-FFF2-40B4-BE49-F238E27FC236}">
                <a16:creationId xmlns="" xmlns:a16="http://schemas.microsoft.com/office/drawing/2014/main" id="{6C1FD855-A14D-42B4-A27E-9BD456E58AAC}"/>
              </a:ext>
            </a:extLst>
          </p:cNvPr>
          <p:cNvCxnSpPr>
            <a:stCxn id="106" idx="3"/>
            <a:endCxn id="93" idx="1"/>
          </p:cNvCxnSpPr>
          <p:nvPr/>
        </p:nvCxnSpPr>
        <p:spPr>
          <a:xfrm>
            <a:off x="1859561" y="1448780"/>
            <a:ext cx="830506" cy="38825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06" name="Rectangle 105">
            <a:extLst>
              <a:ext uri="{FF2B5EF4-FFF2-40B4-BE49-F238E27FC236}">
                <a16:creationId xmlns="" xmlns:a16="http://schemas.microsoft.com/office/drawing/2014/main" id="{1194A2A3-E4F5-4AAB-A66F-AC427FD39E79}"/>
              </a:ext>
            </a:extLst>
          </p:cNvPr>
          <p:cNvSpPr/>
          <p:nvPr/>
        </p:nvSpPr>
        <p:spPr>
          <a:xfrm>
            <a:off x="1331640" y="1268760"/>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Brand</a:t>
            </a:r>
          </a:p>
        </p:txBody>
      </p:sp>
      <p:cxnSp>
        <p:nvCxnSpPr>
          <p:cNvPr id="107" name="Straight Arrow Connector 106">
            <a:extLst>
              <a:ext uri="{FF2B5EF4-FFF2-40B4-BE49-F238E27FC236}">
                <a16:creationId xmlns="" xmlns:a16="http://schemas.microsoft.com/office/drawing/2014/main" id="{91E57041-E971-483D-9712-955A0268C25B}"/>
              </a:ext>
            </a:extLst>
          </p:cNvPr>
          <p:cNvCxnSpPr>
            <a:stCxn id="92" idx="3"/>
            <a:endCxn id="106" idx="1"/>
          </p:cNvCxnSpPr>
          <p:nvPr/>
        </p:nvCxnSpPr>
        <p:spPr>
          <a:xfrm>
            <a:off x="779441" y="1448780"/>
            <a:ext cx="55219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 xmlns:a16="http://schemas.microsoft.com/office/drawing/2014/main" id="{A32AB53E-4BAF-49F9-8978-48DBDE4F5492}"/>
              </a:ext>
            </a:extLst>
          </p:cNvPr>
          <p:cNvSpPr txBox="1"/>
          <p:nvPr/>
        </p:nvSpPr>
        <p:spPr>
          <a:xfrm>
            <a:off x="1055540" y="952800"/>
            <a:ext cx="1751160" cy="338554"/>
          </a:xfrm>
          <a:prstGeom prst="rect">
            <a:avLst/>
          </a:prstGeom>
          <a:noFill/>
        </p:spPr>
        <p:txBody>
          <a:bodyPr wrap="square" rtlCol="0">
            <a:spAutoFit/>
          </a:bodyPr>
          <a:lstStyle/>
          <a:p>
            <a:pPr marL="171450" indent="-171450">
              <a:buFont typeface="Arial" charset="0"/>
              <a:buChar char="•"/>
            </a:pPr>
            <a:r>
              <a:rPr lang="en-GB" sz="800" dirty="0" err="1"/>
              <a:t>BrandName</a:t>
            </a:r>
            <a:r>
              <a:rPr lang="en-GB" sz="800" dirty="0"/>
              <a:t> </a:t>
            </a:r>
            <a:r>
              <a:rPr lang="en-GB" sz="800" b="1" dirty="0"/>
              <a:t>M </a:t>
            </a:r>
            <a:r>
              <a:rPr lang="en-GB" sz="800" b="1" dirty="0">
                <a:solidFill>
                  <a:srgbClr val="00B050"/>
                </a:solidFill>
              </a:rPr>
              <a:t>“</a:t>
            </a:r>
            <a:r>
              <a:rPr lang="en-GB" sz="800" dirty="0">
                <a:solidFill>
                  <a:srgbClr val="00B050"/>
                </a:solidFill>
              </a:rPr>
              <a:t>Santander UK”</a:t>
            </a:r>
          </a:p>
          <a:p>
            <a:pPr marL="171450" indent="-171450">
              <a:buFont typeface="Arial" charset="0"/>
              <a:buChar char="•"/>
            </a:pPr>
            <a:endParaRPr lang="en-GB" sz="800" dirty="0"/>
          </a:p>
        </p:txBody>
      </p:sp>
      <p:sp>
        <p:nvSpPr>
          <p:cNvPr id="49" name="TextBox 48">
            <a:extLst>
              <a:ext uri="{FF2B5EF4-FFF2-40B4-BE49-F238E27FC236}">
                <a16:creationId xmlns="" xmlns:a16="http://schemas.microsoft.com/office/drawing/2014/main" id="{944A9899-5784-4900-910D-E76BC9CC5324}"/>
              </a:ext>
            </a:extLst>
          </p:cNvPr>
          <p:cNvSpPr txBox="1"/>
          <p:nvPr/>
        </p:nvSpPr>
        <p:spPr>
          <a:xfrm>
            <a:off x="399963" y="4258724"/>
            <a:ext cx="7816645" cy="461665"/>
          </a:xfrm>
          <a:prstGeom prst="rect">
            <a:avLst/>
          </a:prstGeom>
          <a:noFill/>
        </p:spPr>
        <p:txBody>
          <a:bodyPr wrap="square" rtlCol="0">
            <a:spAutoFit/>
          </a:bodyPr>
          <a:lstStyle/>
          <a:p>
            <a:r>
              <a:rPr lang="en-GB" sz="1200" b="1" dirty="0"/>
              <a:t>Example: </a:t>
            </a:r>
            <a:r>
              <a:rPr lang="en-GB" sz="1200" dirty="0"/>
              <a:t>Santander’s  </a:t>
            </a:r>
            <a:r>
              <a:rPr lang="en-GB" sz="1200" dirty="0">
                <a:hlinkClick r:id="rId2"/>
              </a:rPr>
              <a:t>123 MINI CURRENT ACCOUNT </a:t>
            </a:r>
            <a:endParaRPr lang="en-GB" sz="1200" b="1" dirty="0"/>
          </a:p>
          <a:p>
            <a:endParaRPr lang="en-GB" sz="1200" b="1" dirty="0"/>
          </a:p>
        </p:txBody>
      </p:sp>
      <p:sp>
        <p:nvSpPr>
          <p:cNvPr id="23" name="Rectangle 22"/>
          <p:cNvSpPr/>
          <p:nvPr/>
        </p:nvSpPr>
        <p:spPr>
          <a:xfrm>
            <a:off x="5407421" y="4366736"/>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solidFill>
                  <a:schemeClr val="tx1"/>
                </a:solidFill>
              </a:rPr>
              <a:t>CoreProduct</a:t>
            </a:r>
            <a:endParaRPr lang="en-GB" sz="800" dirty="0">
              <a:solidFill>
                <a:schemeClr val="tx1"/>
              </a:solidFill>
            </a:endParaRPr>
          </a:p>
        </p:txBody>
      </p:sp>
      <p:cxnSp>
        <p:nvCxnSpPr>
          <p:cNvPr id="24" name="Elbow Connector 51">
            <a:extLst>
              <a:ext uri="{FF2B5EF4-FFF2-40B4-BE49-F238E27FC236}">
                <a16:creationId xmlns="" xmlns:a16="http://schemas.microsoft.com/office/drawing/2014/main" id="{48DA8CC0-78F3-407A-8147-B598F4CAA0DC}"/>
              </a:ext>
            </a:extLst>
          </p:cNvPr>
          <p:cNvCxnSpPr>
            <a:cxnSpLocks/>
            <a:stCxn id="93" idx="3"/>
            <a:endCxn id="23" idx="1"/>
          </p:cNvCxnSpPr>
          <p:nvPr/>
        </p:nvCxnSpPr>
        <p:spPr>
          <a:xfrm>
            <a:off x="4130227" y="1837038"/>
            <a:ext cx="1277194" cy="2709718"/>
          </a:xfrm>
          <a:prstGeom prst="bentConnector3">
            <a:avLst>
              <a:gd name="adj1" fmla="val 72160"/>
            </a:avLst>
          </a:prstGeom>
          <a:ln>
            <a:prstDash val="solid"/>
            <a:tailEnd type="non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768824" y="4727040"/>
            <a:ext cx="4953000" cy="1215717"/>
          </a:xfrm>
          <a:prstGeom prst="rect">
            <a:avLst/>
          </a:prstGeom>
        </p:spPr>
        <p:txBody>
          <a:bodyPr>
            <a:spAutoFit/>
          </a:bodyPr>
          <a:lstStyle/>
          <a:p>
            <a:pPr marL="171450" indent="-171450">
              <a:buFont typeface="Arial" charset="0"/>
              <a:buChar char="•"/>
            </a:pPr>
            <a:r>
              <a:rPr lang="en-GB" sz="800" dirty="0" err="1" smtClean="0"/>
              <a:t>ProductURL</a:t>
            </a:r>
            <a:r>
              <a:rPr lang="en-GB" sz="800" dirty="0" smtClean="0"/>
              <a:t> </a:t>
            </a:r>
            <a:r>
              <a:rPr lang="en-GB" sz="800" dirty="0"/>
              <a:t>“</a:t>
            </a:r>
            <a:r>
              <a:rPr lang="en-GB" sz="800" dirty="0">
                <a:solidFill>
                  <a:srgbClr val="00B050"/>
                </a:solidFill>
              </a:rPr>
              <a:t>http://www.santander.co.uk/</a:t>
            </a:r>
            <a:r>
              <a:rPr lang="en-GB" sz="800" dirty="0" err="1">
                <a:solidFill>
                  <a:srgbClr val="00B050"/>
                </a:solidFill>
              </a:rPr>
              <a:t>uk</a:t>
            </a:r>
            <a:r>
              <a:rPr lang="en-GB" sz="800" dirty="0">
                <a:solidFill>
                  <a:srgbClr val="00B050"/>
                </a:solidFill>
              </a:rPr>
              <a:t>/current-accounts/123-mini-accounts/123-mini-current-account”</a:t>
            </a:r>
          </a:p>
          <a:p>
            <a:pPr marL="171450" indent="-171450">
              <a:buFont typeface="Arial" charset="0"/>
              <a:buChar char="•"/>
            </a:pPr>
            <a:r>
              <a:rPr lang="en-GB" sz="800" dirty="0" err="1">
                <a:solidFill>
                  <a:schemeClr val="tx1">
                    <a:lumMod val="95000"/>
                    <a:lumOff val="5000"/>
                  </a:schemeClr>
                </a:solidFill>
              </a:rPr>
              <a:t>ProductDescription</a:t>
            </a:r>
            <a:endParaRPr lang="en-GB" sz="800" dirty="0" smtClean="0"/>
          </a:p>
          <a:p>
            <a:pPr marL="171450" indent="-171450">
              <a:buFont typeface="Arial" charset="0"/>
              <a:buChar char="•"/>
            </a:pPr>
            <a:r>
              <a:rPr lang="en-GB" sz="800" dirty="0" err="1" smtClean="0"/>
              <a:t>TcsAndCsURL</a:t>
            </a:r>
            <a:r>
              <a:rPr lang="en-GB" sz="800" b="1" dirty="0" smtClean="0"/>
              <a:t> </a:t>
            </a:r>
            <a:r>
              <a:rPr lang="en-GB" sz="800" b="1" dirty="0" smtClean="0">
                <a:solidFill>
                  <a:srgbClr val="00B050"/>
                </a:solidFill>
                <a:hlinkClick r:id="rId3"/>
              </a:rPr>
              <a:t>“</a:t>
            </a:r>
            <a:r>
              <a:rPr lang="en-GB" sz="800" dirty="0" smtClean="0">
                <a:solidFill>
                  <a:srgbClr val="00B050"/>
                </a:solidFill>
                <a:hlinkClick r:id="rId3"/>
              </a:rPr>
              <a:t>http</a:t>
            </a:r>
            <a:r>
              <a:rPr lang="en-GB" sz="800" dirty="0">
                <a:solidFill>
                  <a:srgbClr val="00B050"/>
                </a:solidFill>
                <a:hlinkClick r:id="rId3"/>
              </a:rPr>
              <a:t>://</a:t>
            </a:r>
            <a:r>
              <a:rPr lang="en-GB" sz="800" dirty="0" smtClean="0">
                <a:solidFill>
                  <a:srgbClr val="00B050"/>
                </a:solidFill>
                <a:hlinkClick r:id="rId3"/>
              </a:rPr>
              <a:t>www.santander.co.uk/</a:t>
            </a:r>
            <a:r>
              <a:rPr lang="en-GB" sz="800" dirty="0" err="1" smtClean="0">
                <a:solidFill>
                  <a:srgbClr val="00B050"/>
                </a:solidFill>
                <a:hlinkClick r:id="rId3"/>
              </a:rPr>
              <a:t>csdlvlr</a:t>
            </a:r>
            <a:r>
              <a:rPr lang="en-GB" sz="800" dirty="0" smtClean="0">
                <a:solidFill>
                  <a:srgbClr val="00B050"/>
                </a:solidFill>
                <a:hlinkClick r:id="rId3"/>
              </a:rPr>
              <a:t>/</a:t>
            </a:r>
            <a:r>
              <a:rPr lang="en-GB" sz="800" dirty="0" err="1" smtClean="0">
                <a:solidFill>
                  <a:srgbClr val="00B050"/>
                </a:solidFill>
                <a:hlinkClick r:id="rId3"/>
              </a:rPr>
              <a:t>ContentServer?c</a:t>
            </a:r>
            <a:r>
              <a:rPr lang="en-GB" sz="800" dirty="0" smtClean="0">
                <a:solidFill>
                  <a:srgbClr val="00B050"/>
                </a:solidFill>
                <a:hlinkClick r:id="rId3"/>
              </a:rPr>
              <a:t>=</a:t>
            </a:r>
            <a:r>
              <a:rPr lang="en-GB" sz="800" dirty="0" err="1" smtClean="0">
                <a:solidFill>
                  <a:srgbClr val="00B050"/>
                </a:solidFill>
                <a:hlinkClick r:id="rId3"/>
              </a:rPr>
              <a:t>SANDocument_C&amp;pagename</a:t>
            </a:r>
            <a:r>
              <a:rPr lang="en-GB" sz="800" dirty="0" smtClean="0">
                <a:solidFill>
                  <a:srgbClr val="00B050"/>
                </a:solidFill>
                <a:hlinkClick r:id="rId3"/>
              </a:rPr>
              <a:t>=WCSUKPublicaLte%2FSANDocument_C%2FSANDocumentPreview&amp;cid=1324575553949</a:t>
            </a:r>
            <a:r>
              <a:rPr lang="en-GB" sz="800" dirty="0" smtClean="0">
                <a:solidFill>
                  <a:srgbClr val="00B050"/>
                </a:solidFill>
              </a:rPr>
              <a:t>”</a:t>
            </a:r>
          </a:p>
          <a:p>
            <a:pPr marL="171450" indent="-171450">
              <a:buFont typeface="Arial" charset="0"/>
              <a:buChar char="•"/>
            </a:pPr>
            <a:r>
              <a:rPr lang="en-GB" sz="800" dirty="0" err="1"/>
              <a:t>SalesAccessChannels</a:t>
            </a:r>
            <a:r>
              <a:rPr lang="en-GB" sz="800" dirty="0"/>
              <a:t> (Enumeration: </a:t>
            </a:r>
            <a:r>
              <a:rPr lang="en-GB" sz="800" i="1" dirty="0">
                <a:solidFill>
                  <a:schemeClr val="tx1">
                    <a:lumMod val="95000"/>
                    <a:lumOff val="5000"/>
                  </a:schemeClr>
                </a:solidFill>
              </a:rPr>
              <a:t>OB_SalesAccessChannels1Code</a:t>
            </a:r>
            <a:r>
              <a:rPr lang="en-GB" sz="800" i="1" dirty="0" smtClean="0"/>
              <a:t>) </a:t>
            </a:r>
            <a:r>
              <a:rPr lang="en-GB" sz="800" b="1" dirty="0"/>
              <a:t>1</a:t>
            </a:r>
            <a:r>
              <a:rPr lang="en-GB" sz="800" b="1" dirty="0" smtClean="0"/>
              <a:t>..* </a:t>
            </a:r>
            <a:r>
              <a:rPr lang="en-GB" sz="800" b="1" dirty="0">
                <a:solidFill>
                  <a:srgbClr val="00B050"/>
                </a:solidFill>
              </a:rPr>
              <a:t>[“</a:t>
            </a:r>
            <a:r>
              <a:rPr lang="en-GB" sz="800" dirty="0">
                <a:solidFill>
                  <a:srgbClr val="00B050"/>
                </a:solidFill>
              </a:rPr>
              <a:t>Branch”, “Online</a:t>
            </a:r>
            <a:r>
              <a:rPr lang="en-GB" sz="800" dirty="0" smtClean="0">
                <a:solidFill>
                  <a:srgbClr val="00B050"/>
                </a:solidFill>
              </a:rPr>
              <a:t>”,]</a:t>
            </a:r>
            <a:endParaRPr lang="en-GB" sz="800" dirty="0">
              <a:solidFill>
                <a:srgbClr val="00B050"/>
              </a:solidFill>
            </a:endParaRPr>
          </a:p>
          <a:p>
            <a:pPr marL="171450" indent="-171450">
              <a:buFont typeface="Arial" charset="0"/>
              <a:buChar char="•"/>
            </a:pPr>
            <a:r>
              <a:rPr lang="en-GB" sz="800" dirty="0" err="1" smtClean="0"/>
              <a:t>ServicingAccessChannels</a:t>
            </a:r>
            <a:r>
              <a:rPr lang="en-GB" sz="800" dirty="0" smtClean="0"/>
              <a:t> </a:t>
            </a:r>
            <a:r>
              <a:rPr lang="en-GB" sz="800" dirty="0"/>
              <a:t>(Enumeration: </a:t>
            </a:r>
            <a:r>
              <a:rPr lang="en-GB" sz="800" i="1" dirty="0">
                <a:solidFill>
                  <a:schemeClr val="tx1">
                    <a:lumMod val="95000"/>
                    <a:lumOff val="5000"/>
                  </a:schemeClr>
                </a:solidFill>
              </a:rPr>
              <a:t>OB_ServicingAccessChannels1Code</a:t>
            </a:r>
            <a:r>
              <a:rPr lang="en-GB" sz="800" i="1" dirty="0" smtClean="0"/>
              <a:t>) </a:t>
            </a:r>
            <a:r>
              <a:rPr lang="en-GB" sz="800" b="1" dirty="0"/>
              <a:t>1..*</a:t>
            </a:r>
            <a:r>
              <a:rPr lang="en-GB" sz="800" b="1" dirty="0">
                <a:solidFill>
                  <a:srgbClr val="00B050"/>
                </a:solidFill>
              </a:rPr>
              <a:t> [“</a:t>
            </a:r>
            <a:r>
              <a:rPr lang="en-GB" sz="800" dirty="0">
                <a:solidFill>
                  <a:srgbClr val="00B050"/>
                </a:solidFill>
              </a:rPr>
              <a:t>Branch”, “Online”, “Phone”, “</a:t>
            </a:r>
            <a:r>
              <a:rPr lang="en-GB" sz="800" dirty="0" err="1">
                <a:solidFill>
                  <a:srgbClr val="00B050"/>
                </a:solidFill>
              </a:rPr>
              <a:t>MobileApps</a:t>
            </a:r>
            <a:r>
              <a:rPr lang="en-GB" sz="800" dirty="0">
                <a:solidFill>
                  <a:srgbClr val="00B050"/>
                </a:solidFill>
              </a:rPr>
              <a:t>”, “Post”]</a:t>
            </a:r>
          </a:p>
          <a:p>
            <a:pPr marL="171450" indent="-171450">
              <a:buFont typeface="Arial" charset="0"/>
              <a:buChar char="•"/>
            </a:pPr>
            <a:r>
              <a:rPr lang="en-GB" sz="800" dirty="0" err="1"/>
              <a:t>MaximumMonthlyCharge</a:t>
            </a:r>
            <a:r>
              <a:rPr lang="en-GB" sz="800" dirty="0"/>
              <a:t> </a:t>
            </a:r>
            <a:r>
              <a:rPr lang="en-GB" sz="800" b="1" dirty="0"/>
              <a:t>M  </a:t>
            </a:r>
            <a:r>
              <a:rPr lang="en-GB" sz="800" dirty="0">
                <a:solidFill>
                  <a:srgbClr val="00B050"/>
                </a:solidFill>
              </a:rPr>
              <a:t>10.00</a:t>
            </a:r>
          </a:p>
        </p:txBody>
      </p:sp>
      <p:sp>
        <p:nvSpPr>
          <p:cNvPr id="26" name="Rectangle 25"/>
          <p:cNvSpPr/>
          <p:nvPr/>
        </p:nvSpPr>
        <p:spPr>
          <a:xfrm>
            <a:off x="4768824" y="1665648"/>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PCAMarketingSate</a:t>
            </a:r>
            <a:endParaRPr lang="en-GB" sz="800" dirty="0"/>
          </a:p>
        </p:txBody>
      </p:sp>
      <p:cxnSp>
        <p:nvCxnSpPr>
          <p:cNvPr id="27" name="Straight Arrow Connector 26"/>
          <p:cNvCxnSpPr>
            <a:stCxn id="93" idx="3"/>
            <a:endCxn id="26" idx="1"/>
          </p:cNvCxnSpPr>
          <p:nvPr/>
        </p:nvCxnSpPr>
        <p:spPr>
          <a:xfrm>
            <a:off x="4130227" y="1837038"/>
            <a:ext cx="638597" cy="8630"/>
          </a:xfrm>
          <a:prstGeom prst="straightConnector1">
            <a:avLst/>
          </a:prstGeom>
          <a:ln cmpd="sng">
            <a:solidFill>
              <a:schemeClr val="tx1">
                <a:lumMod val="95000"/>
                <a:lumOff val="5000"/>
                <a:alpha val="82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6222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93456" y="260648"/>
            <a:ext cx="4175887" cy="369332"/>
          </a:xfrm>
          <a:prstGeom prst="rect">
            <a:avLst/>
          </a:prstGeom>
          <a:noFill/>
        </p:spPr>
        <p:txBody>
          <a:bodyPr wrap="none" rtlCol="0">
            <a:spAutoFit/>
          </a:bodyPr>
          <a:lstStyle/>
          <a:p>
            <a:r>
              <a:rPr lang="en-GB" b="1" dirty="0">
                <a:solidFill>
                  <a:srgbClr val="FF0000"/>
                </a:solidFill>
              </a:rPr>
              <a:t>How do I represent an introductory offer?</a:t>
            </a:r>
          </a:p>
        </p:txBody>
      </p:sp>
      <p:sp>
        <p:nvSpPr>
          <p:cNvPr id="90" name="Rectangle 89"/>
          <p:cNvSpPr/>
          <p:nvPr/>
        </p:nvSpPr>
        <p:spPr>
          <a:xfrm>
            <a:off x="448723" y="1312613"/>
            <a:ext cx="1404156"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Marketing State</a:t>
            </a:r>
          </a:p>
        </p:txBody>
      </p:sp>
      <p:sp>
        <p:nvSpPr>
          <p:cNvPr id="92" name="TextBox 91"/>
          <p:cNvSpPr txBox="1"/>
          <p:nvPr/>
        </p:nvSpPr>
        <p:spPr>
          <a:xfrm>
            <a:off x="448724" y="1671343"/>
            <a:ext cx="4386966" cy="1461939"/>
          </a:xfrm>
          <a:prstGeom prst="rect">
            <a:avLst/>
          </a:prstGeom>
          <a:noFill/>
        </p:spPr>
        <p:txBody>
          <a:bodyPr wrap="square" rtlCol="0">
            <a:spAutoFit/>
          </a:bodyPr>
          <a:lstStyle/>
          <a:p>
            <a:pPr marL="171450" indent="-171450">
              <a:buFont typeface="Arial" panose="020B0604020202020204" pitchFamily="34" charset="0"/>
              <a:buChar char="•"/>
            </a:pPr>
            <a:r>
              <a:rPr lang="en-US" sz="900" dirty="0"/>
              <a:t>Identification </a:t>
            </a:r>
            <a:r>
              <a:rPr lang="en-US" sz="900" b="1" dirty="0"/>
              <a:t>M</a:t>
            </a:r>
            <a:r>
              <a:rPr lang="en-US" sz="900" b="1" dirty="0">
                <a:solidFill>
                  <a:srgbClr val="00B050"/>
                </a:solidFill>
              </a:rPr>
              <a:t>   [ “P1”][“R1”]</a:t>
            </a:r>
            <a:endParaRPr lang="en-US" sz="900" dirty="0">
              <a:solidFill>
                <a:srgbClr val="00B050"/>
              </a:solidFill>
            </a:endParaRPr>
          </a:p>
          <a:p>
            <a:pPr marL="171450" indent="-171450">
              <a:buFont typeface="Arial" panose="020B0604020202020204" pitchFamily="34" charset="0"/>
              <a:buChar char="•"/>
            </a:pPr>
            <a:r>
              <a:rPr lang="en-US" sz="900" dirty="0" err="1"/>
              <a:t>MarketingState</a:t>
            </a:r>
            <a:r>
              <a:rPr lang="en-US" sz="900" dirty="0"/>
              <a:t> (Enumeration</a:t>
            </a:r>
            <a:r>
              <a:rPr lang="en-US" sz="800" dirty="0"/>
              <a:t>: </a:t>
            </a:r>
            <a:r>
              <a:rPr lang="en-US" sz="800" i="1" dirty="0"/>
              <a:t>OB_MarketingState1Code) </a:t>
            </a:r>
            <a:r>
              <a:rPr lang="en-US" sz="800" b="1" i="1" dirty="0"/>
              <a:t>M  </a:t>
            </a:r>
            <a:r>
              <a:rPr lang="en-US" sz="800" b="1" dirty="0">
                <a:solidFill>
                  <a:srgbClr val="00B050"/>
                </a:solidFill>
              </a:rPr>
              <a:t>[“Promotional”][”Regular”]</a:t>
            </a:r>
          </a:p>
          <a:p>
            <a:pPr marL="171450" indent="-171450">
              <a:buFont typeface="Arial" panose="020B0604020202020204" pitchFamily="34" charset="0"/>
              <a:buChar char="•"/>
            </a:pPr>
            <a:r>
              <a:rPr lang="en-US" sz="800" b="1" dirty="0" err="1"/>
              <a:t>PredecessorID</a:t>
            </a:r>
            <a:r>
              <a:rPr lang="en-US" sz="800" b="1" dirty="0"/>
              <a:t>: </a:t>
            </a:r>
            <a:r>
              <a:rPr lang="en-US" sz="800" b="1" dirty="0">
                <a:solidFill>
                  <a:srgbClr val="00B050"/>
                </a:solidFill>
              </a:rPr>
              <a:t>[],[“P1”]</a:t>
            </a:r>
          </a:p>
          <a:p>
            <a:pPr marL="171450" indent="-171450">
              <a:buFont typeface="Arial" panose="020B0604020202020204" pitchFamily="34" charset="0"/>
              <a:buChar char="•"/>
            </a:pPr>
            <a:r>
              <a:rPr lang="en-US" sz="900" dirty="0" err="1">
                <a:solidFill>
                  <a:schemeClr val="tx1">
                    <a:lumMod val="95000"/>
                    <a:lumOff val="5000"/>
                  </a:schemeClr>
                </a:solidFill>
              </a:rPr>
              <a:t>FirstMarketedDate</a:t>
            </a:r>
            <a:r>
              <a:rPr lang="en-US" sz="900" dirty="0" smtClean="0"/>
              <a:t> </a:t>
            </a:r>
            <a:r>
              <a:rPr lang="en-US" sz="900" dirty="0">
                <a:solidFill>
                  <a:srgbClr val="00B050"/>
                </a:solidFill>
              </a:rPr>
              <a:t>[“1/1/1990”][“1/1/1990”]</a:t>
            </a:r>
          </a:p>
          <a:p>
            <a:pPr marL="171450" indent="-171450">
              <a:buFont typeface="Arial" panose="020B0604020202020204" pitchFamily="34" charset="0"/>
              <a:buChar char="•"/>
            </a:pPr>
            <a:r>
              <a:rPr lang="en-US" sz="900" dirty="0" err="1">
                <a:solidFill>
                  <a:schemeClr val="tx1">
                    <a:lumMod val="95000"/>
                    <a:lumOff val="5000"/>
                  </a:schemeClr>
                </a:solidFill>
              </a:rPr>
              <a:t>LastMarketedDate</a:t>
            </a:r>
            <a:r>
              <a:rPr lang="en-US" sz="900" dirty="0" smtClean="0"/>
              <a:t>   </a:t>
            </a:r>
            <a:r>
              <a:rPr lang="en-US" sz="900" dirty="0">
                <a:solidFill>
                  <a:srgbClr val="00B050"/>
                </a:solidFill>
              </a:rPr>
              <a:t>[“31/12/9999”][“31/12/9999”]</a:t>
            </a:r>
          </a:p>
          <a:p>
            <a:pPr marL="171450" indent="-171450">
              <a:buFont typeface="Arial" panose="020B0604020202020204" pitchFamily="34" charset="0"/>
              <a:buChar char="•"/>
            </a:pPr>
            <a:r>
              <a:rPr lang="en-US" sz="900" dirty="0" err="1">
                <a:solidFill>
                  <a:schemeClr val="tx1">
                    <a:lumMod val="95000"/>
                    <a:lumOff val="5000"/>
                  </a:schemeClr>
                </a:solidFill>
              </a:rPr>
              <a:t>StateTenureLength</a:t>
            </a:r>
            <a:r>
              <a:rPr lang="en-US" sz="900" dirty="0" smtClean="0"/>
              <a:t> </a:t>
            </a:r>
            <a:r>
              <a:rPr lang="en-US" sz="900" dirty="0">
                <a:solidFill>
                  <a:srgbClr val="00B050"/>
                </a:solidFill>
              </a:rPr>
              <a:t>[“12”][]</a:t>
            </a:r>
          </a:p>
          <a:p>
            <a:pPr marL="171450" indent="-171450">
              <a:buFont typeface="Arial" panose="020B0604020202020204" pitchFamily="34" charset="0"/>
              <a:buChar char="•"/>
            </a:pPr>
            <a:r>
              <a:rPr lang="en-US" sz="900" dirty="0" err="1">
                <a:solidFill>
                  <a:schemeClr val="tx1">
                    <a:lumMod val="95000"/>
                    <a:lumOff val="5000"/>
                  </a:schemeClr>
                </a:solidFill>
              </a:rPr>
              <a:t>StateTenurePeriod</a:t>
            </a:r>
            <a:r>
              <a:rPr lang="en-US" sz="900" dirty="0" smtClean="0"/>
              <a:t> </a:t>
            </a:r>
            <a:r>
              <a:rPr lang="en-US" sz="900" dirty="0"/>
              <a:t>(Enumeration: </a:t>
            </a:r>
            <a:r>
              <a:rPr lang="en-US" sz="900" i="1" dirty="0"/>
              <a:t>OB_Period1Code</a:t>
            </a:r>
            <a:r>
              <a:rPr lang="en-US" sz="900" dirty="0"/>
              <a:t>)  [</a:t>
            </a:r>
            <a:r>
              <a:rPr lang="en-US" sz="900" dirty="0">
                <a:solidFill>
                  <a:srgbClr val="00B050"/>
                </a:solidFill>
              </a:rPr>
              <a:t>“Month”][]</a:t>
            </a:r>
          </a:p>
          <a:p>
            <a:pPr marL="171450" indent="-171450">
              <a:buFont typeface="Arial" panose="020B0604020202020204" pitchFamily="34" charset="0"/>
              <a:buChar char="•"/>
            </a:pPr>
            <a:r>
              <a:rPr lang="en-US" sz="900" dirty="0"/>
              <a:t>Notes(0..*)  </a:t>
            </a:r>
            <a:r>
              <a:rPr lang="en-US" sz="900" dirty="0">
                <a:solidFill>
                  <a:srgbClr val="00B050"/>
                </a:solidFill>
              </a:rPr>
              <a:t>[“5% on balances up to £2500 (eligibility criteria apply) during promotional period, and then reverts to standard variable rate.”][“Standard variable rate on balances up to £2500”]</a:t>
            </a:r>
          </a:p>
        </p:txBody>
      </p:sp>
      <p:sp>
        <p:nvSpPr>
          <p:cNvPr id="2" name="TextBox 1"/>
          <p:cNvSpPr txBox="1"/>
          <p:nvPr/>
        </p:nvSpPr>
        <p:spPr>
          <a:xfrm>
            <a:off x="448723" y="3068960"/>
            <a:ext cx="7816645" cy="1938992"/>
          </a:xfrm>
          <a:prstGeom prst="rect">
            <a:avLst/>
          </a:prstGeom>
          <a:noFill/>
        </p:spPr>
        <p:txBody>
          <a:bodyPr wrap="square" rtlCol="0">
            <a:spAutoFit/>
          </a:bodyPr>
          <a:lstStyle/>
          <a:p>
            <a:r>
              <a:rPr lang="en-GB" sz="1200" b="1" dirty="0"/>
              <a:t>Example: </a:t>
            </a:r>
          </a:p>
          <a:p>
            <a:r>
              <a:rPr lang="en-GB" sz="1200" dirty="0">
                <a:hlinkClick r:id="rId2"/>
              </a:rPr>
              <a:t>Nationwide </a:t>
            </a:r>
            <a:r>
              <a:rPr lang="en-GB" sz="1200" dirty="0" err="1">
                <a:hlinkClick r:id="rId2"/>
              </a:rPr>
              <a:t>FlexDirect</a:t>
            </a:r>
            <a:r>
              <a:rPr lang="en-GB" sz="1200" dirty="0"/>
              <a:t> has an introductory 12 month offer of 5% interest &amp; no overdraft fees reverting to the standard variable rate of 1% on balances of up to £2500. </a:t>
            </a:r>
            <a:endParaRPr lang="en-GB" sz="1200" dirty="0" smtClean="0"/>
          </a:p>
          <a:p>
            <a:endParaRPr lang="en-GB" sz="1200" dirty="0"/>
          </a:p>
          <a:p>
            <a:r>
              <a:rPr lang="en-GB" sz="1200" b="1" dirty="0"/>
              <a:t>Notes:</a:t>
            </a:r>
          </a:p>
          <a:p>
            <a:pPr marL="228600" indent="-228600">
              <a:buFont typeface="+mj-lt"/>
              <a:buAutoNum type="arabicPeriod"/>
            </a:pPr>
            <a:r>
              <a:rPr lang="en-GB" sz="1200" dirty="0"/>
              <a:t>It’s preferable to provide default values  for dates in order to make it easier to query which marketing states are operative on a particular date.</a:t>
            </a:r>
          </a:p>
          <a:p>
            <a:pPr marL="228600" indent="-228600">
              <a:buFont typeface="+mj-lt"/>
              <a:buAutoNum type="arabicPeriod"/>
            </a:pPr>
            <a:r>
              <a:rPr lang="en-GB" sz="1200" dirty="0"/>
              <a:t>Marketing state is only intended to cover the current and near term future changes in promotional and regular offers, which need to be presented to the customer when marketed. It is not intended to provide a change history going back in time. </a:t>
            </a:r>
          </a:p>
        </p:txBody>
      </p:sp>
    </p:spTree>
    <p:extLst>
      <p:ext uri="{BB962C8B-B14F-4D97-AF65-F5344CB8AC3E}">
        <p14:creationId xmlns:p14="http://schemas.microsoft.com/office/powerpoint/2010/main" val="2413661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72481" y="188640"/>
            <a:ext cx="3780971" cy="369332"/>
          </a:xfrm>
          <a:prstGeom prst="rect">
            <a:avLst/>
          </a:prstGeom>
          <a:noFill/>
        </p:spPr>
        <p:txBody>
          <a:bodyPr wrap="none" rtlCol="0">
            <a:spAutoFit/>
          </a:bodyPr>
          <a:lstStyle/>
          <a:p>
            <a:r>
              <a:rPr lang="en-GB" b="1" dirty="0">
                <a:solidFill>
                  <a:srgbClr val="FF0000"/>
                </a:solidFill>
              </a:rPr>
              <a:t>How can I show tiered interest rates?</a:t>
            </a:r>
          </a:p>
        </p:txBody>
      </p:sp>
      <p:sp>
        <p:nvSpPr>
          <p:cNvPr id="23" name="Rectangle 22"/>
          <p:cNvSpPr/>
          <p:nvPr/>
        </p:nvSpPr>
        <p:spPr>
          <a:xfrm>
            <a:off x="2914163" y="2377629"/>
            <a:ext cx="1157252" cy="39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TierBandSet</a:t>
            </a:r>
            <a:endParaRPr lang="en-GB" sz="800" b="1" dirty="0"/>
          </a:p>
        </p:txBody>
      </p:sp>
      <p:sp>
        <p:nvSpPr>
          <p:cNvPr id="29" name="Rectangle 28"/>
          <p:cNvSpPr/>
          <p:nvPr/>
        </p:nvSpPr>
        <p:spPr>
          <a:xfrm>
            <a:off x="4647624" y="2375398"/>
            <a:ext cx="779205" cy="39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TierBand</a:t>
            </a:r>
            <a:endParaRPr lang="en-GB" sz="800" b="1" dirty="0"/>
          </a:p>
        </p:txBody>
      </p:sp>
      <p:cxnSp>
        <p:nvCxnSpPr>
          <p:cNvPr id="31" name="Straight Arrow Connector 30"/>
          <p:cNvCxnSpPr/>
          <p:nvPr/>
        </p:nvCxnSpPr>
        <p:spPr>
          <a:xfrm>
            <a:off x="4107115" y="2575302"/>
            <a:ext cx="542926" cy="148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821459" y="1137705"/>
            <a:ext cx="4532010" cy="1354217"/>
          </a:xfrm>
          <a:prstGeom prst="rect">
            <a:avLst/>
          </a:prstGeom>
          <a:noFill/>
        </p:spPr>
        <p:txBody>
          <a:bodyPr wrap="none" rtlCol="0">
            <a:spAutoFit/>
          </a:bodyPr>
          <a:lstStyle/>
          <a:p>
            <a:pPr marL="171450" indent="-171450">
              <a:buFont typeface="Arial" charset="0"/>
              <a:buChar char="•"/>
            </a:pPr>
            <a:r>
              <a:rPr lang="en-GB" sz="900" dirty="0" err="1"/>
              <a:t>CalculationMethod</a:t>
            </a:r>
            <a:r>
              <a:rPr lang="en-GB" sz="900" dirty="0"/>
              <a:t> (Enumeration: </a:t>
            </a:r>
            <a:r>
              <a:rPr lang="en-GB" sz="900" i="1" dirty="0"/>
              <a:t>OB_InterestCalculationMethod1Code</a:t>
            </a:r>
            <a:r>
              <a:rPr lang="en-GB" sz="900" dirty="0"/>
              <a:t>) </a:t>
            </a:r>
            <a:r>
              <a:rPr lang="en-GB" sz="900" dirty="0">
                <a:solidFill>
                  <a:srgbClr val="00B050"/>
                </a:solidFill>
              </a:rPr>
              <a:t>“Compound”</a:t>
            </a:r>
          </a:p>
          <a:p>
            <a:pPr marL="171450" indent="-171450">
              <a:buFont typeface="Arial" charset="0"/>
              <a:buChar char="•"/>
            </a:pPr>
            <a:r>
              <a:rPr lang="en-GB" sz="900" dirty="0"/>
              <a:t>Destination(Enumeration: </a:t>
            </a:r>
            <a:r>
              <a:rPr lang="en-GB" sz="900" i="1" dirty="0"/>
              <a:t>OB_InterestDestination1Code) </a:t>
            </a:r>
            <a:endParaRPr lang="en-GB" sz="900" dirty="0">
              <a:solidFill>
                <a:srgbClr val="00B050"/>
              </a:solidFill>
            </a:endParaRPr>
          </a:p>
          <a:p>
            <a:pPr marL="171450" indent="-171450">
              <a:buFont typeface="Arial" charset="0"/>
              <a:buChar char="•"/>
            </a:pPr>
            <a:r>
              <a:rPr lang="en-GB" sz="900" dirty="0" err="1"/>
              <a:t>TierBandMethod</a:t>
            </a:r>
            <a:r>
              <a:rPr lang="en-GB" sz="900" dirty="0"/>
              <a:t> (Enumeration: </a:t>
            </a:r>
            <a:r>
              <a:rPr lang="en-GB" sz="900" i="1" dirty="0"/>
              <a:t>OB_TierBandType1Code</a:t>
            </a:r>
            <a:r>
              <a:rPr lang="en-GB" sz="900" dirty="0"/>
              <a:t>) </a:t>
            </a:r>
            <a:r>
              <a:rPr lang="en-GB" sz="900" b="1" dirty="0"/>
              <a:t>M </a:t>
            </a:r>
            <a:r>
              <a:rPr lang="en-GB" sz="900" dirty="0">
                <a:solidFill>
                  <a:srgbClr val="00B050"/>
                </a:solidFill>
              </a:rPr>
              <a:t>“Tiered”</a:t>
            </a:r>
          </a:p>
          <a:p>
            <a:pPr marL="171450" indent="-171450">
              <a:buFont typeface="Arial" charset="0"/>
              <a:buChar char="•"/>
            </a:pPr>
            <a:r>
              <a:rPr lang="en-GB" sz="900" dirty="0"/>
              <a:t>Notes </a:t>
            </a:r>
            <a:r>
              <a:rPr lang="en-GB" sz="900" b="1" dirty="0"/>
              <a:t>0..* </a:t>
            </a:r>
            <a:r>
              <a:rPr lang="en-GB" sz="900" b="1" dirty="0">
                <a:solidFill>
                  <a:srgbClr val="00B050"/>
                </a:solidFill>
              </a:rPr>
              <a:t>“</a:t>
            </a:r>
            <a:r>
              <a:rPr lang="en-GB" sz="900" dirty="0">
                <a:solidFill>
                  <a:srgbClr val="00B050"/>
                </a:solidFill>
              </a:rPr>
              <a:t>From the 11th June 2017, we will be changing how we pay credit interest </a:t>
            </a:r>
          </a:p>
          <a:p>
            <a:pPr marL="171450" indent="-171450">
              <a:buFont typeface="Arial" charset="0"/>
              <a:buChar char="•"/>
            </a:pPr>
            <a:r>
              <a:rPr lang="en-GB" sz="900" dirty="0">
                <a:solidFill>
                  <a:srgbClr val="00B050"/>
                </a:solidFill>
              </a:rPr>
              <a:t>on our Bank of Scotland current accounts with Vantage. We are replacing the current </a:t>
            </a:r>
          </a:p>
          <a:p>
            <a:pPr marL="171450" indent="-171450">
              <a:buFont typeface="Arial" charset="0"/>
              <a:buChar char="•"/>
            </a:pPr>
            <a:r>
              <a:rPr lang="en-GB" sz="900" dirty="0">
                <a:solidFill>
                  <a:srgbClr val="00B050"/>
                </a:solidFill>
              </a:rPr>
              <a:t>tiered rates with a single interest rate of 2% AER (1.98% gross) (variable) on credit </a:t>
            </a:r>
          </a:p>
          <a:p>
            <a:pPr marL="171450" indent="-171450">
              <a:buFont typeface="Arial" charset="0"/>
              <a:buChar char="•"/>
            </a:pPr>
            <a:r>
              <a:rPr lang="en-GB" sz="900" dirty="0">
                <a:solidFill>
                  <a:srgbClr val="00B050"/>
                </a:solidFill>
              </a:rPr>
              <a:t>balances between £1 and £5,000. Depending on the balance of your account this may be </a:t>
            </a:r>
          </a:p>
          <a:p>
            <a:pPr marL="171450" indent="-171450">
              <a:buFont typeface="Arial" charset="0"/>
              <a:buChar char="•"/>
            </a:pPr>
            <a:r>
              <a:rPr lang="en-GB" sz="900" dirty="0">
                <a:solidFill>
                  <a:srgbClr val="00B050"/>
                </a:solidFill>
              </a:rPr>
              <a:t>an increase or decrease to the rate you currently receive.”</a:t>
            </a:r>
            <a:endParaRPr lang="en-GB" sz="900" b="1" dirty="0">
              <a:solidFill>
                <a:srgbClr val="00B050"/>
              </a:solidFill>
            </a:endParaRPr>
          </a:p>
          <a:p>
            <a:pPr marL="171450" indent="-171450">
              <a:buFont typeface="Arial" charset="0"/>
              <a:buChar char="•"/>
            </a:pPr>
            <a:endParaRPr lang="en-GB" sz="1000" b="1" dirty="0"/>
          </a:p>
        </p:txBody>
      </p:sp>
      <p:sp>
        <p:nvSpPr>
          <p:cNvPr id="18" name="TextBox 17"/>
          <p:cNvSpPr txBox="1"/>
          <p:nvPr/>
        </p:nvSpPr>
        <p:spPr>
          <a:xfrm>
            <a:off x="5540729" y="2373150"/>
            <a:ext cx="3960549" cy="2446824"/>
          </a:xfrm>
          <a:prstGeom prst="rect">
            <a:avLst/>
          </a:prstGeom>
          <a:noFill/>
        </p:spPr>
        <p:txBody>
          <a:bodyPr wrap="square" rtlCol="0">
            <a:spAutoFit/>
          </a:bodyPr>
          <a:lstStyle/>
          <a:p>
            <a:pPr marL="171450" indent="-171450">
              <a:buFont typeface="Arial" charset="0"/>
              <a:buChar char="•"/>
            </a:pPr>
            <a:r>
              <a:rPr lang="en-GB" sz="900" dirty="0"/>
              <a:t>Identification </a:t>
            </a:r>
            <a:r>
              <a:rPr lang="en-GB" sz="900" b="1" dirty="0"/>
              <a:t>M [</a:t>
            </a:r>
            <a:r>
              <a:rPr lang="en-GB" sz="900" b="1" dirty="0">
                <a:solidFill>
                  <a:srgbClr val="00B050"/>
                </a:solidFill>
              </a:rPr>
              <a:t>1],[2]</a:t>
            </a:r>
            <a:endParaRPr lang="en-GB" sz="900" dirty="0">
              <a:solidFill>
                <a:srgbClr val="00B050"/>
              </a:solidFill>
            </a:endParaRPr>
          </a:p>
          <a:p>
            <a:pPr marL="171450" indent="-171450">
              <a:buFont typeface="Arial" charset="0"/>
              <a:buChar char="•"/>
            </a:pPr>
            <a:r>
              <a:rPr lang="en-GB" sz="900" dirty="0" err="1"/>
              <a:t>TierValueMinimum</a:t>
            </a:r>
            <a:r>
              <a:rPr lang="en-GB" sz="900" dirty="0"/>
              <a:t> </a:t>
            </a:r>
            <a:r>
              <a:rPr lang="en-GB" sz="900" b="1" dirty="0"/>
              <a:t>M </a:t>
            </a:r>
            <a:r>
              <a:rPr lang="en-GB" sz="900" b="1" dirty="0">
                <a:solidFill>
                  <a:srgbClr val="00B050"/>
                </a:solidFill>
              </a:rPr>
              <a:t>[</a:t>
            </a:r>
            <a:r>
              <a:rPr lang="en-GB" sz="900" dirty="0">
                <a:solidFill>
                  <a:srgbClr val="00B050"/>
                </a:solidFill>
              </a:rPr>
              <a:t>1.00],[1000.00],[3000] </a:t>
            </a:r>
          </a:p>
          <a:p>
            <a:pPr marL="171450" indent="-171450">
              <a:buFont typeface="Arial" charset="0"/>
              <a:buChar char="•"/>
            </a:pPr>
            <a:r>
              <a:rPr lang="en-GB" sz="900" dirty="0" err="1"/>
              <a:t>TierValueMaximum</a:t>
            </a:r>
            <a:r>
              <a:rPr lang="en-GB" sz="900" dirty="0"/>
              <a:t> </a:t>
            </a:r>
            <a:r>
              <a:rPr lang="en-GB" sz="900" dirty="0">
                <a:solidFill>
                  <a:srgbClr val="00B050"/>
                </a:solidFill>
              </a:rPr>
              <a:t>[999.99],[2999.99],[5000]</a:t>
            </a:r>
          </a:p>
          <a:p>
            <a:pPr marL="171450" indent="-171450">
              <a:buFont typeface="Arial" charset="0"/>
              <a:buChar char="•"/>
            </a:pPr>
            <a:r>
              <a:rPr lang="en-GB" sz="900" dirty="0" err="1"/>
              <a:t>CalculationFrequency</a:t>
            </a:r>
            <a:r>
              <a:rPr lang="en-GB" sz="900" dirty="0"/>
              <a:t> (Enumeration: </a:t>
            </a:r>
            <a:r>
              <a:rPr lang="en-GB" sz="900" i="1" dirty="0"/>
              <a:t>OB_Frequency1Code) </a:t>
            </a:r>
            <a:r>
              <a:rPr lang="en-GB" sz="900" b="1" i="1" dirty="0"/>
              <a:t>M</a:t>
            </a:r>
            <a:r>
              <a:rPr lang="en-GB" sz="900" b="1" dirty="0">
                <a:solidFill>
                  <a:srgbClr val="00B050"/>
                </a:solidFill>
              </a:rPr>
              <a:t> </a:t>
            </a:r>
            <a:r>
              <a:rPr lang="en-GB" sz="900" dirty="0">
                <a:solidFill>
                  <a:srgbClr val="00B050"/>
                </a:solidFill>
              </a:rPr>
              <a:t>[Monthly],[Monthly], [Monthly]</a:t>
            </a:r>
          </a:p>
          <a:p>
            <a:pPr marL="171450" indent="-171450">
              <a:buFont typeface="Arial" charset="0"/>
              <a:buChar char="•"/>
            </a:pPr>
            <a:r>
              <a:rPr lang="en-GB" sz="900" dirty="0" err="1"/>
              <a:t>OtherCalculationFrequency</a:t>
            </a:r>
            <a:endParaRPr lang="en-GB" sz="900" dirty="0"/>
          </a:p>
          <a:p>
            <a:pPr marL="171450" indent="-171450">
              <a:buFont typeface="Arial" charset="0"/>
              <a:buChar char="•"/>
            </a:pPr>
            <a:r>
              <a:rPr lang="en-GB" sz="900" dirty="0" err="1"/>
              <a:t>ApplicationFrequency</a:t>
            </a:r>
            <a:r>
              <a:rPr lang="en-GB" sz="900" dirty="0"/>
              <a:t>(Enumeration:</a:t>
            </a:r>
            <a:r>
              <a:rPr lang="en-GB" sz="900" i="1" dirty="0"/>
              <a:t> OB_Frequency1Code) </a:t>
            </a:r>
            <a:r>
              <a:rPr lang="en-GB" sz="900" b="1" i="1" dirty="0"/>
              <a:t>M</a:t>
            </a:r>
            <a:r>
              <a:rPr lang="en-GB" sz="900" i="1" dirty="0"/>
              <a:t> </a:t>
            </a:r>
            <a:r>
              <a:rPr lang="en-GB" sz="900" dirty="0">
                <a:solidFill>
                  <a:srgbClr val="00B050"/>
                </a:solidFill>
              </a:rPr>
              <a:t>[Monthly],[Monthly],[Monthly]</a:t>
            </a:r>
          </a:p>
          <a:p>
            <a:pPr marL="171450" indent="-171450">
              <a:buFont typeface="Arial" charset="0"/>
              <a:buChar char="•"/>
            </a:pPr>
            <a:r>
              <a:rPr lang="en-GB" sz="900" dirty="0" err="1"/>
              <a:t>OtherApplicationFrequency</a:t>
            </a:r>
            <a:r>
              <a:rPr lang="en-GB" sz="900" dirty="0"/>
              <a:t> </a:t>
            </a:r>
          </a:p>
          <a:p>
            <a:pPr marL="171450" indent="-171450">
              <a:buFont typeface="Arial" charset="0"/>
              <a:buChar char="•"/>
            </a:pPr>
            <a:r>
              <a:rPr lang="en-GB" sz="900" dirty="0" err="1"/>
              <a:t>DepositInterestAppliedCoverage</a:t>
            </a:r>
            <a:r>
              <a:rPr lang="en-GB" sz="900" dirty="0"/>
              <a:t> [Enumeration: OB_TierBandType1Code </a:t>
            </a:r>
            <a:r>
              <a:rPr lang="en-GB" sz="900" dirty="0">
                <a:solidFill>
                  <a:srgbClr val="00B050"/>
                </a:solidFill>
              </a:rPr>
              <a:t>[“Tiered”][“Tiered”][“Tiered”}</a:t>
            </a:r>
          </a:p>
          <a:p>
            <a:pPr marL="171450" indent="-171450">
              <a:buFont typeface="Arial" charset="0"/>
              <a:buChar char="•"/>
            </a:pPr>
            <a:r>
              <a:rPr lang="en-GB" sz="900" dirty="0" err="1"/>
              <a:t>FixedVariableInterestRateType</a:t>
            </a:r>
            <a:r>
              <a:rPr lang="en-GB" sz="900" dirty="0"/>
              <a:t>(Enumeration: </a:t>
            </a:r>
            <a:r>
              <a:rPr lang="en-GB" sz="900" i="1" dirty="0"/>
              <a:t>OB_InterestFixedVariableType1Code</a:t>
            </a:r>
            <a:r>
              <a:rPr lang="en-GB" sz="900" dirty="0"/>
              <a:t>) </a:t>
            </a:r>
            <a:r>
              <a:rPr lang="en-GB" sz="900" b="1" dirty="0"/>
              <a:t>M </a:t>
            </a:r>
            <a:r>
              <a:rPr lang="en-GB" sz="900" b="1" dirty="0">
                <a:solidFill>
                  <a:srgbClr val="00B050"/>
                </a:solidFill>
              </a:rPr>
              <a:t>[</a:t>
            </a:r>
            <a:r>
              <a:rPr lang="en-GB" sz="900" dirty="0">
                <a:solidFill>
                  <a:srgbClr val="00B050"/>
                </a:solidFill>
              </a:rPr>
              <a:t>“Variable”],[“Variable”],[“Variable”]</a:t>
            </a:r>
            <a:endParaRPr lang="en-GB" sz="900" dirty="0"/>
          </a:p>
          <a:p>
            <a:pPr marL="171450" indent="-171450">
              <a:buFont typeface="Arial" charset="0"/>
              <a:buChar char="•"/>
            </a:pPr>
            <a:r>
              <a:rPr lang="en-GB" sz="900" dirty="0"/>
              <a:t>AER </a:t>
            </a:r>
            <a:r>
              <a:rPr lang="en-GB" sz="900" b="1" dirty="0"/>
              <a:t>M </a:t>
            </a:r>
            <a:r>
              <a:rPr lang="en-GB" sz="900" b="1" dirty="0">
                <a:solidFill>
                  <a:srgbClr val="00B050"/>
                </a:solidFill>
              </a:rPr>
              <a:t>[1</a:t>
            </a:r>
            <a:r>
              <a:rPr lang="en-GB" sz="900" dirty="0">
                <a:solidFill>
                  <a:srgbClr val="00B050"/>
                </a:solidFill>
              </a:rPr>
              <a:t>.5].[2.00],[3.00]</a:t>
            </a:r>
          </a:p>
          <a:p>
            <a:pPr marL="171450" indent="-171450">
              <a:buFont typeface="Arial" charset="0"/>
              <a:buChar char="•"/>
            </a:pPr>
            <a:r>
              <a:rPr lang="en-GB" sz="900" dirty="0" err="1"/>
              <a:t>BankInterestRateType</a:t>
            </a:r>
            <a:r>
              <a:rPr lang="en-GB" sz="900" dirty="0"/>
              <a:t> (Enumeration: </a:t>
            </a:r>
            <a:r>
              <a:rPr lang="en-GB" sz="900" i="1" dirty="0"/>
              <a:t>OB_InterestType1Code</a:t>
            </a:r>
            <a:r>
              <a:rPr lang="en-GB" sz="900" dirty="0"/>
              <a:t>)</a:t>
            </a:r>
          </a:p>
          <a:p>
            <a:pPr marL="171450" indent="-171450">
              <a:buFont typeface="Arial" charset="0"/>
              <a:buChar char="•"/>
            </a:pPr>
            <a:r>
              <a:rPr lang="en-GB" sz="900" dirty="0" err="1"/>
              <a:t>OtherBankInterestType</a:t>
            </a:r>
            <a:endParaRPr lang="en-GB" sz="900" dirty="0"/>
          </a:p>
          <a:p>
            <a:pPr marL="171450" indent="-171450">
              <a:buFont typeface="Arial" charset="0"/>
              <a:buChar char="•"/>
            </a:pPr>
            <a:r>
              <a:rPr lang="en-GB" sz="900" dirty="0"/>
              <a:t>Notes </a:t>
            </a:r>
            <a:r>
              <a:rPr lang="en-GB" sz="900" b="1" dirty="0"/>
              <a:t>0..*</a:t>
            </a:r>
            <a:endParaRPr lang="en-GB" sz="800" b="1" dirty="0">
              <a:solidFill>
                <a:srgbClr val="00B050"/>
              </a:solidFill>
            </a:endParaRPr>
          </a:p>
        </p:txBody>
      </p:sp>
      <p:sp>
        <p:nvSpPr>
          <p:cNvPr id="11" name="Rectangle 10"/>
          <p:cNvSpPr/>
          <p:nvPr/>
        </p:nvSpPr>
        <p:spPr>
          <a:xfrm>
            <a:off x="963467" y="2388577"/>
            <a:ext cx="896548"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CreditInterest</a:t>
            </a:r>
            <a:endParaRPr lang="en-GB" sz="800" dirty="0">
              <a:solidFill>
                <a:schemeClr val="bg1"/>
              </a:solidFill>
            </a:endParaRPr>
          </a:p>
        </p:txBody>
      </p:sp>
      <p:cxnSp>
        <p:nvCxnSpPr>
          <p:cNvPr id="4" name="Straight Arrow Connector 3"/>
          <p:cNvCxnSpPr>
            <a:stCxn id="11" idx="3"/>
            <a:endCxn id="23" idx="1"/>
          </p:cNvCxnSpPr>
          <p:nvPr/>
        </p:nvCxnSpPr>
        <p:spPr>
          <a:xfrm flipV="1">
            <a:off x="1860015" y="2573571"/>
            <a:ext cx="1054148" cy="109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48722" y="4697313"/>
            <a:ext cx="7816645" cy="1015663"/>
          </a:xfrm>
          <a:prstGeom prst="rect">
            <a:avLst/>
          </a:prstGeom>
          <a:noFill/>
        </p:spPr>
        <p:txBody>
          <a:bodyPr wrap="square" rtlCol="0">
            <a:spAutoFit/>
          </a:bodyPr>
          <a:lstStyle/>
          <a:p>
            <a:r>
              <a:rPr lang="en-GB" sz="1200" b="1" dirty="0"/>
              <a:t>Example: </a:t>
            </a:r>
          </a:p>
          <a:p>
            <a:r>
              <a:rPr lang="en-GB" sz="1200" dirty="0">
                <a:hlinkClick r:id="rId2"/>
              </a:rPr>
              <a:t>Bank of Scotland Classic Vantage account</a:t>
            </a:r>
            <a:r>
              <a:rPr lang="en-GB" sz="1200" dirty="0"/>
              <a:t> (Prior to 11</a:t>
            </a:r>
            <a:r>
              <a:rPr lang="en-GB" sz="1200" baseline="30000" dirty="0"/>
              <a:t>th</a:t>
            </a:r>
            <a:r>
              <a:rPr lang="en-GB" sz="1200" dirty="0"/>
              <a:t> June 2017)</a:t>
            </a:r>
          </a:p>
          <a:p>
            <a:r>
              <a:rPr lang="en-GB" sz="1200" b="1" dirty="0"/>
              <a:t>3.00%</a:t>
            </a:r>
            <a:r>
              <a:rPr lang="en-GB" sz="1200" dirty="0"/>
              <a:t> AER (</a:t>
            </a:r>
            <a:r>
              <a:rPr lang="en-GB" sz="1200" b="1" dirty="0"/>
              <a:t>2.96%</a:t>
            </a:r>
            <a:r>
              <a:rPr lang="en-GB" sz="1200" dirty="0"/>
              <a:t> Gross) variable on balances £3,000-£5,000</a:t>
            </a:r>
          </a:p>
          <a:p>
            <a:r>
              <a:rPr lang="en-GB" sz="1200" b="1" dirty="0"/>
              <a:t>2.00%</a:t>
            </a:r>
            <a:r>
              <a:rPr lang="en-GB" sz="1200" dirty="0"/>
              <a:t> AER (</a:t>
            </a:r>
            <a:r>
              <a:rPr lang="en-GB" sz="1200" b="1" dirty="0"/>
              <a:t>1.98%</a:t>
            </a:r>
            <a:r>
              <a:rPr lang="en-GB" sz="1200" dirty="0"/>
              <a:t> Gross) variable on balances £1,000-£2,999.99</a:t>
            </a:r>
          </a:p>
          <a:p>
            <a:r>
              <a:rPr lang="en-GB" sz="1200" b="1" dirty="0"/>
              <a:t>1.50%</a:t>
            </a:r>
            <a:r>
              <a:rPr lang="en-GB" sz="1200" dirty="0"/>
              <a:t> AER (</a:t>
            </a:r>
            <a:r>
              <a:rPr lang="en-GB" sz="1200" b="1" dirty="0"/>
              <a:t>1.49%</a:t>
            </a:r>
            <a:r>
              <a:rPr lang="en-GB" sz="1200" dirty="0"/>
              <a:t> Gross) variable on balances £1 - £999.99</a:t>
            </a:r>
          </a:p>
        </p:txBody>
      </p:sp>
      <p:sp>
        <p:nvSpPr>
          <p:cNvPr id="13" name="Rectangle 12">
            <a:extLst>
              <a:ext uri="{FF2B5EF4-FFF2-40B4-BE49-F238E27FC236}">
                <a16:creationId xmlns="" xmlns:a16="http://schemas.microsoft.com/office/drawing/2014/main" id="{1741C7F4-6B3C-4B4B-8D6E-6F15ED5F28BE}"/>
              </a:ext>
            </a:extLst>
          </p:cNvPr>
          <p:cNvSpPr/>
          <p:nvPr/>
        </p:nvSpPr>
        <p:spPr>
          <a:xfrm>
            <a:off x="1963098" y="3068913"/>
            <a:ext cx="1222062" cy="39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CreditInterestEligibility</a:t>
            </a:r>
            <a:endParaRPr lang="en-GB" sz="800" b="1" dirty="0"/>
          </a:p>
        </p:txBody>
      </p:sp>
      <p:sp>
        <p:nvSpPr>
          <p:cNvPr id="14" name="Rectangle 13">
            <a:extLst>
              <a:ext uri="{FF2B5EF4-FFF2-40B4-BE49-F238E27FC236}">
                <a16:creationId xmlns="" xmlns:a16="http://schemas.microsoft.com/office/drawing/2014/main" id="{1BE7BE35-8478-44E2-B72E-C046E7224C97}"/>
              </a:ext>
            </a:extLst>
          </p:cNvPr>
          <p:cNvSpPr/>
          <p:nvPr/>
        </p:nvSpPr>
        <p:spPr>
          <a:xfrm>
            <a:off x="1860015" y="3478890"/>
            <a:ext cx="2660937" cy="1200329"/>
          </a:xfrm>
          <a:prstGeom prst="rect">
            <a:avLst/>
          </a:prstGeom>
        </p:spPr>
        <p:txBody>
          <a:bodyPr wrap="square">
            <a:spAutoFit/>
          </a:bodyPr>
          <a:lstStyle/>
          <a:p>
            <a:pPr marL="171450" indent="-171450">
              <a:buFont typeface="Arial" charset="0"/>
              <a:buChar char="•"/>
            </a:pPr>
            <a:r>
              <a:rPr lang="en-GB" sz="800" dirty="0"/>
              <a:t>Name </a:t>
            </a:r>
            <a:r>
              <a:rPr lang="en-GB" sz="800" b="1" dirty="0"/>
              <a:t>M </a:t>
            </a:r>
            <a:endParaRPr lang="en-GB" sz="800" dirty="0">
              <a:solidFill>
                <a:srgbClr val="00B050"/>
              </a:solidFill>
            </a:endParaRPr>
          </a:p>
          <a:p>
            <a:pPr marL="171450" indent="-171450">
              <a:buFont typeface="Arial" charset="0"/>
              <a:buChar char="•"/>
            </a:pPr>
            <a:r>
              <a:rPr lang="en-GB" sz="800" dirty="0"/>
              <a:t>Description</a:t>
            </a:r>
          </a:p>
          <a:p>
            <a:pPr marL="171450" indent="-171450">
              <a:buFont typeface="Arial" charset="0"/>
              <a:buChar char="•"/>
            </a:pPr>
            <a:r>
              <a:rPr lang="en-GB" sz="800" dirty="0"/>
              <a:t>Type (Enumeration: </a:t>
            </a:r>
            <a:r>
              <a:rPr lang="en-GB" sz="800" i="1" dirty="0"/>
              <a:t>OB_PCAEligibilityType1Code) </a:t>
            </a:r>
            <a:r>
              <a:rPr lang="en-GB" sz="800" b="1" dirty="0"/>
              <a:t>M </a:t>
            </a:r>
            <a:endParaRPr lang="en-GB" sz="800" b="1" i="1" dirty="0">
              <a:solidFill>
                <a:srgbClr val="00B050"/>
              </a:solidFill>
            </a:endParaRPr>
          </a:p>
          <a:p>
            <a:pPr marL="171450" indent="-171450">
              <a:buFont typeface="Arial" charset="0"/>
              <a:buChar char="•"/>
            </a:pPr>
            <a:r>
              <a:rPr lang="en-GB" sz="800" dirty="0" err="1"/>
              <a:t>OtherType</a:t>
            </a:r>
            <a:r>
              <a:rPr lang="en-GB" sz="800" dirty="0"/>
              <a:t> (</a:t>
            </a:r>
            <a:r>
              <a:rPr lang="en-GB" sz="800" dirty="0" err="1"/>
              <a:t>OtherCodeType</a:t>
            </a:r>
            <a:r>
              <a:rPr lang="en-GB" sz="800" dirty="0"/>
              <a:t>)</a:t>
            </a:r>
          </a:p>
          <a:p>
            <a:pPr marL="171450" indent="-171450">
              <a:buFont typeface="Arial" charset="0"/>
              <a:buChar char="•"/>
            </a:pPr>
            <a:r>
              <a:rPr lang="en-GB" sz="800" dirty="0"/>
              <a:t>Amount </a:t>
            </a:r>
            <a:endParaRPr lang="en-GB" sz="800" dirty="0">
              <a:solidFill>
                <a:srgbClr val="00B050"/>
              </a:solidFill>
            </a:endParaRPr>
          </a:p>
          <a:p>
            <a:pPr marL="171450" indent="-171450">
              <a:buFont typeface="Arial" charset="0"/>
              <a:buChar char="•"/>
            </a:pPr>
            <a:r>
              <a:rPr lang="en-GB" sz="800" dirty="0"/>
              <a:t>Indicator</a:t>
            </a:r>
          </a:p>
          <a:p>
            <a:pPr marL="171450" indent="-171450">
              <a:buFont typeface="Arial" charset="0"/>
              <a:buChar char="•"/>
            </a:pPr>
            <a:r>
              <a:rPr lang="en-GB" sz="800" dirty="0"/>
              <a:t>Textual</a:t>
            </a:r>
          </a:p>
          <a:p>
            <a:pPr marL="171450" indent="-171450">
              <a:buFont typeface="Arial" charset="0"/>
              <a:buChar char="•"/>
            </a:pPr>
            <a:r>
              <a:rPr lang="en-GB" sz="800" dirty="0"/>
              <a:t>Period (Enumeration: </a:t>
            </a:r>
            <a:r>
              <a:rPr lang="en-GB" sz="800" dirty="0">
                <a:solidFill>
                  <a:schemeClr val="tx1">
                    <a:lumMod val="95000"/>
                    <a:lumOff val="5000"/>
                  </a:schemeClr>
                </a:solidFill>
              </a:rPr>
              <a:t>OB_Period1Code</a:t>
            </a:r>
            <a:r>
              <a:rPr lang="en-GB" sz="800" dirty="0" smtClean="0"/>
              <a:t>) </a:t>
            </a:r>
            <a:endParaRPr lang="en-GB" sz="800" dirty="0">
              <a:solidFill>
                <a:srgbClr val="00B050"/>
              </a:solidFill>
            </a:endParaRPr>
          </a:p>
          <a:p>
            <a:pPr marL="171450" indent="-171450">
              <a:buFont typeface="Arial" charset="0"/>
              <a:buChar char="•"/>
            </a:pPr>
            <a:r>
              <a:rPr lang="en-GB" sz="800" dirty="0"/>
              <a:t>Notes </a:t>
            </a:r>
            <a:r>
              <a:rPr lang="en-GB" sz="800" b="1" dirty="0"/>
              <a:t>0..*</a:t>
            </a:r>
          </a:p>
        </p:txBody>
      </p:sp>
      <p:cxnSp>
        <p:nvCxnSpPr>
          <p:cNvPr id="15" name="Straight Arrow Connector 14">
            <a:extLst>
              <a:ext uri="{FF2B5EF4-FFF2-40B4-BE49-F238E27FC236}">
                <a16:creationId xmlns="" xmlns:a16="http://schemas.microsoft.com/office/drawing/2014/main" id="{5F98F638-EB1D-4435-A01F-EC5573F08E06}"/>
              </a:ext>
            </a:extLst>
          </p:cNvPr>
          <p:cNvCxnSpPr>
            <a:cxnSpLocks/>
            <a:stCxn id="23" idx="2"/>
            <a:endCxn id="13" idx="0"/>
          </p:cNvCxnSpPr>
          <p:nvPr/>
        </p:nvCxnSpPr>
        <p:spPr>
          <a:xfrm flipH="1">
            <a:off x="2574129" y="2769512"/>
            <a:ext cx="918660" cy="29940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1247715"/>
      </p:ext>
    </p:extLst>
  </p:cSld>
  <p:clrMapOvr>
    <a:masterClrMapping/>
  </p:clrMapOvr>
</p:sld>
</file>

<file path=ppt/theme/theme1.xml><?xml version="1.0" encoding="utf-8"?>
<a:theme xmlns:a="http://schemas.openxmlformats.org/drawingml/2006/main" name="OBIE Standards PCA Initial Review - 2404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5FD1597F4777479C159103D86F3FCF" ma:contentTypeVersion="0" ma:contentTypeDescription="Create a new document." ma:contentTypeScope="" ma:versionID="a3b66948662cc0c4da2c090ac4ab267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9F4E8A-EFA6-493D-BB02-17EDDE9E2B2D}">
  <ds:schemaRefs>
    <ds:schemaRef ds:uri="http://schemas.microsoft.com/sharepoint/v3/contenttype/forms"/>
  </ds:schemaRefs>
</ds:datastoreItem>
</file>

<file path=customXml/itemProps2.xml><?xml version="1.0" encoding="utf-8"?>
<ds:datastoreItem xmlns:ds="http://schemas.openxmlformats.org/officeDocument/2006/customXml" ds:itemID="{2BE90FBE-2299-40CF-9171-C802D818E0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870897E-8284-4562-8701-F2D029C3594F}">
  <ds:schemaRefs>
    <ds:schemaRef ds:uri="http://www.w3.org/XML/1998/namespace"/>
    <ds:schemaRef ds:uri="http://purl.org/dc/terms/"/>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OBIE Standards PCA Initial Review - 240417</Template>
  <TotalTime>1282</TotalTime>
  <Words>3271</Words>
  <Application>Microsoft Office PowerPoint</Application>
  <PresentationFormat>A4 Paper (210x297 mm)</PresentationFormat>
  <Paragraphs>504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OBIE Standards PCA Initial Review - 240417</vt:lpstr>
      <vt:lpstr>OBIE Open Data</vt:lpstr>
      <vt:lpstr>Purpose</vt:lpstr>
      <vt:lpstr>Implementation Notes</vt:lpstr>
      <vt:lpstr>PCA v2.0 Top Level Design</vt:lpstr>
      <vt:lpstr>How do I handle accounts marketed differently dependent on residency?</vt:lpstr>
      <vt:lpstr>How I can publish “Switching” or “Account Opening” incentives?</vt:lpstr>
      <vt:lpstr>How I can supply fixed and variable core product details?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UK Payments Administration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OBIE Data Standards</dc:title>
  <dc:creator>James Dey</dc:creator>
  <cp:lastModifiedBy>Arif Khan</cp:lastModifiedBy>
  <cp:revision>150</cp:revision>
  <cp:lastPrinted>2017-01-23T11:38:46Z</cp:lastPrinted>
  <dcterms:created xsi:type="dcterms:W3CDTF">2017-04-19T14:43:05Z</dcterms:created>
  <dcterms:modified xsi:type="dcterms:W3CDTF">2017-08-16T09:00:29Z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0x010100FF5FD1597F4777479C159103D86F3FCF</vt:lpwstr>
  </property>
</Properties>
</file>