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19" r:id="rId5"/>
    <p:sldId id="325" r:id="rId6"/>
    <p:sldId id="354" r:id="rId7"/>
    <p:sldId id="323" r:id="rId8"/>
    <p:sldId id="359" r:id="rId9"/>
    <p:sldId id="358" r:id="rId10"/>
    <p:sldId id="356" r:id="rId11"/>
    <p:sldId id="348" r:id="rId12"/>
    <p:sldId id="353" r:id="rId13"/>
    <p:sldId id="336" r:id="rId14"/>
    <p:sldId id="337" r:id="rId15"/>
    <p:sldId id="360" r:id="rId1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9"/>
            <p14:sldId id="358"/>
            <p14:sldId id="356"/>
            <p14:sldId id="348"/>
            <p14:sldId id="353"/>
            <p14:sldId id="336"/>
            <p14:sldId id="337"/>
            <p14:sldId id="360"/>
          </p14:sldIdLst>
        </p14:section>
      </p14:sectionLst>
    </p:ext>
    <p:ext uri="{EFAFB233-063F-42B5-8137-9DF3F51BA10A}">
      <p15:sldGuideLst xmlns:p15="http://schemas.microsoft.com/office/powerpoint/2012/main">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57" autoAdjust="0"/>
    <p:restoredTop sz="97516" autoAdjust="0"/>
  </p:normalViewPr>
  <p:slideViewPr>
    <p:cSldViewPr showGuides="1">
      <p:cViewPr varScale="1">
        <p:scale>
          <a:sx n="69" d="100"/>
          <a:sy n="69" d="100"/>
        </p:scale>
        <p:origin x="1368" y="66"/>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21/07/2017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21/07/2017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21/07/2017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21/07/2017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21/07/2017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21/07/2017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21/07/2017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21/07/2017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21/07/2017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21/07/2017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21/07/2017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a16="http://schemas.microsoft.com/office/drawing/2014/main" val="20000"/>
                    </a:ext>
                  </a:extLst>
                </a:gridCol>
                <a:gridCol w="891540">
                  <a:extLst>
                    <a:ext uri="{9D8B030D-6E8A-4147-A177-3AD203B41FA5}">
                      <a16:colId xmlns:a16="http://schemas.microsoft.com/office/drawing/2014/main"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antander.co.uk/uk/business/current-accounts/start-up-business-current-account"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danskebank.co.uk/en-gb/Business/Small-business/Pages/cashback.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business.hsbc.uk/en-gb/everyday-banking/business-accounts/start-up-business-bank-accoun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nowyourmoney.co.uk/business-current-accounts/" TargetMode="External"/><Relationship Id="rId2" Type="http://schemas.openxmlformats.org/officeDocument/2006/relationships/hyperlink" Target="https://openbanking.atlassian.net/wiki/download/attachments/1322017/BCA-AnalysisDesign.pptx?api=v2" TargetMode="External"/><Relationship Id="rId1" Type="http://schemas.openxmlformats.org/officeDocument/2006/relationships/slideLayout" Target="../slideLayouts/slideLayout2.xml"/><Relationship Id="rId4" Type="http://schemas.openxmlformats.org/officeDocument/2006/relationships/hyperlink" Target="http://www.moneysupermarket.com/current-accounts/business-bank-accou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hsbc.uk/en-gb/everyday-banking/business-accounts/business-bank-account-500k-start-up-uk?DCSext.nav=BusWiz"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business.bankofscotland.co.uk/0-1m-turnover/business-account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boini.bankofireland.com/fs/doc/wysiwyg/approved-omi012169-schedule-of-charges-march-2017-v5-nc.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antander.co.uk/uk/business/current-accounts/start-up-business-current-accoun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business.bankofscotland.co.uk/1m-25m-turnov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3139933694"/>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a16="http://schemas.microsoft.com/office/drawing/2014/main" val="20000"/>
                    </a:ext>
                  </a:extLst>
                </a:gridCol>
                <a:gridCol w="4875808">
                  <a:extLst>
                    <a:ext uri="{9D8B030D-6E8A-4147-A177-3AD203B41FA5}">
                      <a16:colId xmlns:a16="http://schemas.microsoft.com/office/drawing/2014/main"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Dey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22/06/2017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a:latin typeface="Times New Roman" panose="02020603050405020304" pitchFamily="18" charset="0"/>
                <a:cs typeface="Times New Roman" panose="02020603050405020304" pitchFamily="18" charset="0"/>
              </a:rPr>
              <a:t>BCA 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5535554" cy="369332"/>
          </a:xfrm>
          <a:prstGeom prst="rect">
            <a:avLst/>
          </a:prstGeom>
          <a:noFill/>
        </p:spPr>
        <p:txBody>
          <a:bodyPr wrap="none" rtlCol="0">
            <a:spAutoFit/>
          </a:bodyPr>
          <a:lstStyle/>
          <a:p>
            <a:r>
              <a:rPr lang="en-GB" b="1" dirty="0">
                <a:solidFill>
                  <a:srgbClr val="FF0000"/>
                </a:solidFill>
              </a:rPr>
              <a:t>What if I wish to restrict who can apply for the account?</a:t>
            </a:r>
          </a:p>
        </p:txBody>
      </p:sp>
      <p:sp>
        <p:nvSpPr>
          <p:cNvPr id="18" name="TextBox 17"/>
          <p:cNvSpPr txBox="1"/>
          <p:nvPr/>
        </p:nvSpPr>
        <p:spPr>
          <a:xfrm>
            <a:off x="128464" y="2611875"/>
            <a:ext cx="3595686" cy="1528624"/>
          </a:xfrm>
          <a:prstGeom prst="rect">
            <a:avLst/>
          </a:prstGeom>
          <a:noFill/>
        </p:spPr>
        <p:txBody>
          <a:bodyPr wrap="square" rtlCol="0">
            <a:spAutoFit/>
          </a:bodyPr>
          <a:lstStyle/>
          <a:p>
            <a:r>
              <a:rPr lang="en-GB" sz="1200" b="1" dirty="0"/>
              <a:t>Example: Santander </a:t>
            </a:r>
            <a:r>
              <a:rPr lang="en-GB" sz="1200" b="1" dirty="0">
                <a:hlinkClick r:id="rId2"/>
              </a:rPr>
              <a:t>Business Account 2Year Start Up</a:t>
            </a:r>
            <a:endParaRPr lang="en-GB" sz="1200" b="1" dirty="0"/>
          </a:p>
          <a:p>
            <a:endParaRPr lang="en-GB" sz="1200" dirty="0"/>
          </a:p>
          <a:p>
            <a:r>
              <a:rPr lang="en-GB" sz="1400" b="1" baseline="30000" dirty="0"/>
              <a:t>Eligibility requirements</a:t>
            </a:r>
          </a:p>
          <a:p>
            <a:pPr marL="171450" indent="-171450">
              <a:buFont typeface="Arial" panose="020B0604020202020204" pitchFamily="34" charset="0"/>
              <a:buChar char="•"/>
            </a:pPr>
            <a:r>
              <a:rPr lang="en-GB" sz="1200" dirty="0"/>
              <a:t>Annual Turnover &lt;£2.5m</a:t>
            </a:r>
          </a:p>
          <a:p>
            <a:pPr marL="171450" indent="-171450">
              <a:buFont typeface="Arial" panose="020B0604020202020204" pitchFamily="34" charset="0"/>
              <a:buChar char="•"/>
            </a:pPr>
            <a:r>
              <a:rPr lang="en-GB" sz="1200" dirty="0"/>
              <a:t>Has up to 2 directors, owners (shareholders) </a:t>
            </a:r>
          </a:p>
          <a:p>
            <a:pPr marL="171450" indent="-171450">
              <a:buFont typeface="Arial" panose="020B0604020202020204" pitchFamily="34" charset="0"/>
              <a:buChar char="•"/>
            </a:pPr>
            <a:r>
              <a:rPr lang="en-GB" sz="1200" dirty="0"/>
              <a:t>or partners</a:t>
            </a:r>
          </a:p>
          <a:p>
            <a:pPr marL="171450" indent="-171450">
              <a:buFont typeface="Arial" panose="020B0604020202020204" pitchFamily="34" charset="0"/>
              <a:buChar char="•"/>
            </a:pPr>
            <a:r>
              <a:rPr lang="en-GB" sz="1200" dirty="0"/>
              <a:t>1</a:t>
            </a:r>
            <a:r>
              <a:rPr lang="en-GB" sz="1200" baseline="30000" dirty="0"/>
              <a:t>st</a:t>
            </a:r>
            <a:r>
              <a:rPr lang="en-GB" sz="1200" dirty="0"/>
              <a:t> BCA</a:t>
            </a:r>
          </a:p>
          <a:p>
            <a:pPr marL="171450" indent="-171450">
              <a:buFont typeface="Arial" panose="020B0604020202020204" pitchFamily="34" charset="0"/>
              <a:buChar char="•"/>
            </a:pPr>
            <a:endParaRPr lang="en-GB" sz="1200" dirty="0"/>
          </a:p>
        </p:txBody>
      </p:sp>
      <p:sp>
        <p:nvSpPr>
          <p:cNvPr id="24" name="Rectangle 23"/>
          <p:cNvSpPr/>
          <p:nvPr/>
        </p:nvSpPr>
        <p:spPr>
          <a:xfrm>
            <a:off x="5070217" y="1337569"/>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OtherEligibility</a:t>
            </a:r>
            <a:endParaRPr lang="en-GB" sz="800" dirty="0"/>
          </a:p>
        </p:txBody>
      </p:sp>
      <p:sp>
        <p:nvSpPr>
          <p:cNvPr id="31" name="TextBox 30"/>
          <p:cNvSpPr txBox="1"/>
          <p:nvPr/>
        </p:nvSpPr>
        <p:spPr>
          <a:xfrm>
            <a:off x="6153309" y="877547"/>
            <a:ext cx="2758167" cy="1323439"/>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dirty="0">
                <a:solidFill>
                  <a:srgbClr val="00B050"/>
                </a:solidFill>
              </a:rPr>
              <a:t>[“1</a:t>
            </a:r>
            <a:r>
              <a:rPr lang="en-GB" sz="800" baseline="30000" dirty="0">
                <a:solidFill>
                  <a:srgbClr val="00B050"/>
                </a:solidFill>
              </a:rPr>
              <a:t>st</a:t>
            </a:r>
            <a:r>
              <a:rPr lang="en-GB" sz="800" dirty="0">
                <a:solidFill>
                  <a:srgbClr val="00B050"/>
                </a:solidFill>
              </a:rPr>
              <a:t> BCA”]</a:t>
            </a: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OB_BCAEligibilityType1Code) </a:t>
            </a:r>
            <a:r>
              <a:rPr lang="en-GB" sz="800" b="1" dirty="0"/>
              <a:t>M </a:t>
            </a:r>
            <a:r>
              <a:rPr lang="en-GB" sz="800" dirty="0">
                <a:solidFill>
                  <a:srgbClr val="00B050"/>
                </a:solidFill>
              </a:rPr>
              <a:t>[“</a:t>
            </a:r>
            <a:r>
              <a:rPr lang="en-GB" sz="800" dirty="0" err="1">
                <a:solidFill>
                  <a:srgbClr val="00B050"/>
                </a:solidFill>
              </a:rPr>
              <a:t>SoleUKAccount</a:t>
            </a:r>
            <a:r>
              <a:rPr lang="en-GB" sz="800" dirty="0">
                <a:solidFill>
                  <a:srgbClr val="00B050"/>
                </a:solidFill>
              </a:rPr>
              <a:t>”]</a:t>
            </a:r>
            <a:r>
              <a:rPr lang="en-GB" sz="800" dirty="0"/>
              <a:t> </a:t>
            </a:r>
            <a:endParaRPr lang="en-GB" sz="800"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 </a:t>
            </a:r>
            <a:endParaRPr lang="en-GB" sz="800" dirty="0">
              <a:solidFill>
                <a:srgbClr val="00B050"/>
              </a:solidFill>
            </a:endParaRPr>
          </a:p>
          <a:p>
            <a:pPr marL="171450" indent="-171450">
              <a:buFont typeface="Arial" charset="0"/>
              <a:buChar char="•"/>
            </a:pPr>
            <a:r>
              <a:rPr lang="en-GB" sz="800" dirty="0"/>
              <a:t>Notes </a:t>
            </a:r>
            <a:r>
              <a:rPr lang="en-GB" sz="800" b="1" dirty="0"/>
              <a:t>0..*</a:t>
            </a:r>
          </a:p>
        </p:txBody>
      </p:sp>
      <p:sp>
        <p:nvSpPr>
          <p:cNvPr id="32" name="Rectangle 31"/>
          <p:cNvSpPr/>
          <p:nvPr/>
        </p:nvSpPr>
        <p:spPr>
          <a:xfrm>
            <a:off x="1741280" y="2031371"/>
            <a:ext cx="936105"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Eligibility</a:t>
            </a:r>
          </a:p>
        </p:txBody>
      </p:sp>
      <p:cxnSp>
        <p:nvCxnSpPr>
          <p:cNvPr id="36" name="Connector: Elbow 3"/>
          <p:cNvCxnSpPr>
            <a:stCxn id="32" idx="3"/>
            <a:endCxn id="24" idx="1"/>
          </p:cNvCxnSpPr>
          <p:nvPr/>
        </p:nvCxnSpPr>
        <p:spPr>
          <a:xfrm flipV="1">
            <a:off x="2677385" y="1517589"/>
            <a:ext cx="2392832" cy="641329"/>
          </a:xfrm>
          <a:prstGeom prst="bentConnector3">
            <a:avLst>
              <a:gd name="adj1" fmla="val 50000"/>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082174" y="2143068"/>
            <a:ext cx="93610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AgeEligibility</a:t>
            </a:r>
            <a:endParaRPr lang="en-GB" sz="800" dirty="0"/>
          </a:p>
        </p:txBody>
      </p:sp>
      <p:cxnSp>
        <p:nvCxnSpPr>
          <p:cNvPr id="38" name="Elbow Connector 37"/>
          <p:cNvCxnSpPr>
            <a:stCxn id="32" idx="3"/>
            <a:endCxn id="37" idx="1"/>
          </p:cNvCxnSpPr>
          <p:nvPr/>
        </p:nvCxnSpPr>
        <p:spPr>
          <a:xfrm>
            <a:off x="2677385" y="2158918"/>
            <a:ext cx="2404789" cy="164170"/>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150548" y="2200986"/>
            <a:ext cx="951761" cy="461665"/>
          </a:xfrm>
          <a:prstGeom prst="rect">
            <a:avLst/>
          </a:prstGeom>
          <a:noFill/>
        </p:spPr>
        <p:txBody>
          <a:bodyPr wrap="square" rtlCol="0">
            <a:spAutoFit/>
          </a:bodyPr>
          <a:lstStyle/>
          <a:p>
            <a:pPr marL="171450" indent="-171450">
              <a:buFont typeface="Arial" charset="0"/>
              <a:buChar char="•"/>
            </a:pPr>
            <a:r>
              <a:rPr lang="en-GB" sz="800" dirty="0" err="1"/>
              <a:t>MinimumAge</a:t>
            </a:r>
            <a:r>
              <a:rPr lang="en-GB" sz="800" dirty="0"/>
              <a:t> </a:t>
            </a:r>
            <a:endParaRPr lang="en-GB" sz="800" dirty="0">
              <a:solidFill>
                <a:srgbClr val="00B050"/>
              </a:solidFill>
            </a:endParaRPr>
          </a:p>
          <a:p>
            <a:pPr marL="171450" indent="-171450">
              <a:buFont typeface="Arial" charset="0"/>
              <a:buChar char="•"/>
            </a:pPr>
            <a:r>
              <a:rPr lang="en-GB" sz="800" dirty="0" err="1"/>
              <a:t>MaximumAge</a:t>
            </a:r>
            <a:endParaRPr lang="en-GB" sz="800" dirty="0"/>
          </a:p>
          <a:p>
            <a:pPr marL="171450" indent="-171450">
              <a:buFont typeface="Arial" charset="0"/>
              <a:buChar char="•"/>
            </a:pPr>
            <a:r>
              <a:rPr lang="en-GB" sz="800" dirty="0"/>
              <a:t>Notes 0..*</a:t>
            </a:r>
          </a:p>
        </p:txBody>
      </p:sp>
      <p:sp>
        <p:nvSpPr>
          <p:cNvPr id="40" name="Rectangle 39"/>
          <p:cNvSpPr/>
          <p:nvPr/>
        </p:nvSpPr>
        <p:spPr>
          <a:xfrm>
            <a:off x="5082174" y="2740142"/>
            <a:ext cx="10687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ResidencyEligibility</a:t>
            </a:r>
            <a:endParaRPr lang="en-GB" sz="800" dirty="0"/>
          </a:p>
        </p:txBody>
      </p:sp>
      <p:sp>
        <p:nvSpPr>
          <p:cNvPr id="41" name="TextBox 40"/>
          <p:cNvSpPr txBox="1"/>
          <p:nvPr/>
        </p:nvSpPr>
        <p:spPr>
          <a:xfrm>
            <a:off x="6171994" y="2669109"/>
            <a:ext cx="3675327" cy="461665"/>
          </a:xfrm>
          <a:prstGeom prst="rect">
            <a:avLst/>
          </a:prstGeom>
          <a:noFill/>
        </p:spPr>
        <p:txBody>
          <a:bodyPr wrap="square" rtlCol="0">
            <a:spAutoFit/>
          </a:bodyPr>
          <a:lstStyle/>
          <a:p>
            <a:pPr marL="171450" indent="-171450">
              <a:buFont typeface="Arial" charset="0"/>
              <a:buChar char="•"/>
            </a:pPr>
            <a:r>
              <a:rPr lang="en-GB" sz="800" dirty="0" err="1"/>
              <a:t>ResidencyType</a:t>
            </a:r>
            <a:r>
              <a:rPr lang="en-GB" sz="800" dirty="0"/>
              <a:t> (OB_ResidencyType1Code)</a:t>
            </a:r>
          </a:p>
          <a:p>
            <a:pPr marL="171450" indent="-171450">
              <a:buFont typeface="Arial" charset="0"/>
              <a:buChar char="•"/>
            </a:pPr>
            <a:r>
              <a:rPr lang="en-GB" sz="800" dirty="0" err="1"/>
              <a:t>ResidencyIncluded</a:t>
            </a:r>
            <a:r>
              <a:rPr lang="en-GB" sz="800" dirty="0"/>
              <a:t> (enumeration: ISO Country Codes) 1..*</a:t>
            </a:r>
          </a:p>
          <a:p>
            <a:pPr marL="171450" indent="-171450">
              <a:buFont typeface="Arial" charset="0"/>
              <a:buChar char="•"/>
            </a:pPr>
            <a:r>
              <a:rPr lang="en-GB" sz="800" dirty="0"/>
              <a:t>Notes 0..* </a:t>
            </a:r>
            <a:endParaRPr lang="en-GB" sz="800" dirty="0">
              <a:solidFill>
                <a:srgbClr val="00B050"/>
              </a:solidFill>
            </a:endParaRPr>
          </a:p>
        </p:txBody>
      </p:sp>
      <p:cxnSp>
        <p:nvCxnSpPr>
          <p:cNvPr id="42" name="Elbow Connector 41"/>
          <p:cNvCxnSpPr>
            <a:stCxn id="32" idx="3"/>
            <a:endCxn id="40" idx="1"/>
          </p:cNvCxnSpPr>
          <p:nvPr/>
        </p:nvCxnSpPr>
        <p:spPr>
          <a:xfrm>
            <a:off x="2677385" y="2158918"/>
            <a:ext cx="2404789" cy="761244"/>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070216" y="3376187"/>
            <a:ext cx="123609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TradingHistoryEligibility</a:t>
            </a:r>
            <a:endParaRPr lang="en-GB" sz="800" dirty="0"/>
          </a:p>
        </p:txBody>
      </p:sp>
      <p:cxnSp>
        <p:nvCxnSpPr>
          <p:cNvPr id="44" name="Elbow Connector 43"/>
          <p:cNvCxnSpPr>
            <a:stCxn id="32" idx="3"/>
            <a:endCxn id="43" idx="1"/>
          </p:cNvCxnSpPr>
          <p:nvPr/>
        </p:nvCxnSpPr>
        <p:spPr>
          <a:xfrm>
            <a:off x="2677385" y="2158918"/>
            <a:ext cx="2392831" cy="1397289"/>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91081" y="3182916"/>
            <a:ext cx="1702856" cy="215444"/>
          </a:xfrm>
          <a:prstGeom prst="rect">
            <a:avLst/>
          </a:prstGeom>
          <a:noFill/>
        </p:spPr>
        <p:txBody>
          <a:bodyPr wrap="square" rtlCol="0">
            <a:spAutoFit/>
          </a:bodyPr>
          <a:lstStyle/>
          <a:p>
            <a:pPr marL="171450" indent="-171450">
              <a:buFont typeface="Arial" charset="0"/>
              <a:buChar char="•"/>
            </a:pPr>
            <a:endParaRPr lang="en-GB" sz="800" dirty="0"/>
          </a:p>
        </p:txBody>
      </p:sp>
      <p:sp>
        <p:nvSpPr>
          <p:cNvPr id="46" name="Rectangle 45"/>
          <p:cNvSpPr/>
          <p:nvPr/>
        </p:nvSpPr>
        <p:spPr>
          <a:xfrm>
            <a:off x="5094646" y="4198517"/>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LegalStructureEligibility</a:t>
            </a:r>
            <a:endParaRPr lang="en-GB" sz="800" dirty="0"/>
          </a:p>
        </p:txBody>
      </p:sp>
      <p:cxnSp>
        <p:nvCxnSpPr>
          <p:cNvPr id="47" name="Elbow Connector 46"/>
          <p:cNvCxnSpPr>
            <a:stCxn id="32" idx="3"/>
            <a:endCxn id="46" idx="1"/>
          </p:cNvCxnSpPr>
          <p:nvPr/>
        </p:nvCxnSpPr>
        <p:spPr>
          <a:xfrm>
            <a:off x="2677385" y="2158918"/>
            <a:ext cx="2417261" cy="2219619"/>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87682" y="4218247"/>
            <a:ext cx="2286023" cy="461665"/>
          </a:xfrm>
          <a:prstGeom prst="rect">
            <a:avLst/>
          </a:prstGeom>
          <a:noFill/>
        </p:spPr>
        <p:txBody>
          <a:bodyPr wrap="square" rtlCol="0">
            <a:spAutoFit/>
          </a:bodyPr>
          <a:lstStyle/>
          <a:p>
            <a:pPr marL="171450" indent="-171450">
              <a:buFont typeface="Arial" charset="0"/>
              <a:buChar char="•"/>
            </a:pPr>
            <a:r>
              <a:rPr lang="en-GB" sz="800" dirty="0" err="1"/>
              <a:t>LegalStructure</a:t>
            </a:r>
            <a:r>
              <a:rPr lang="en-GB" sz="800" dirty="0"/>
              <a:t>   (OB_LegalStructure1Code) </a:t>
            </a:r>
          </a:p>
          <a:p>
            <a:pPr marL="171450" indent="-171450">
              <a:buFont typeface="Arial" charset="0"/>
              <a:buChar char="•"/>
            </a:pPr>
            <a:r>
              <a:rPr lang="en-GB" sz="800" dirty="0" err="1"/>
              <a:t>OtherLegalStructure</a:t>
            </a:r>
            <a:endParaRPr lang="en-GB" sz="800" dirty="0"/>
          </a:p>
          <a:p>
            <a:pPr marL="171450" indent="-171450">
              <a:buFont typeface="Arial" charset="0"/>
              <a:buChar char="•"/>
            </a:pPr>
            <a:r>
              <a:rPr lang="en-GB" sz="800" dirty="0"/>
              <a:t>Notes 0..*</a:t>
            </a:r>
          </a:p>
        </p:txBody>
      </p:sp>
      <p:sp>
        <p:nvSpPr>
          <p:cNvPr id="49" name="Rectangle 48"/>
          <p:cNvSpPr/>
          <p:nvPr/>
        </p:nvSpPr>
        <p:spPr>
          <a:xfrm>
            <a:off x="5082174" y="4738639"/>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OfficerEligibility</a:t>
            </a:r>
            <a:endParaRPr lang="en-GB" sz="800" dirty="0"/>
          </a:p>
        </p:txBody>
      </p:sp>
      <p:sp>
        <p:nvSpPr>
          <p:cNvPr id="50" name="TextBox 49"/>
          <p:cNvSpPr txBox="1"/>
          <p:nvPr/>
        </p:nvSpPr>
        <p:spPr>
          <a:xfrm>
            <a:off x="6391081" y="4618622"/>
            <a:ext cx="2282625" cy="830997"/>
          </a:xfrm>
          <a:prstGeom prst="rect">
            <a:avLst/>
          </a:prstGeom>
          <a:noFill/>
        </p:spPr>
        <p:txBody>
          <a:bodyPr wrap="square" rtlCol="0">
            <a:spAutoFit/>
          </a:bodyPr>
          <a:lstStyle/>
          <a:p>
            <a:pPr marL="171450" indent="-171450">
              <a:buFont typeface="Arial" charset="0"/>
              <a:buChar char="•"/>
            </a:pPr>
            <a:r>
              <a:rPr lang="en-GB" sz="800" dirty="0" err="1"/>
              <a:t>OfficerType</a:t>
            </a:r>
            <a:r>
              <a:rPr lang="en-GB" sz="800" dirty="0"/>
              <a:t>  (OB_OfficerType1Code)</a:t>
            </a:r>
          </a:p>
          <a:p>
            <a:pPr marL="171450" indent="-171450">
              <a:buFont typeface="Arial" charset="0"/>
              <a:buChar char="•"/>
            </a:pPr>
            <a:r>
              <a:rPr lang="en-GB" sz="800" dirty="0" err="1"/>
              <a:t>OtherOfficerType</a:t>
            </a:r>
            <a:r>
              <a:rPr lang="en-GB" sz="800" dirty="0"/>
              <a:t> </a:t>
            </a:r>
            <a:r>
              <a:rPr lang="en-GB" sz="800" b="1" dirty="0">
                <a:solidFill>
                  <a:srgbClr val="00B050"/>
                </a:solidFill>
              </a:rPr>
              <a:t>[“Director”][“Owner”][“Partner”]</a:t>
            </a:r>
            <a:r>
              <a:rPr lang="en-GB" sz="800" b="1" dirty="0"/>
              <a:t> </a:t>
            </a:r>
            <a:endParaRPr lang="en-GB" sz="800" b="1" dirty="0">
              <a:solidFill>
                <a:srgbClr val="00B050"/>
              </a:solidFill>
            </a:endParaRPr>
          </a:p>
          <a:p>
            <a:pPr marL="171450" indent="-171450">
              <a:buFont typeface="Arial" charset="0"/>
              <a:buChar char="•"/>
            </a:pPr>
            <a:r>
              <a:rPr lang="en-GB" sz="800" dirty="0" err="1"/>
              <a:t>MinAmount</a:t>
            </a:r>
            <a:endParaRPr lang="en-GB" sz="800" dirty="0"/>
          </a:p>
          <a:p>
            <a:pPr marL="171450" indent="-171450">
              <a:buFont typeface="Arial" charset="0"/>
              <a:buChar char="•"/>
            </a:pPr>
            <a:r>
              <a:rPr lang="en-GB" sz="800" dirty="0" err="1"/>
              <a:t>MaxAmount</a:t>
            </a:r>
            <a:r>
              <a:rPr lang="en-GB" sz="800" dirty="0"/>
              <a:t>  </a:t>
            </a:r>
            <a:r>
              <a:rPr lang="en-GB" sz="800" b="1" dirty="0">
                <a:solidFill>
                  <a:srgbClr val="00B050"/>
                </a:solidFill>
              </a:rPr>
              <a:t>[2][2][2]</a:t>
            </a:r>
          </a:p>
          <a:p>
            <a:pPr marL="171450" indent="-171450">
              <a:buFont typeface="Arial" charset="0"/>
              <a:buChar char="•"/>
            </a:pPr>
            <a:r>
              <a:rPr lang="en-GB" sz="800" b="1" dirty="0"/>
              <a:t>Notes 0..*</a:t>
            </a:r>
          </a:p>
        </p:txBody>
      </p:sp>
      <p:cxnSp>
        <p:nvCxnSpPr>
          <p:cNvPr id="51" name="Elbow Connector 50"/>
          <p:cNvCxnSpPr>
            <a:stCxn id="32" idx="3"/>
            <a:endCxn id="49" idx="1"/>
          </p:cNvCxnSpPr>
          <p:nvPr/>
        </p:nvCxnSpPr>
        <p:spPr>
          <a:xfrm>
            <a:off x="2677385" y="2158918"/>
            <a:ext cx="2404789" cy="2759741"/>
          </a:xfrm>
          <a:prstGeom prst="bentConnector3">
            <a:avLst>
              <a:gd name="adj1" fmla="val 50000"/>
            </a:avLst>
          </a:prstGeom>
          <a:ln>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070217" y="5320403"/>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IDEligibility</a:t>
            </a:r>
            <a:endParaRPr lang="en-GB" sz="800" dirty="0"/>
          </a:p>
        </p:txBody>
      </p:sp>
      <p:cxnSp>
        <p:nvCxnSpPr>
          <p:cNvPr id="53" name="Elbow Connector 52"/>
          <p:cNvCxnSpPr>
            <a:stCxn id="32" idx="3"/>
            <a:endCxn id="52" idx="1"/>
          </p:cNvCxnSpPr>
          <p:nvPr/>
        </p:nvCxnSpPr>
        <p:spPr>
          <a:xfrm>
            <a:off x="2677385" y="2158918"/>
            <a:ext cx="2392832" cy="3341505"/>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5070217" y="5832843"/>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CreditCheckEligibility</a:t>
            </a:r>
            <a:endParaRPr lang="en-GB" sz="800" dirty="0"/>
          </a:p>
        </p:txBody>
      </p:sp>
      <p:cxnSp>
        <p:nvCxnSpPr>
          <p:cNvPr id="55" name="Elbow Connector 54"/>
          <p:cNvCxnSpPr>
            <a:stCxn id="32" idx="3"/>
            <a:endCxn id="54" idx="1"/>
          </p:cNvCxnSpPr>
          <p:nvPr/>
        </p:nvCxnSpPr>
        <p:spPr>
          <a:xfrm>
            <a:off x="2677385" y="2158918"/>
            <a:ext cx="2392832" cy="3853945"/>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387683" y="5453802"/>
            <a:ext cx="787474" cy="338554"/>
          </a:xfrm>
          <a:prstGeom prst="rect">
            <a:avLst/>
          </a:prstGeom>
          <a:noFill/>
        </p:spPr>
        <p:txBody>
          <a:bodyPr wrap="square" rtlCol="0">
            <a:spAutoFit/>
          </a:bodyPr>
          <a:lstStyle/>
          <a:p>
            <a:pPr marL="171450" indent="-171450">
              <a:buFont typeface="Arial" charset="0"/>
              <a:buChar char="•"/>
            </a:pPr>
            <a:r>
              <a:rPr lang="en-GB" sz="800" dirty="0"/>
              <a:t>URL</a:t>
            </a:r>
          </a:p>
          <a:p>
            <a:pPr marL="171450" indent="-171450">
              <a:buFont typeface="Arial" charset="0"/>
              <a:buChar char="•"/>
            </a:pPr>
            <a:r>
              <a:rPr lang="en-GB" sz="800" dirty="0"/>
              <a:t>Notes 0..*</a:t>
            </a:r>
          </a:p>
        </p:txBody>
      </p:sp>
      <p:sp>
        <p:nvSpPr>
          <p:cNvPr id="57" name="TextBox 56"/>
          <p:cNvSpPr txBox="1"/>
          <p:nvPr/>
        </p:nvSpPr>
        <p:spPr>
          <a:xfrm>
            <a:off x="6541951" y="5905141"/>
            <a:ext cx="956401" cy="338554"/>
          </a:xfrm>
          <a:prstGeom prst="rect">
            <a:avLst/>
          </a:prstGeom>
          <a:noFill/>
        </p:spPr>
        <p:txBody>
          <a:bodyPr wrap="square" rtlCol="0">
            <a:spAutoFit/>
          </a:bodyPr>
          <a:lstStyle/>
          <a:p>
            <a:pPr marL="171450" indent="-171450">
              <a:buFont typeface="Arial" charset="0"/>
              <a:buChar char="•"/>
            </a:pPr>
            <a:r>
              <a:rPr lang="en-GB" sz="800" dirty="0" err="1"/>
              <a:t>ScoringType</a:t>
            </a:r>
            <a:endParaRPr lang="en-GB" sz="800" dirty="0"/>
          </a:p>
          <a:p>
            <a:pPr marL="171450" indent="-171450">
              <a:buFont typeface="Arial" charset="0"/>
              <a:buChar char="•"/>
            </a:pPr>
            <a:r>
              <a:rPr lang="en-GB" sz="800" dirty="0"/>
              <a:t>Notes 0..*</a:t>
            </a:r>
          </a:p>
        </p:txBody>
      </p:sp>
      <p:sp>
        <p:nvSpPr>
          <p:cNvPr id="29" name="Rectangle 28"/>
          <p:cNvSpPr/>
          <p:nvPr/>
        </p:nvSpPr>
        <p:spPr>
          <a:xfrm>
            <a:off x="1597264" y="4350917"/>
            <a:ext cx="122413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IndustryEligibility</a:t>
            </a:r>
            <a:endParaRPr lang="en-GB" sz="800" dirty="0"/>
          </a:p>
        </p:txBody>
      </p:sp>
      <p:cxnSp>
        <p:nvCxnSpPr>
          <p:cNvPr id="30" name="Elbow Connector 29"/>
          <p:cNvCxnSpPr>
            <a:stCxn id="32" idx="2"/>
            <a:endCxn id="29" idx="0"/>
          </p:cNvCxnSpPr>
          <p:nvPr/>
        </p:nvCxnSpPr>
        <p:spPr>
          <a:xfrm rot="5400000">
            <a:off x="1177107" y="3318690"/>
            <a:ext cx="2064453" cy="1"/>
          </a:xfrm>
          <a:prstGeom prst="bentConnector3">
            <a:avLst>
              <a:gd name="adj1" fmla="val 50000"/>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97264" y="4760125"/>
            <a:ext cx="1757858" cy="461665"/>
          </a:xfrm>
          <a:prstGeom prst="rect">
            <a:avLst/>
          </a:prstGeom>
          <a:noFill/>
        </p:spPr>
        <p:txBody>
          <a:bodyPr wrap="square" rtlCol="0">
            <a:spAutoFit/>
          </a:bodyPr>
          <a:lstStyle/>
          <a:p>
            <a:pPr marL="171450" indent="-171450">
              <a:buFont typeface="Arial" charset="0"/>
              <a:buChar char="•"/>
            </a:pPr>
            <a:r>
              <a:rPr lang="en-GB" sz="800" dirty="0" err="1"/>
              <a:t>SICCode</a:t>
            </a:r>
            <a:r>
              <a:rPr lang="en-GB" sz="800" dirty="0"/>
              <a:t> 1..*</a:t>
            </a:r>
          </a:p>
          <a:p>
            <a:pPr marL="171450" indent="-171450">
              <a:buFont typeface="Arial" charset="0"/>
              <a:buChar char="•"/>
            </a:pPr>
            <a:r>
              <a:rPr lang="en-GB" sz="800" dirty="0" err="1"/>
              <a:t>OtherSICCode</a:t>
            </a:r>
            <a:r>
              <a:rPr lang="en-GB" sz="800" dirty="0"/>
              <a:t> (</a:t>
            </a:r>
            <a:r>
              <a:rPr lang="en-GB" sz="800" dirty="0" err="1"/>
              <a:t>OtherCodeType</a:t>
            </a:r>
            <a:r>
              <a:rPr lang="en-GB" sz="800" dirty="0"/>
              <a:t>)</a:t>
            </a:r>
          </a:p>
          <a:p>
            <a:pPr marL="171450" indent="-171450">
              <a:buFont typeface="Arial" charset="0"/>
              <a:buChar char="•"/>
            </a:pPr>
            <a:r>
              <a:rPr lang="en-GB" sz="800" dirty="0"/>
              <a:t>Notes 0..*</a:t>
            </a:r>
          </a:p>
        </p:txBody>
      </p:sp>
      <p:sp>
        <p:nvSpPr>
          <p:cNvPr id="2" name="Rectangle 1"/>
          <p:cNvSpPr/>
          <p:nvPr/>
        </p:nvSpPr>
        <p:spPr>
          <a:xfrm>
            <a:off x="6434976" y="3095423"/>
            <a:ext cx="2982520" cy="1200329"/>
          </a:xfrm>
          <a:prstGeom prst="rect">
            <a:avLst/>
          </a:prstGeom>
        </p:spPr>
        <p:txBody>
          <a:bodyPr wrap="square">
            <a:spAutoFit/>
          </a:bodyPr>
          <a:lstStyle/>
          <a:p>
            <a:pPr marL="171450" indent="-171450">
              <a:buFont typeface="Arial" charset="0"/>
              <a:buChar char="•"/>
            </a:pPr>
            <a:r>
              <a:rPr lang="en-GB" sz="800" dirty="0" err="1"/>
              <a:t>TradingType</a:t>
            </a:r>
            <a:r>
              <a:rPr lang="en-GB" sz="800" dirty="0"/>
              <a:t> (Enumeration: OB_TradingEligibilityType1Code) </a:t>
            </a:r>
            <a:r>
              <a:rPr lang="en-GB" sz="800" dirty="0">
                <a:solidFill>
                  <a:srgbClr val="00B050"/>
                </a:solidFill>
              </a:rPr>
              <a:t>[“Turnover”]</a:t>
            </a:r>
          </a:p>
          <a:p>
            <a:pPr marL="171450" indent="-171450">
              <a:buFont typeface="Arial" charset="0"/>
              <a:buChar char="•"/>
            </a:pPr>
            <a:r>
              <a:rPr lang="en-GB" sz="800" dirty="0" err="1"/>
              <a:t>MinMaxType</a:t>
            </a:r>
            <a:r>
              <a:rPr lang="en-GB" sz="800" dirty="0"/>
              <a:t> (Enumeration: OB_MinMaxType1Code) </a:t>
            </a:r>
            <a:r>
              <a:rPr lang="en-GB" sz="800" dirty="0">
                <a:solidFill>
                  <a:srgbClr val="00B050"/>
                </a:solidFill>
              </a:rPr>
              <a:t>[“Maximum”]</a:t>
            </a:r>
          </a:p>
          <a:p>
            <a:pPr marL="171450" indent="-171450">
              <a:buFont typeface="Arial" charset="0"/>
              <a:buChar char="•"/>
            </a:pPr>
            <a:r>
              <a:rPr lang="en-GB" sz="800" dirty="0"/>
              <a:t>Amount </a:t>
            </a:r>
            <a:r>
              <a:rPr lang="en-GB" sz="800" dirty="0">
                <a:solidFill>
                  <a:srgbClr val="00B050"/>
                </a:solidFill>
              </a:rPr>
              <a:t>[2500000]</a:t>
            </a: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a:t>
            </a:r>
          </a:p>
          <a:p>
            <a:pPr marL="171450" indent="-171450">
              <a:buFont typeface="Arial" charset="0"/>
              <a:buChar char="•"/>
            </a:pPr>
            <a:r>
              <a:rPr lang="en-GB" sz="800" dirty="0"/>
              <a:t>Notes 0..*</a:t>
            </a:r>
          </a:p>
        </p:txBody>
      </p:sp>
    </p:spTree>
    <p:extLst>
      <p:ext uri="{BB962C8B-B14F-4D97-AF65-F5344CB8AC3E}">
        <p14:creationId xmlns:p14="http://schemas.microsoft.com/office/powerpoint/2010/main" val="4137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851" y="98101"/>
            <a:ext cx="3186000" cy="369332"/>
          </a:xfrm>
          <a:prstGeom prst="rect">
            <a:avLst/>
          </a:prstGeom>
          <a:noFill/>
        </p:spPr>
        <p:txBody>
          <a:bodyPr wrap="none" rtlCol="0">
            <a:spAutoFit/>
          </a:bodyPr>
          <a:lstStyle/>
          <a:p>
            <a:r>
              <a:rPr lang="en-GB" b="1" dirty="0">
                <a:solidFill>
                  <a:srgbClr val="FF0000"/>
                </a:solidFill>
              </a:rPr>
              <a:t>What about benefits packages?</a:t>
            </a:r>
          </a:p>
        </p:txBody>
      </p:sp>
      <p:sp>
        <p:nvSpPr>
          <p:cNvPr id="20" name="Rectangle 19"/>
          <p:cNvSpPr/>
          <p:nvPr/>
        </p:nvSpPr>
        <p:spPr>
          <a:xfrm>
            <a:off x="5428797" y="1118072"/>
            <a:ext cx="109212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FeatureBenefitItem</a:t>
            </a:r>
            <a:endParaRPr lang="en-GB" sz="800" dirty="0"/>
          </a:p>
        </p:txBody>
      </p:sp>
      <p:cxnSp>
        <p:nvCxnSpPr>
          <p:cNvPr id="23" name="Straight Arrow Connector 22"/>
          <p:cNvCxnSpPr>
            <a:cxnSpLocks/>
            <a:stCxn id="16" idx="3"/>
          </p:cNvCxnSpPr>
          <p:nvPr/>
        </p:nvCxnSpPr>
        <p:spPr>
          <a:xfrm>
            <a:off x="5047777" y="1281719"/>
            <a:ext cx="374413" cy="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599377" y="987911"/>
            <a:ext cx="3108638" cy="1200329"/>
          </a:xfrm>
          <a:prstGeom prst="rect">
            <a:avLst/>
          </a:prstGeom>
          <a:noFill/>
        </p:spPr>
        <p:txBody>
          <a:bodyPr wrap="square" rtlCol="0">
            <a:spAutoFit/>
          </a:bodyPr>
          <a:lstStyle/>
          <a:p>
            <a:pPr marL="171450" indent="-171450">
              <a:buFont typeface="Arial" panose="020B0604020202020204" pitchFamily="34" charset="0"/>
              <a:buChar char="•"/>
            </a:pPr>
            <a:r>
              <a:rPr lang="en-GB" sz="800" dirty="0"/>
              <a:t>Identification </a:t>
            </a:r>
            <a:r>
              <a:rPr lang="en-GB" sz="800" b="1" dirty="0">
                <a:solidFill>
                  <a:srgbClr val="00B050"/>
                </a:solidFill>
              </a:rPr>
              <a:t>[1],[2]</a:t>
            </a:r>
          </a:p>
          <a:p>
            <a:pPr marL="171450" indent="-171450">
              <a:buFont typeface="Arial" panose="020B0604020202020204" pitchFamily="34" charset="0"/>
              <a:buChar char="•"/>
            </a:pPr>
            <a:r>
              <a:rPr lang="en-GB" sz="800" dirty="0"/>
              <a:t>Type (Enumeration: </a:t>
            </a:r>
            <a:r>
              <a:rPr lang="en-GB" sz="800" i="1" dirty="0"/>
              <a:t>OB_FeatureBenefitType1Code) </a:t>
            </a:r>
            <a:r>
              <a:rPr lang="en-GB" sz="800" b="1" i="1" dirty="0"/>
              <a:t>M </a:t>
            </a:r>
            <a:endParaRPr lang="en-GB" sz="800" b="1" dirty="0"/>
          </a:p>
          <a:p>
            <a:pPr marL="171450" indent="-171450">
              <a:buFont typeface="Arial" panose="020B0604020202020204" pitchFamily="34" charset="0"/>
              <a:buChar char="•"/>
            </a:pPr>
            <a:r>
              <a:rPr lang="en-GB" sz="800" b="1" dirty="0">
                <a:solidFill>
                  <a:srgbClr val="00B050"/>
                </a:solidFill>
              </a:rPr>
              <a:t>[“Cashback”][“Cashback”]</a:t>
            </a:r>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a:t>)</a:t>
            </a:r>
          </a:p>
          <a:p>
            <a:pPr marL="171450" indent="-171450">
              <a:buFont typeface="Arial" panose="020B0604020202020204" pitchFamily="34" charset="0"/>
              <a:buChar char="•"/>
            </a:pPr>
            <a:r>
              <a:rPr lang="en-GB" sz="800" dirty="0"/>
              <a:t>Amount </a:t>
            </a:r>
            <a:r>
              <a:rPr lang="en-GB" sz="800" b="1" dirty="0">
                <a:solidFill>
                  <a:srgbClr val="00B050"/>
                </a:solidFill>
              </a:rPr>
              <a:t>[250.00][250.00]</a:t>
            </a:r>
          </a:p>
          <a:p>
            <a:pPr marL="171450" indent="-171450">
              <a:buFont typeface="Arial" panose="020B0604020202020204" pitchFamily="34" charset="0"/>
              <a:buChar char="•"/>
            </a:pPr>
            <a:r>
              <a:rPr lang="en-GB" sz="800" dirty="0"/>
              <a:t>Indicator</a:t>
            </a:r>
          </a:p>
          <a:p>
            <a:pPr marL="171450" indent="-171450">
              <a:buFont typeface="Arial" panose="020B0604020202020204" pitchFamily="34" charset="0"/>
              <a:buChar char="•"/>
            </a:pPr>
            <a:r>
              <a:rPr lang="en-GB" sz="800" dirty="0"/>
              <a:t>Textual</a:t>
            </a:r>
          </a:p>
          <a:p>
            <a:pPr marL="171450" indent="-171450">
              <a:buFont typeface="Arial" panose="020B0604020202020204" pitchFamily="34" charset="0"/>
              <a:buChar char="•"/>
            </a:pPr>
            <a:r>
              <a:rPr lang="en-GB" sz="800" dirty="0"/>
              <a:t>Notes </a:t>
            </a:r>
            <a:r>
              <a:rPr lang="en-GB" sz="800" b="1" dirty="0"/>
              <a:t>0..* </a:t>
            </a:r>
            <a:r>
              <a:rPr lang="en-GB" sz="800" dirty="0"/>
              <a:t>Name </a:t>
            </a:r>
            <a:r>
              <a:rPr lang="en-GB" sz="800" b="1" dirty="0">
                <a:solidFill>
                  <a:srgbClr val="00B050"/>
                </a:solidFill>
              </a:rPr>
              <a:t>[“£250 Cashback after 10 transactions”][“£250 Cashback on 1 Year Anniversary”]</a:t>
            </a:r>
          </a:p>
        </p:txBody>
      </p:sp>
      <p:sp>
        <p:nvSpPr>
          <p:cNvPr id="10" name="Rectangle 9"/>
          <p:cNvSpPr/>
          <p:nvPr/>
        </p:nvSpPr>
        <p:spPr>
          <a:xfrm>
            <a:off x="5460588" y="4501090"/>
            <a:ext cx="936104"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Card</a:t>
            </a:r>
          </a:p>
        </p:txBody>
      </p:sp>
      <p:sp>
        <p:nvSpPr>
          <p:cNvPr id="12" name="TextBox 11"/>
          <p:cNvSpPr txBox="1"/>
          <p:nvPr/>
        </p:nvSpPr>
        <p:spPr>
          <a:xfrm>
            <a:off x="6396692" y="4246179"/>
            <a:ext cx="2427268" cy="954107"/>
          </a:xfrm>
          <a:prstGeom prst="rect">
            <a:avLst/>
          </a:prstGeom>
          <a:noFill/>
        </p:spPr>
        <p:txBody>
          <a:bodyPr wrap="none" rtlCol="0">
            <a:spAutoFit/>
          </a:bodyPr>
          <a:lstStyle/>
          <a:p>
            <a:pPr marL="171450" indent="-171450">
              <a:buFont typeface="Arial" charset="0"/>
              <a:buChar char="•"/>
            </a:pPr>
            <a:r>
              <a:rPr lang="en-GB" sz="800" dirty="0"/>
              <a:t>Type (Enumeration: </a:t>
            </a:r>
            <a:r>
              <a:rPr lang="en-GB" sz="800" i="1" dirty="0"/>
              <a:t>OB_CardType1Code</a:t>
            </a:r>
            <a:r>
              <a:rPr lang="en-GB" sz="800" dirty="0"/>
              <a:t>) </a:t>
            </a:r>
            <a:r>
              <a:rPr lang="en-GB" sz="800" b="1" dirty="0"/>
              <a:t>M</a:t>
            </a:r>
            <a:endParaRPr lang="en-GB" sz="800" dirty="0"/>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Scheme (Enumeration: </a:t>
            </a:r>
            <a:r>
              <a:rPr lang="en-GB" sz="800" i="1" dirty="0"/>
              <a:t>OB_CardScheme1Code</a:t>
            </a:r>
            <a:r>
              <a:rPr lang="en-GB" sz="800" dirty="0"/>
              <a:t>) </a:t>
            </a:r>
            <a:r>
              <a:rPr lang="en-GB" sz="800" b="1" dirty="0"/>
              <a:t>M</a:t>
            </a:r>
            <a:endParaRPr lang="en-GB" sz="800" dirty="0"/>
          </a:p>
          <a:p>
            <a:pPr marL="171450" indent="-171450">
              <a:buFont typeface="Arial" charset="0"/>
              <a:buChar char="•"/>
            </a:pPr>
            <a:r>
              <a:rPr lang="en-GB" sz="800" dirty="0" err="1"/>
              <a:t>OtherScheme</a:t>
            </a:r>
            <a:r>
              <a:rPr lang="en-GB" sz="800" dirty="0"/>
              <a:t> (</a:t>
            </a:r>
            <a:r>
              <a:rPr lang="en-GB" sz="800" dirty="0" err="1"/>
              <a:t>OtherCodeType</a:t>
            </a:r>
            <a:r>
              <a:rPr lang="en-GB" sz="800" dirty="0"/>
              <a:t>)</a:t>
            </a:r>
          </a:p>
          <a:p>
            <a:pPr marL="171450" indent="-171450">
              <a:buFont typeface="Arial" charset="0"/>
              <a:buChar char="•"/>
            </a:pPr>
            <a:r>
              <a:rPr lang="en-GB" sz="800" dirty="0" err="1"/>
              <a:t>MaxDailyCardWithdrawalLimit</a:t>
            </a:r>
            <a:endParaRPr lang="en-GB" sz="800" dirty="0"/>
          </a:p>
          <a:p>
            <a:pPr marL="171450" indent="-171450">
              <a:buFont typeface="Arial" charset="0"/>
              <a:buChar char="•"/>
            </a:pPr>
            <a:r>
              <a:rPr lang="en-GB" sz="800" dirty="0" err="1"/>
              <a:t>ContactlessIndicator</a:t>
            </a:r>
            <a:r>
              <a:rPr lang="en-GB" sz="800" dirty="0"/>
              <a:t> </a:t>
            </a:r>
            <a:r>
              <a:rPr lang="en-GB" sz="800" b="1" dirty="0"/>
              <a:t>M</a:t>
            </a:r>
            <a:endParaRPr lang="en-GB" sz="800" dirty="0"/>
          </a:p>
          <a:p>
            <a:pPr marL="171450" indent="-171450">
              <a:buFont typeface="Arial" charset="0"/>
              <a:buChar char="•"/>
            </a:pPr>
            <a:r>
              <a:rPr lang="en-GB" sz="800" dirty="0"/>
              <a:t>Notes 0..*</a:t>
            </a:r>
            <a:endParaRPr lang="en-GB" sz="1000" dirty="0"/>
          </a:p>
        </p:txBody>
      </p:sp>
      <p:sp>
        <p:nvSpPr>
          <p:cNvPr id="14" name="Rectangle 13"/>
          <p:cNvSpPr/>
          <p:nvPr/>
        </p:nvSpPr>
        <p:spPr>
          <a:xfrm>
            <a:off x="1812349" y="1154173"/>
            <a:ext cx="1248139"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FeaturesAndBenefits</a:t>
            </a:r>
            <a:endParaRPr lang="en-GB" sz="800" b="1" dirty="0"/>
          </a:p>
        </p:txBody>
      </p:sp>
      <p:cxnSp>
        <p:nvCxnSpPr>
          <p:cNvPr id="25" name="Connector: Elbow 24"/>
          <p:cNvCxnSpPr>
            <a:endCxn id="10" idx="1"/>
          </p:cNvCxnSpPr>
          <p:nvPr/>
        </p:nvCxnSpPr>
        <p:spPr>
          <a:xfrm rot="16200000" flipH="1">
            <a:off x="2524518" y="1692567"/>
            <a:ext cx="3002056" cy="2870083"/>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65612" y="1101698"/>
            <a:ext cx="1482165"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FeatureBenefitGroup</a:t>
            </a:r>
            <a:endParaRPr lang="en-GB" sz="800" dirty="0">
              <a:solidFill>
                <a:schemeClr val="bg1"/>
              </a:solidFill>
            </a:endParaRPr>
          </a:p>
        </p:txBody>
      </p:sp>
      <p:cxnSp>
        <p:nvCxnSpPr>
          <p:cNvPr id="11" name="Straight Connector 10"/>
          <p:cNvCxnSpPr>
            <a:stCxn id="14" idx="3"/>
            <a:endCxn id="16" idx="1"/>
          </p:cNvCxnSpPr>
          <p:nvPr/>
        </p:nvCxnSpPr>
        <p:spPr>
          <a:xfrm flipV="1">
            <a:off x="3060488" y="1281718"/>
            <a:ext cx="505124" cy="2"/>
          </a:xfrm>
          <a:prstGeom prst="line">
            <a:avLst/>
          </a:prstGeom>
          <a:ln>
            <a:prstDash val="dash"/>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48600" y="1478112"/>
            <a:ext cx="3119765" cy="1323439"/>
          </a:xfrm>
          <a:prstGeom prst="rect">
            <a:avLst/>
          </a:prstGeom>
          <a:noFill/>
        </p:spPr>
        <p:txBody>
          <a:bodyPr wrap="none" rtlCol="0">
            <a:spAutoFit/>
          </a:bodyPr>
          <a:lstStyle/>
          <a:p>
            <a:pPr marL="171450" indent="-171450">
              <a:buFont typeface="Arial" charset="0"/>
              <a:buChar char="•"/>
            </a:pPr>
            <a:r>
              <a:rPr lang="en-GB" sz="800" dirty="0"/>
              <a:t>Name </a:t>
            </a:r>
            <a:r>
              <a:rPr lang="en-GB" sz="800" b="1" dirty="0"/>
              <a:t>M </a:t>
            </a:r>
            <a:r>
              <a:rPr lang="en-GB" sz="800" b="1" dirty="0">
                <a:solidFill>
                  <a:srgbClr val="00B050"/>
                </a:solidFill>
              </a:rPr>
              <a:t>“£500 Cashback”</a:t>
            </a:r>
          </a:p>
          <a:p>
            <a:pPr marL="171450" indent="-171450">
              <a:buFont typeface="Arial" panose="020B0604020202020204" pitchFamily="34" charset="0"/>
              <a:buChar char="•"/>
            </a:pPr>
            <a:r>
              <a:rPr lang="en-GB" sz="800" dirty="0"/>
              <a:t>Type (Enumeration: </a:t>
            </a:r>
            <a:r>
              <a:rPr lang="en-GB" sz="800" i="1" dirty="0"/>
              <a:t>OB_FeatureBenefitType1Code) </a:t>
            </a:r>
            <a:r>
              <a:rPr lang="en-GB" sz="800" b="1" dirty="0">
                <a:solidFill>
                  <a:srgbClr val="00B050"/>
                </a:solidFill>
              </a:rPr>
              <a:t>[“Cashback”]</a:t>
            </a:r>
            <a:r>
              <a:rPr lang="en-GB" sz="800" i="1" dirty="0"/>
              <a:t> </a:t>
            </a:r>
            <a:endParaRPr lang="en-GB" sz="800" dirty="0">
              <a:solidFill>
                <a:srgbClr val="00B050"/>
              </a:solidFill>
            </a:endParaRPr>
          </a:p>
          <a:p>
            <a:pPr marL="171450" indent="-171450">
              <a:buFont typeface="Arial" panose="020B0604020202020204" pitchFamily="34" charset="0"/>
              <a:buChar char="•"/>
            </a:pPr>
            <a:r>
              <a:rPr lang="en-GB" sz="800" dirty="0" err="1"/>
              <a:t>OtherType</a:t>
            </a:r>
            <a:r>
              <a:rPr lang="en-GB" sz="800" dirty="0"/>
              <a:t> (</a:t>
            </a:r>
            <a:r>
              <a:rPr lang="en-GB" sz="800" dirty="0" err="1"/>
              <a:t>OtherCodeType</a:t>
            </a:r>
            <a:endParaRPr lang="en-GB" sz="800" b="1" dirty="0"/>
          </a:p>
          <a:p>
            <a:pPr marL="171450" indent="-171450">
              <a:buFont typeface="Arial" charset="0"/>
              <a:buChar char="•"/>
            </a:pPr>
            <a:r>
              <a:rPr lang="en-GB" sz="800" dirty="0" err="1"/>
              <a:t>BenefitGroupNominalValue</a:t>
            </a:r>
            <a:r>
              <a:rPr lang="en-GB" sz="800" dirty="0"/>
              <a:t>:</a:t>
            </a:r>
            <a:r>
              <a:rPr lang="en-GB" sz="800" b="1" dirty="0"/>
              <a:t> </a:t>
            </a:r>
            <a:r>
              <a:rPr lang="en-GB" sz="800" b="1" dirty="0">
                <a:solidFill>
                  <a:srgbClr val="00B050"/>
                </a:solidFill>
              </a:rPr>
              <a:t>500.00</a:t>
            </a:r>
            <a:r>
              <a:rPr lang="en-GB" sz="800" b="1" dirty="0"/>
              <a:t> </a:t>
            </a:r>
            <a:endParaRPr lang="en-GB" sz="800" dirty="0"/>
          </a:p>
          <a:p>
            <a:pPr marL="171450" indent="-171450">
              <a:buFont typeface="Arial" charset="0"/>
              <a:buChar char="•"/>
            </a:pPr>
            <a:r>
              <a:rPr lang="en-GB" sz="800" dirty="0"/>
              <a:t>Fee </a:t>
            </a:r>
            <a:endParaRPr lang="en-GB" sz="800" dirty="0">
              <a:solidFill>
                <a:srgbClr val="00B050"/>
              </a:solidFill>
            </a:endParaRPr>
          </a:p>
          <a:p>
            <a:pPr marL="171450" indent="-171450">
              <a:buFont typeface="Arial" charset="0"/>
              <a:buChar char="•"/>
            </a:pPr>
            <a:r>
              <a:rPr lang="en-GB" sz="800" dirty="0" err="1"/>
              <a:t>ApplicationFrequency</a:t>
            </a:r>
            <a:r>
              <a:rPr lang="en-GB" sz="800" dirty="0"/>
              <a:t> (Enumeration: </a:t>
            </a:r>
            <a:r>
              <a:rPr lang="en-GB" sz="800" i="1" dirty="0"/>
              <a:t>OB_Frequency1Code)</a:t>
            </a:r>
            <a:endParaRPr lang="en-GB" sz="800" dirty="0">
              <a:solidFill>
                <a:srgbClr val="00B050"/>
              </a:solidFill>
            </a:endParaRP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OB_Frequency1Code)</a:t>
            </a:r>
            <a:endParaRPr lang="en-GB" sz="800" dirty="0"/>
          </a:p>
          <a:p>
            <a:pPr marL="171450" indent="-171450">
              <a:buFont typeface="Arial" charset="0"/>
              <a:buChar char="•"/>
            </a:pPr>
            <a:r>
              <a:rPr lang="en-GB" sz="800" dirty="0" err="1"/>
              <a:t>OtherCalculationFrequency</a:t>
            </a:r>
            <a:r>
              <a:rPr lang="en-GB" sz="800" dirty="0"/>
              <a:t> (Enumeration: </a:t>
            </a:r>
            <a:r>
              <a:rPr lang="en-GB" sz="800" i="1" dirty="0"/>
              <a:t>OB_Frequency1Code)</a:t>
            </a:r>
          </a:p>
          <a:p>
            <a:pPr marL="171450" indent="-171450">
              <a:buFont typeface="Arial" charset="0"/>
              <a:buChar char="•"/>
            </a:pPr>
            <a:r>
              <a:rPr lang="en-GB" sz="800" dirty="0"/>
              <a:t>Notes </a:t>
            </a:r>
            <a:r>
              <a:rPr lang="en-GB" sz="800" b="1" dirty="0"/>
              <a:t>0..*</a:t>
            </a:r>
            <a:endParaRPr lang="en-GB" sz="800" dirty="0"/>
          </a:p>
        </p:txBody>
      </p:sp>
      <p:sp>
        <p:nvSpPr>
          <p:cNvPr id="24" name="Rectangle 23"/>
          <p:cNvSpPr/>
          <p:nvPr/>
        </p:nvSpPr>
        <p:spPr>
          <a:xfrm>
            <a:off x="5460587" y="5238191"/>
            <a:ext cx="936104"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MobileApp</a:t>
            </a:r>
            <a:endParaRPr lang="en-GB" sz="800" b="1" dirty="0"/>
          </a:p>
        </p:txBody>
      </p:sp>
      <p:cxnSp>
        <p:nvCxnSpPr>
          <p:cNvPr id="26" name="Connector: Elbow 24"/>
          <p:cNvCxnSpPr>
            <a:endCxn id="24" idx="1"/>
          </p:cNvCxnSpPr>
          <p:nvPr/>
        </p:nvCxnSpPr>
        <p:spPr>
          <a:xfrm rot="16200000" flipH="1">
            <a:off x="2213824" y="2118975"/>
            <a:ext cx="3623444" cy="2870082"/>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396691" y="5144942"/>
            <a:ext cx="3531123" cy="461665"/>
          </a:xfrm>
          <a:prstGeom prst="rect">
            <a:avLst/>
          </a:prstGeom>
        </p:spPr>
        <p:txBody>
          <a:bodyPr wrap="square">
            <a:spAutoFit/>
          </a:bodyPr>
          <a:lstStyle/>
          <a:p>
            <a:pPr marL="171450" indent="-171450">
              <a:buFont typeface="Arial" panose="020B0604020202020204" pitchFamily="34" charset="0"/>
              <a:buChar char="•"/>
            </a:pPr>
            <a:r>
              <a:rPr lang="en-GB" sz="800" dirty="0"/>
              <a:t>Type (Enumeration: </a:t>
            </a:r>
            <a:r>
              <a:rPr lang="en-GB" sz="800" i="1" dirty="0"/>
              <a:t>OB_MobileApp1Code</a:t>
            </a:r>
            <a:r>
              <a:rPr lang="en-GB" sz="800" dirty="0"/>
              <a:t>) </a:t>
            </a:r>
            <a:r>
              <a:rPr lang="en-GB" sz="800" b="1" dirty="0"/>
              <a:t>M</a:t>
            </a:r>
            <a:endParaRPr lang="en-GB" sz="800" dirty="0"/>
          </a:p>
          <a:p>
            <a:pPr marL="171450" indent="-171450">
              <a:buFont typeface="Arial" panose="020B0604020202020204" pitchFamily="34" charset="0"/>
              <a:buChar char="•"/>
            </a:pPr>
            <a:r>
              <a:rPr lang="en-GB" sz="800" dirty="0" err="1"/>
              <a:t>OtherType</a:t>
            </a:r>
            <a:r>
              <a:rPr lang="en-GB" sz="800" dirty="0"/>
              <a:t> (</a:t>
            </a:r>
            <a:r>
              <a:rPr lang="en-GB" sz="800" dirty="0" err="1"/>
              <a:t>OtherCodeType</a:t>
            </a:r>
            <a:r>
              <a:rPr lang="en-GB" sz="800" dirty="0"/>
              <a:t>)</a:t>
            </a:r>
          </a:p>
          <a:p>
            <a:pPr marL="171450" indent="-171450">
              <a:buFont typeface="Arial" panose="020B0604020202020204" pitchFamily="34" charset="0"/>
              <a:buChar char="•"/>
            </a:pPr>
            <a:r>
              <a:rPr lang="en-GB" sz="800" dirty="0"/>
              <a:t>Notes 0..*</a:t>
            </a:r>
          </a:p>
        </p:txBody>
      </p:sp>
      <p:cxnSp>
        <p:nvCxnSpPr>
          <p:cNvPr id="4" name="Elbow Connector 3"/>
          <p:cNvCxnSpPr/>
          <p:nvPr/>
        </p:nvCxnSpPr>
        <p:spPr>
          <a:xfrm rot="5400000" flipH="1" flipV="1">
            <a:off x="4170179" y="-117938"/>
            <a:ext cx="2" cy="3159353"/>
          </a:xfrm>
          <a:prstGeom prst="bentConnector4">
            <a:avLst>
              <a:gd name="adj1" fmla="val -11430000000"/>
              <a:gd name="adj2" fmla="val 100595"/>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422190" y="3068756"/>
            <a:ext cx="1098729"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FeatureBenefit</a:t>
            </a:r>
            <a:r>
              <a:rPr lang="en-GB" sz="800" dirty="0">
                <a:solidFill>
                  <a:schemeClr val="bg1"/>
                </a:solidFill>
              </a:rPr>
              <a:t> Eligibility</a:t>
            </a:r>
          </a:p>
        </p:txBody>
      </p:sp>
      <p:cxnSp>
        <p:nvCxnSpPr>
          <p:cNvPr id="5" name="Elbow Connector 4"/>
          <p:cNvCxnSpPr>
            <a:stCxn id="16" idx="2"/>
            <a:endCxn id="27" idx="1"/>
          </p:cNvCxnSpPr>
          <p:nvPr/>
        </p:nvCxnSpPr>
        <p:spPr>
          <a:xfrm rot="16200000" flipH="1">
            <a:off x="3970923" y="1797509"/>
            <a:ext cx="1787038" cy="1115495"/>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20" idx="2"/>
            <a:endCxn id="27" idx="0"/>
          </p:cNvCxnSpPr>
          <p:nvPr/>
        </p:nvCxnSpPr>
        <p:spPr>
          <a:xfrm rot="5400000">
            <a:off x="5177885" y="2271783"/>
            <a:ext cx="1590644" cy="3303"/>
          </a:xfrm>
          <a:prstGeom prst="bentConnector3">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99376" y="2757899"/>
            <a:ext cx="3108639" cy="1569660"/>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b="1" dirty="0">
                <a:solidFill>
                  <a:srgbClr val="00B050"/>
                </a:solidFill>
              </a:rPr>
              <a:t>[“After 10 Transaction”][“On 1</a:t>
            </a:r>
            <a:r>
              <a:rPr lang="en-GB" sz="800" b="1" baseline="30000" dirty="0">
                <a:solidFill>
                  <a:srgbClr val="00B050"/>
                </a:solidFill>
              </a:rPr>
              <a:t>st</a:t>
            </a:r>
            <a:r>
              <a:rPr lang="en-GB" sz="800" b="1" dirty="0">
                <a:solidFill>
                  <a:srgbClr val="00B050"/>
                </a:solidFill>
              </a:rPr>
              <a:t> Anniversary”]</a:t>
            </a:r>
          </a:p>
          <a:p>
            <a:r>
              <a:rPr lang="en-GB" sz="800" b="1" dirty="0">
                <a:solidFill>
                  <a:srgbClr val="00B050"/>
                </a:solidFill>
              </a:rPr>
              <a:t>[“New Customers Only”]</a:t>
            </a: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OB_BCAEligibilityType1Code) </a:t>
            </a:r>
            <a:r>
              <a:rPr lang="en-GB" sz="800" b="1" dirty="0"/>
              <a:t>M  </a:t>
            </a:r>
            <a:r>
              <a:rPr lang="en-GB" sz="800" b="1" dirty="0">
                <a:solidFill>
                  <a:srgbClr val="00B050"/>
                </a:solidFill>
              </a:rPr>
              <a:t>[“</a:t>
            </a:r>
            <a:r>
              <a:rPr lang="en-GB" sz="800" b="1" dirty="0" err="1">
                <a:solidFill>
                  <a:srgbClr val="00B050"/>
                </a:solidFill>
              </a:rPr>
              <a:t>MinimumTransactions</a:t>
            </a:r>
            <a:r>
              <a:rPr lang="en-GB" sz="800" b="1" dirty="0">
                <a:solidFill>
                  <a:srgbClr val="00B050"/>
                </a:solidFill>
              </a:rPr>
              <a:t>”][“</a:t>
            </a:r>
            <a:r>
              <a:rPr lang="en-GB" sz="800" b="1" dirty="0" err="1">
                <a:solidFill>
                  <a:srgbClr val="00B050"/>
                </a:solidFill>
              </a:rPr>
              <a:t>MinimumAnniversary</a:t>
            </a:r>
            <a:r>
              <a:rPr lang="en-GB" sz="800" b="1" dirty="0">
                <a:solidFill>
                  <a:srgbClr val="00B050"/>
                </a:solidFill>
              </a:rPr>
              <a:t>”][“</a:t>
            </a:r>
            <a:r>
              <a:rPr lang="en-GB" sz="800" b="1" dirty="0" err="1">
                <a:solidFill>
                  <a:srgbClr val="00B050"/>
                </a:solidFill>
              </a:rPr>
              <a:t>NewCustomersOnly</a:t>
            </a:r>
            <a:r>
              <a:rPr lang="en-GB" sz="800" b="1" dirty="0">
                <a:solidFill>
                  <a:srgbClr val="00B050"/>
                </a:solidFill>
              </a:rPr>
              <a:t>”]</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 </a:t>
            </a:r>
            <a:r>
              <a:rPr lang="en-GB" sz="800" b="1" dirty="0">
                <a:solidFill>
                  <a:srgbClr val="00B050"/>
                </a:solidFill>
              </a:rPr>
              <a:t>[10][1][]</a:t>
            </a: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a:t>
            </a:r>
            <a:r>
              <a:rPr lang="en-GB" sz="800" b="1" dirty="0"/>
              <a:t>)</a:t>
            </a:r>
            <a:r>
              <a:rPr lang="en-GB" sz="800" b="1" dirty="0">
                <a:solidFill>
                  <a:srgbClr val="00B050"/>
                </a:solidFill>
              </a:rPr>
              <a:t>[][“Year”][]</a:t>
            </a:r>
            <a:r>
              <a:rPr lang="en-GB" sz="800" b="1" dirty="0"/>
              <a:t> </a:t>
            </a:r>
            <a:endParaRPr lang="en-GB" sz="800" b="1" dirty="0">
              <a:solidFill>
                <a:srgbClr val="00B050"/>
              </a:solidFill>
            </a:endParaRPr>
          </a:p>
          <a:p>
            <a:pPr marL="171450" indent="-171450">
              <a:buFont typeface="Arial" charset="0"/>
              <a:buChar char="•"/>
            </a:pPr>
            <a:r>
              <a:rPr lang="en-GB" sz="800" dirty="0"/>
              <a:t>Notes </a:t>
            </a:r>
            <a:r>
              <a:rPr lang="en-GB" sz="800" b="1" dirty="0"/>
              <a:t>0..*</a:t>
            </a:r>
          </a:p>
        </p:txBody>
      </p:sp>
      <p:sp>
        <p:nvSpPr>
          <p:cNvPr id="30" name="TextBox 29"/>
          <p:cNvSpPr txBox="1"/>
          <p:nvPr/>
        </p:nvSpPr>
        <p:spPr>
          <a:xfrm>
            <a:off x="20082" y="5514734"/>
            <a:ext cx="3627538" cy="830997"/>
          </a:xfrm>
          <a:prstGeom prst="rect">
            <a:avLst/>
          </a:prstGeom>
          <a:noFill/>
        </p:spPr>
        <p:txBody>
          <a:bodyPr wrap="square" rtlCol="0">
            <a:spAutoFit/>
          </a:bodyPr>
          <a:lstStyle/>
          <a:p>
            <a:r>
              <a:rPr lang="en-GB" sz="1200" b="1" dirty="0"/>
              <a:t>Example: </a:t>
            </a:r>
            <a:r>
              <a:rPr lang="en-GB" sz="1200" b="1" dirty="0">
                <a:hlinkClick r:id="rId2"/>
              </a:rPr>
              <a:t>Danske Small Business Cashback</a:t>
            </a:r>
            <a:endParaRPr lang="en-GB" sz="1200" b="1" dirty="0"/>
          </a:p>
          <a:p>
            <a:r>
              <a:rPr lang="en-GB" sz="1200" dirty="0"/>
              <a:t>£500 for Cashback for new small business customers</a:t>
            </a:r>
          </a:p>
          <a:p>
            <a:r>
              <a:rPr lang="en-GB" sz="1200" dirty="0"/>
              <a:t>First £250 paid after 10 transactions</a:t>
            </a:r>
          </a:p>
          <a:p>
            <a:r>
              <a:rPr lang="en-GB" sz="1200" dirty="0"/>
              <a:t>Final £250 paid after 12 months banking</a:t>
            </a:r>
          </a:p>
        </p:txBody>
      </p:sp>
    </p:spTree>
    <p:extLst>
      <p:ext uri="{BB962C8B-B14F-4D97-AF65-F5344CB8AC3E}">
        <p14:creationId xmlns:p14="http://schemas.microsoft.com/office/powerpoint/2010/main" val="117662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40851" y="98101"/>
            <a:ext cx="5067862" cy="369332"/>
          </a:xfrm>
          <a:prstGeom prst="rect">
            <a:avLst/>
          </a:prstGeom>
          <a:noFill/>
        </p:spPr>
        <p:txBody>
          <a:bodyPr wrap="none" rtlCol="0">
            <a:spAutoFit/>
          </a:bodyPr>
          <a:lstStyle/>
          <a:p>
            <a:r>
              <a:rPr lang="en-GB" b="1" dirty="0">
                <a:solidFill>
                  <a:srgbClr val="FF0000"/>
                </a:solidFill>
              </a:rPr>
              <a:t>What </a:t>
            </a:r>
            <a:r>
              <a:rPr lang="en-GB" b="1">
                <a:solidFill>
                  <a:srgbClr val="FF0000"/>
                </a:solidFill>
              </a:rPr>
              <a:t>about Tariffs and </a:t>
            </a:r>
            <a:r>
              <a:rPr lang="en-GB" b="1" dirty="0">
                <a:solidFill>
                  <a:srgbClr val="FF0000"/>
                </a:solidFill>
              </a:rPr>
              <a:t>“Other Fees And Charges”?</a:t>
            </a:r>
          </a:p>
        </p:txBody>
      </p:sp>
      <p:cxnSp>
        <p:nvCxnSpPr>
          <p:cNvPr id="31" name="Straight Arrow Connector 30"/>
          <p:cNvCxnSpPr>
            <a:stCxn id="34" idx="3"/>
          </p:cNvCxnSpPr>
          <p:nvPr/>
        </p:nvCxnSpPr>
        <p:spPr>
          <a:xfrm flipV="1">
            <a:off x="1404188" y="1350732"/>
            <a:ext cx="3199535" cy="12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603723" y="1182952"/>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FeeChargeDetail</a:t>
            </a:r>
            <a:endParaRPr lang="en-GB" sz="800" dirty="0"/>
          </a:p>
        </p:txBody>
      </p:sp>
      <p:sp>
        <p:nvSpPr>
          <p:cNvPr id="33" name="TextBox 32"/>
          <p:cNvSpPr txBox="1"/>
          <p:nvPr/>
        </p:nvSpPr>
        <p:spPr>
          <a:xfrm>
            <a:off x="5902521" y="1182952"/>
            <a:ext cx="3803007" cy="2062103"/>
          </a:xfrm>
          <a:prstGeom prst="rect">
            <a:avLst/>
          </a:prstGeom>
          <a:noFill/>
        </p:spPr>
        <p:txBody>
          <a:bodyPr wrap="square" rtlCol="0">
            <a:spAutoFit/>
          </a:bodyPr>
          <a:lstStyle/>
          <a:p>
            <a:pPr marL="171450" indent="-171450">
              <a:buFont typeface="Arial" charset="0"/>
              <a:buChar char="•"/>
            </a:pPr>
            <a:r>
              <a:rPr lang="en-GB" sz="800" dirty="0" err="1"/>
              <a:t>FeeCategory</a:t>
            </a:r>
            <a:r>
              <a:rPr lang="en-GB" sz="800" dirty="0"/>
              <a:t> (Enumeration: OB_FeeCategory1Code) </a:t>
            </a:r>
            <a:r>
              <a:rPr lang="en-GB" sz="800" b="1" dirty="0"/>
              <a:t>M </a:t>
            </a:r>
            <a:r>
              <a:rPr lang="en-GB" sz="800" dirty="0">
                <a:solidFill>
                  <a:srgbClr val="00B050"/>
                </a:solidFill>
              </a:rPr>
              <a:t>[“Servicing”][“Servicing”]</a:t>
            </a:r>
          </a:p>
          <a:p>
            <a:pPr marL="171450" indent="-171450">
              <a:buFont typeface="Arial" charset="0"/>
              <a:buChar char="•"/>
            </a:pPr>
            <a:r>
              <a:rPr lang="en-GB" sz="800" dirty="0" err="1"/>
              <a:t>FeeType</a:t>
            </a:r>
            <a:r>
              <a:rPr lang="en-GB" sz="800" dirty="0"/>
              <a:t> (Enumeration: </a:t>
            </a:r>
            <a:r>
              <a:rPr lang="en-GB" sz="800" i="1" dirty="0"/>
              <a:t>OB_FeeType1Code</a:t>
            </a:r>
            <a:r>
              <a:rPr lang="en-GB" sz="800" dirty="0"/>
              <a:t>) </a:t>
            </a:r>
            <a:r>
              <a:rPr lang="en-GB" sz="800" b="1" dirty="0"/>
              <a:t>M </a:t>
            </a:r>
            <a:r>
              <a:rPr lang="en-GB" sz="800" dirty="0">
                <a:solidFill>
                  <a:srgbClr val="00B050"/>
                </a:solidFill>
              </a:rPr>
              <a:t>[“</a:t>
            </a:r>
            <a:r>
              <a:rPr lang="en-GB" sz="800" dirty="0" err="1">
                <a:solidFill>
                  <a:srgbClr val="00B050"/>
                </a:solidFill>
              </a:rPr>
              <a:t>ServiceCFixedTariff</a:t>
            </a:r>
            <a:r>
              <a:rPr lang="en-GB" sz="800" dirty="0">
                <a:solidFill>
                  <a:srgbClr val="00B050"/>
                </a:solidFill>
              </a:rPr>
              <a:t>”</a:t>
            </a:r>
            <a:r>
              <a:rPr lang="en-GB" sz="800" dirty="0"/>
              <a:t>]</a:t>
            </a:r>
            <a:r>
              <a:rPr lang="en-GB" sz="800" dirty="0">
                <a:solidFill>
                  <a:srgbClr val="00B050"/>
                </a:solidFill>
              </a:rPr>
              <a:t> [“</a:t>
            </a:r>
            <a:r>
              <a:rPr lang="en-GB" sz="800" dirty="0" err="1">
                <a:solidFill>
                  <a:srgbClr val="00B050"/>
                </a:solidFill>
              </a:rPr>
              <a:t>ServiceCFixedTariff</a:t>
            </a:r>
            <a:r>
              <a:rPr lang="en-GB" sz="800" dirty="0">
                <a:solidFill>
                  <a:srgbClr val="00B050"/>
                </a:solidFill>
              </a:rPr>
              <a:t>”</a:t>
            </a:r>
            <a:r>
              <a:rPr lang="en-GB" sz="800" dirty="0"/>
              <a:t>]</a:t>
            </a:r>
          </a:p>
          <a:p>
            <a:pPr marL="171450" indent="-171450">
              <a:buFont typeface="Arial" charset="0"/>
              <a:buChar char="•"/>
            </a:pPr>
            <a:r>
              <a:rPr lang="en-GB" sz="800" dirty="0" err="1"/>
              <a:t>OtherFeeType</a:t>
            </a:r>
            <a:r>
              <a:rPr lang="en-GB" sz="800" dirty="0"/>
              <a:t> (</a:t>
            </a:r>
            <a:r>
              <a:rPr lang="en-GB" sz="800" dirty="0" err="1"/>
              <a:t>OtherCodeType</a:t>
            </a:r>
            <a:r>
              <a:rPr lang="en-GB" sz="800" dirty="0"/>
              <a:t> + extra category field )</a:t>
            </a:r>
          </a:p>
          <a:p>
            <a:pPr marL="171450" indent="-171450">
              <a:buFont typeface="Arial" charset="0"/>
              <a:buChar char="•"/>
            </a:pPr>
            <a:r>
              <a:rPr lang="en-GB" sz="800" dirty="0" err="1"/>
              <a:t>NegotiableIndicator</a:t>
            </a:r>
            <a:endParaRPr lang="en-GB" sz="800" dirty="0"/>
          </a:p>
          <a:p>
            <a:pPr marL="171450" indent="-171450">
              <a:buFont typeface="Arial" charset="0"/>
              <a:buChar char="•"/>
            </a:pPr>
            <a:r>
              <a:rPr lang="en-GB" sz="800" dirty="0" err="1"/>
              <a:t>IncludedInMonthlyChargeIndicator</a:t>
            </a:r>
            <a:endParaRPr lang="en-GB" sz="800" dirty="0"/>
          </a:p>
          <a:p>
            <a:pPr marL="171450" indent="-171450">
              <a:buFont typeface="Arial" charset="0"/>
              <a:buChar char="•"/>
            </a:pPr>
            <a:r>
              <a:rPr lang="en-GB" sz="800" dirty="0" err="1"/>
              <a:t>FeeAmount</a:t>
            </a:r>
            <a:r>
              <a:rPr lang="en-GB" sz="800" dirty="0"/>
              <a:t> </a:t>
            </a:r>
            <a:r>
              <a:rPr lang="en-GB" sz="800" dirty="0">
                <a:solidFill>
                  <a:srgbClr val="00B050"/>
                </a:solidFill>
              </a:rPr>
              <a:t>[5.50][5.50]</a:t>
            </a:r>
          </a:p>
          <a:p>
            <a:pPr marL="171450" indent="-171450">
              <a:buFont typeface="Arial" charset="0"/>
              <a:buChar char="•"/>
            </a:pPr>
            <a:r>
              <a:rPr lang="en-GB" sz="800" dirty="0" err="1"/>
              <a:t>FeeRate</a:t>
            </a:r>
            <a:endParaRPr lang="en-GB" sz="800" dirty="0"/>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a:t>
            </a:r>
            <a:endParaRPr lang="en-GB" sz="800" dirty="0"/>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a:t>
            </a:r>
          </a:p>
          <a:p>
            <a:r>
              <a:rPr lang="en-GB" sz="800" dirty="0">
                <a:solidFill>
                  <a:srgbClr val="00B050"/>
                </a:solidFill>
              </a:rPr>
              <a:t>[“Monthly”][“Monthly”]</a:t>
            </a: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34" name="Rectangle 33"/>
          <p:cNvSpPr/>
          <p:nvPr/>
        </p:nvSpPr>
        <p:spPr>
          <a:xfrm>
            <a:off x="251519" y="1182952"/>
            <a:ext cx="1152669"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OtherFeesAndCharges</a:t>
            </a:r>
            <a:endParaRPr lang="en-GB" sz="800" dirty="0"/>
          </a:p>
        </p:txBody>
      </p:sp>
      <p:sp>
        <p:nvSpPr>
          <p:cNvPr id="35" name="Rectangle 34"/>
          <p:cNvSpPr/>
          <p:nvPr/>
        </p:nvSpPr>
        <p:spPr>
          <a:xfrm>
            <a:off x="4582562" y="3274516"/>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FeeApplicableRange</a:t>
            </a:r>
            <a:endParaRPr lang="en-GB" sz="800" dirty="0"/>
          </a:p>
        </p:txBody>
      </p:sp>
      <p:cxnSp>
        <p:nvCxnSpPr>
          <p:cNvPr id="36" name="Straight Connector 35"/>
          <p:cNvCxnSpPr>
            <a:stCxn id="32" idx="2"/>
            <a:endCxn id="35" idx="0"/>
          </p:cNvCxnSpPr>
          <p:nvPr/>
        </p:nvCxnSpPr>
        <p:spPr>
          <a:xfrm flipH="1">
            <a:off x="5230634" y="1542992"/>
            <a:ext cx="21161" cy="17315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902521" y="3274515"/>
            <a:ext cx="1120820" cy="584775"/>
          </a:xfrm>
          <a:prstGeom prst="rect">
            <a:avLst/>
          </a:prstGeom>
          <a:noFill/>
        </p:spPr>
        <p:txBody>
          <a:bodyPr wrap="none" rtlCol="0">
            <a:spAutoFit/>
          </a:bodyPr>
          <a:lstStyle/>
          <a:p>
            <a:pPr marL="171450" indent="-171450">
              <a:buFont typeface="Arial" charset="0"/>
              <a:buChar char="•"/>
            </a:pPr>
            <a:r>
              <a:rPr lang="en-GB" sz="800" dirty="0" err="1"/>
              <a:t>MinimumAmount</a:t>
            </a:r>
            <a:endParaRPr lang="en-GB" sz="800" dirty="0"/>
          </a:p>
          <a:p>
            <a:pPr marL="171450" indent="-171450">
              <a:buFont typeface="Arial" charset="0"/>
              <a:buChar char="•"/>
            </a:pPr>
            <a:r>
              <a:rPr lang="en-GB" sz="800" dirty="0" err="1"/>
              <a:t>MaximumAmount</a:t>
            </a:r>
            <a:endParaRPr lang="en-GB" sz="800" dirty="0"/>
          </a:p>
          <a:p>
            <a:pPr marL="171450" indent="-171450">
              <a:buFont typeface="Arial" charset="0"/>
              <a:buChar char="•"/>
            </a:pPr>
            <a:r>
              <a:rPr lang="en-GB" sz="800" dirty="0" err="1"/>
              <a:t>MinimumRate</a:t>
            </a:r>
            <a:endParaRPr lang="en-GB" sz="800" dirty="0"/>
          </a:p>
          <a:p>
            <a:pPr marL="171450" indent="-171450">
              <a:buFont typeface="Arial" charset="0"/>
              <a:buChar char="•"/>
            </a:pPr>
            <a:r>
              <a:rPr lang="en-GB" sz="800" dirty="0" err="1"/>
              <a:t>MaximumRate</a:t>
            </a:r>
            <a:endParaRPr lang="en-GB" sz="800" dirty="0"/>
          </a:p>
        </p:txBody>
      </p:sp>
      <p:sp>
        <p:nvSpPr>
          <p:cNvPr id="38" name="Rectangle 37"/>
          <p:cNvSpPr/>
          <p:nvPr/>
        </p:nvSpPr>
        <p:spPr>
          <a:xfrm>
            <a:off x="2960068" y="2414059"/>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FeeChargeCap</a:t>
            </a:r>
            <a:endParaRPr lang="en-GB" sz="800" dirty="0"/>
          </a:p>
        </p:txBody>
      </p:sp>
      <p:sp>
        <p:nvSpPr>
          <p:cNvPr id="39" name="TextBox 38"/>
          <p:cNvSpPr txBox="1"/>
          <p:nvPr/>
        </p:nvSpPr>
        <p:spPr>
          <a:xfrm>
            <a:off x="130401" y="2414059"/>
            <a:ext cx="2690160" cy="954107"/>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(Enumeration:OB_FeeType1Code (1..*))</a:t>
            </a:r>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endParaRPr lang="en-GB" sz="800" dirty="0"/>
          </a:p>
          <a:p>
            <a:pPr marL="171450" indent="-171450">
              <a:buFont typeface="Arial" charset="0"/>
              <a:buChar char="•"/>
            </a:pPr>
            <a:r>
              <a:rPr lang="en-GB" sz="800" dirty="0" err="1"/>
              <a:t>MinMaxType</a:t>
            </a:r>
            <a:r>
              <a:rPr lang="en-GB" sz="800" dirty="0"/>
              <a:t> (Enumeration: OB_MinMaxType1Code) </a:t>
            </a:r>
            <a:r>
              <a:rPr lang="en-GB" sz="800" b="1" dirty="0"/>
              <a:t>M</a:t>
            </a:r>
          </a:p>
          <a:p>
            <a:pPr marL="171450" indent="-171450">
              <a:buFont typeface="Arial" charset="0"/>
              <a:buChar char="•"/>
            </a:pPr>
            <a:r>
              <a:rPr lang="en-GB" sz="800" dirty="0" err="1"/>
              <a:t>FeeCapOccurrence</a:t>
            </a:r>
            <a:endParaRPr lang="en-GB" sz="800" dirty="0"/>
          </a:p>
          <a:p>
            <a:pPr marL="171450" indent="-171450">
              <a:buFont typeface="Arial" charset="0"/>
              <a:buChar char="•"/>
            </a:pPr>
            <a:r>
              <a:rPr lang="en-GB" sz="800" dirty="0" err="1"/>
              <a:t>FeeCapAmount</a:t>
            </a:r>
            <a:r>
              <a:rPr lang="en-GB" sz="800" dirty="0"/>
              <a:t> </a:t>
            </a:r>
            <a:endParaRPr lang="en-GB" sz="800" b="1" dirty="0"/>
          </a:p>
          <a:p>
            <a:pPr marL="171450" indent="-171450">
              <a:buFont typeface="Arial" charset="0"/>
              <a:buChar char="•"/>
            </a:pPr>
            <a:r>
              <a:rPr lang="en-GB" sz="800" dirty="0" err="1"/>
              <a:t>CappingPeriod</a:t>
            </a:r>
            <a:r>
              <a:rPr lang="en-GB" sz="800" dirty="0"/>
              <a:t> (Enumeration:</a:t>
            </a:r>
            <a:r>
              <a:rPr lang="en-GB" sz="800"/>
              <a:t>OB_Period1Code</a:t>
            </a:r>
            <a:r>
              <a:rPr lang="en-GB" sz="800" dirty="0"/>
              <a:t>)</a:t>
            </a:r>
          </a:p>
          <a:p>
            <a:pPr marL="171450" indent="-171450">
              <a:buFont typeface="Arial" charset="0"/>
              <a:buChar char="•"/>
            </a:pPr>
            <a:r>
              <a:rPr lang="en-GB" sz="800" dirty="0"/>
              <a:t>Notes 0..*</a:t>
            </a:r>
          </a:p>
        </p:txBody>
      </p:sp>
      <p:cxnSp>
        <p:nvCxnSpPr>
          <p:cNvPr id="40" name="Elbow Connector 39"/>
          <p:cNvCxnSpPr>
            <a:stCxn id="34" idx="2"/>
            <a:endCxn id="38" idx="0"/>
          </p:cNvCxnSpPr>
          <p:nvPr/>
        </p:nvCxnSpPr>
        <p:spPr>
          <a:xfrm rot="16200000" flipH="1">
            <a:off x="1782464" y="588382"/>
            <a:ext cx="871067" cy="2780286"/>
          </a:xfrm>
          <a:prstGeom prst="bentConnector3">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7889" y="4149080"/>
            <a:ext cx="9285631" cy="2308324"/>
          </a:xfrm>
          <a:prstGeom prst="rect">
            <a:avLst/>
          </a:prstGeom>
          <a:noFill/>
        </p:spPr>
        <p:txBody>
          <a:bodyPr wrap="square" rtlCol="0">
            <a:spAutoFit/>
          </a:bodyPr>
          <a:lstStyle/>
          <a:p>
            <a:r>
              <a:rPr lang="en-GB" sz="1000" dirty="0"/>
              <a:t>The CMA in their price comparison exercise prior to </a:t>
            </a:r>
            <a:r>
              <a:rPr lang="en-GB" sz="1000" dirty="0" err="1"/>
              <a:t>OBIE</a:t>
            </a:r>
            <a:r>
              <a:rPr lang="en-GB" sz="1000" dirty="0"/>
              <a:t> being established took the view that the following charges are key -  I identify the </a:t>
            </a:r>
            <a:r>
              <a:rPr lang="en-GB" sz="1000" dirty="0" err="1"/>
              <a:t>FeeType</a:t>
            </a:r>
            <a:r>
              <a:rPr lang="en-GB" sz="1000" dirty="0"/>
              <a:t> in each case, so I’m using these as examples of </a:t>
            </a:r>
            <a:r>
              <a:rPr lang="en-GB" sz="1000" dirty="0" err="1"/>
              <a:t>FeeTypes</a:t>
            </a:r>
            <a:r>
              <a:rPr lang="en-GB" sz="1000" dirty="0"/>
              <a:t>. Where there are “per </a:t>
            </a:r>
            <a:r>
              <a:rPr lang="en-GB" sz="1000" dirty="0" err="1"/>
              <a:t>payment”,“per</a:t>
            </a:r>
            <a:r>
              <a:rPr lang="en-GB" sz="1000" dirty="0"/>
              <a:t> </a:t>
            </a:r>
            <a:r>
              <a:rPr lang="en-GB" sz="1000" dirty="0" err="1"/>
              <a:t>debit”,”per</a:t>
            </a:r>
            <a:r>
              <a:rPr lang="en-GB" sz="1000" dirty="0"/>
              <a:t> withdrawal” or “per cheque” charges indicated, you should use the “</a:t>
            </a:r>
            <a:r>
              <a:rPr lang="en-GB" sz="1000" dirty="0" err="1"/>
              <a:t>PerItem</a:t>
            </a:r>
            <a:r>
              <a:rPr lang="en-GB" sz="1000" dirty="0"/>
              <a:t>” </a:t>
            </a:r>
            <a:r>
              <a:rPr lang="en-GB" sz="1000" dirty="0" err="1"/>
              <a:t>CalculationFrequency</a:t>
            </a:r>
            <a:r>
              <a:rPr lang="en-GB" sz="1000" dirty="0"/>
              <a:t> :-</a:t>
            </a:r>
          </a:p>
          <a:p>
            <a:pPr marL="228600" indent="-228600">
              <a:buAutoNum type="arabicPeriod"/>
            </a:pPr>
            <a:r>
              <a:rPr lang="en-GB" sz="1000" dirty="0"/>
              <a:t>Automatic credit payment in. </a:t>
            </a:r>
            <a:r>
              <a:rPr lang="en-GB" sz="1000" dirty="0">
                <a:solidFill>
                  <a:srgbClr val="00B050"/>
                </a:solidFill>
              </a:rPr>
              <a:t>[“</a:t>
            </a:r>
            <a:r>
              <a:rPr lang="en-GB" sz="1000" dirty="0" err="1">
                <a:solidFill>
                  <a:srgbClr val="00B050"/>
                </a:solidFill>
              </a:rPr>
              <a:t>AutoAutoCredit</a:t>
            </a:r>
            <a:r>
              <a:rPr lang="en-GB" sz="1000" dirty="0">
                <a:solidFill>
                  <a:srgbClr val="00B050"/>
                </a:solidFill>
              </a:rPr>
              <a:t>”] </a:t>
            </a:r>
          </a:p>
          <a:p>
            <a:pPr marL="228600" indent="-228600">
              <a:buAutoNum type="arabicPeriod"/>
            </a:pPr>
            <a:r>
              <a:rPr lang="en-GB" sz="1000" dirty="0"/>
              <a:t>Bill payment out (via phone or internet)</a:t>
            </a:r>
            <a:r>
              <a:rPr lang="en-GB" sz="1000" dirty="0">
                <a:solidFill>
                  <a:srgbClr val="00B050"/>
                </a:solidFill>
              </a:rPr>
              <a:t> [“</a:t>
            </a:r>
            <a:r>
              <a:rPr lang="en-GB" sz="1000" dirty="0" err="1">
                <a:solidFill>
                  <a:srgbClr val="00B050"/>
                </a:solidFill>
              </a:rPr>
              <a:t>TransBankPayment</a:t>
            </a:r>
            <a:r>
              <a:rPr lang="en-GB" sz="1000" dirty="0">
                <a:solidFill>
                  <a:srgbClr val="00B050"/>
                </a:solidFill>
              </a:rPr>
              <a:t>”]</a:t>
            </a:r>
          </a:p>
          <a:p>
            <a:pPr marL="228600" indent="-228600">
              <a:buAutoNum type="arabicPeriod"/>
            </a:pPr>
            <a:r>
              <a:rPr lang="en-GB" sz="1000" dirty="0"/>
              <a:t>Debit card payment out </a:t>
            </a:r>
            <a:r>
              <a:rPr lang="en-GB" sz="1000" dirty="0">
                <a:solidFill>
                  <a:srgbClr val="00B050"/>
                </a:solidFill>
              </a:rPr>
              <a:t>[“</a:t>
            </a:r>
            <a:r>
              <a:rPr lang="en-GB" sz="1000" dirty="0" err="1">
                <a:solidFill>
                  <a:srgbClr val="00B050"/>
                </a:solidFill>
              </a:rPr>
              <a:t>TransDebCardDeb</a:t>
            </a:r>
            <a:r>
              <a:rPr lang="en-GB" sz="1000" dirty="0">
                <a:solidFill>
                  <a:srgbClr val="00B050"/>
                </a:solidFill>
              </a:rPr>
              <a:t>”]</a:t>
            </a:r>
          </a:p>
          <a:p>
            <a:pPr marL="228600" indent="-228600">
              <a:buAutoNum type="arabicPeriod"/>
            </a:pPr>
            <a:r>
              <a:rPr lang="en-GB" sz="1000" dirty="0"/>
              <a:t>Direct debit payment out</a:t>
            </a:r>
            <a:r>
              <a:rPr lang="en-GB" sz="1000" dirty="0">
                <a:solidFill>
                  <a:srgbClr val="00B050"/>
                </a:solidFill>
              </a:rPr>
              <a:t> [“</a:t>
            </a:r>
            <a:r>
              <a:rPr lang="en-GB" sz="1000" dirty="0" err="1">
                <a:solidFill>
                  <a:srgbClr val="00B050"/>
                </a:solidFill>
              </a:rPr>
              <a:t>TransUKDirDeb</a:t>
            </a:r>
            <a:r>
              <a:rPr lang="en-GB" sz="1000" dirty="0">
                <a:solidFill>
                  <a:srgbClr val="00B050"/>
                </a:solidFill>
              </a:rPr>
              <a:t>”]</a:t>
            </a:r>
          </a:p>
          <a:p>
            <a:pPr marL="228600" indent="-228600">
              <a:buAutoNum type="arabicPeriod"/>
            </a:pPr>
            <a:r>
              <a:rPr lang="en-GB" sz="1000" dirty="0"/>
              <a:t>Standing order payment out </a:t>
            </a:r>
            <a:r>
              <a:rPr lang="en-GB" sz="1000" dirty="0">
                <a:solidFill>
                  <a:srgbClr val="00B050"/>
                </a:solidFill>
              </a:rPr>
              <a:t>[“</a:t>
            </a:r>
            <a:r>
              <a:rPr lang="en-GB" sz="1000" dirty="0" err="1">
                <a:solidFill>
                  <a:srgbClr val="00B050"/>
                </a:solidFill>
              </a:rPr>
              <a:t>TransStandingOrd</a:t>
            </a:r>
            <a:r>
              <a:rPr lang="en-GB" sz="1000" dirty="0">
                <a:solidFill>
                  <a:srgbClr val="00B050"/>
                </a:solidFill>
              </a:rPr>
              <a:t>”]</a:t>
            </a:r>
          </a:p>
          <a:p>
            <a:pPr marL="228600" indent="-228600">
              <a:buAutoNum type="arabicPeriod"/>
            </a:pPr>
            <a:r>
              <a:rPr lang="en-GB" sz="1000" dirty="0"/>
              <a:t>Branch payment in (cheques or cash)</a:t>
            </a:r>
            <a:r>
              <a:rPr lang="en-GB" sz="1000" dirty="0">
                <a:solidFill>
                  <a:srgbClr val="00B050"/>
                </a:solidFill>
              </a:rPr>
              <a:t> [“</a:t>
            </a:r>
            <a:r>
              <a:rPr lang="en-GB" sz="1000" dirty="0" err="1">
                <a:solidFill>
                  <a:srgbClr val="00B050"/>
                </a:solidFill>
              </a:rPr>
              <a:t>TransBranchCredit</a:t>
            </a:r>
            <a:r>
              <a:rPr lang="en-GB" sz="1000" dirty="0">
                <a:solidFill>
                  <a:srgbClr val="00B050"/>
                </a:solidFill>
              </a:rPr>
              <a:t>”]</a:t>
            </a:r>
          </a:p>
          <a:p>
            <a:pPr marL="228600" indent="-228600">
              <a:buAutoNum type="arabicPeriod"/>
            </a:pPr>
            <a:r>
              <a:rPr lang="en-GB" sz="1000" dirty="0"/>
              <a:t>Branch payment out </a:t>
            </a:r>
            <a:r>
              <a:rPr lang="en-GB" sz="1000" dirty="0">
                <a:solidFill>
                  <a:srgbClr val="00B050"/>
                </a:solidFill>
              </a:rPr>
              <a:t>[“</a:t>
            </a:r>
            <a:r>
              <a:rPr lang="en-GB" sz="1000" dirty="0" err="1">
                <a:solidFill>
                  <a:srgbClr val="00B050"/>
                </a:solidFill>
              </a:rPr>
              <a:t>TransBillPaymentCash</a:t>
            </a:r>
            <a:r>
              <a:rPr lang="en-GB" sz="1000" dirty="0">
                <a:solidFill>
                  <a:srgbClr val="00B050"/>
                </a:solidFill>
              </a:rPr>
              <a:t>”]</a:t>
            </a:r>
            <a:r>
              <a:rPr lang="en-GB" sz="1000" dirty="0"/>
              <a:t> </a:t>
            </a:r>
          </a:p>
          <a:p>
            <a:pPr marL="228600" indent="-228600">
              <a:buAutoNum type="arabicPeriod"/>
            </a:pPr>
            <a:r>
              <a:rPr lang="en-GB" sz="1000" dirty="0"/>
              <a:t>Branch cash payment in (additional charge for handling cash) </a:t>
            </a:r>
            <a:r>
              <a:rPr lang="en-GB" sz="1000" dirty="0">
                <a:solidFill>
                  <a:srgbClr val="00B050"/>
                </a:solidFill>
              </a:rPr>
              <a:t>[“</a:t>
            </a:r>
            <a:r>
              <a:rPr lang="en-GB" sz="1000" dirty="0" err="1">
                <a:solidFill>
                  <a:srgbClr val="00B050"/>
                </a:solidFill>
              </a:rPr>
              <a:t>CounterCashIn</a:t>
            </a:r>
            <a:r>
              <a:rPr lang="en-GB" sz="1000" dirty="0">
                <a:solidFill>
                  <a:srgbClr val="00B050"/>
                </a:solidFill>
              </a:rPr>
              <a:t>”]</a:t>
            </a:r>
          </a:p>
          <a:p>
            <a:pPr marL="228600" indent="-228600">
              <a:buFontTx/>
              <a:buAutoNum type="arabicPeriod"/>
            </a:pPr>
            <a:r>
              <a:rPr lang="en-GB" sz="1000" dirty="0"/>
              <a:t>Branch cash payment out (additional charge for handling cash) </a:t>
            </a:r>
            <a:r>
              <a:rPr lang="en-GB" sz="1000" dirty="0">
                <a:solidFill>
                  <a:srgbClr val="00B050"/>
                </a:solidFill>
              </a:rPr>
              <a:t>[“</a:t>
            </a:r>
            <a:r>
              <a:rPr lang="en-GB" sz="1000" dirty="0" err="1">
                <a:solidFill>
                  <a:srgbClr val="00B050"/>
                </a:solidFill>
              </a:rPr>
              <a:t>CounterCashOut</a:t>
            </a:r>
            <a:r>
              <a:rPr lang="en-GB" sz="1000" dirty="0">
                <a:solidFill>
                  <a:srgbClr val="00B050"/>
                </a:solidFill>
              </a:rPr>
              <a:t>”]</a:t>
            </a:r>
          </a:p>
          <a:p>
            <a:endParaRPr lang="en-GB" sz="1200" b="1" dirty="0"/>
          </a:p>
          <a:p>
            <a:pPr marL="228600" indent="-228600">
              <a:buAutoNum type="arabicPeriod"/>
            </a:pPr>
            <a:endParaRPr lang="en-GB" sz="1200" dirty="0"/>
          </a:p>
        </p:txBody>
      </p:sp>
      <p:sp>
        <p:nvSpPr>
          <p:cNvPr id="14" name="TextBox 13"/>
          <p:cNvSpPr txBox="1"/>
          <p:nvPr/>
        </p:nvSpPr>
        <p:spPr>
          <a:xfrm>
            <a:off x="240851" y="1633566"/>
            <a:ext cx="3294492" cy="461665"/>
          </a:xfrm>
          <a:prstGeom prst="rect">
            <a:avLst/>
          </a:prstGeom>
          <a:noFill/>
        </p:spPr>
        <p:txBody>
          <a:bodyPr wrap="none" rtlCol="0">
            <a:spAutoFit/>
          </a:bodyPr>
          <a:lstStyle/>
          <a:p>
            <a:pPr marL="171450" indent="-171450">
              <a:buFont typeface="Arial" charset="0"/>
              <a:buChar char="•"/>
            </a:pPr>
            <a:r>
              <a:rPr lang="en-GB" sz="800" dirty="0" err="1"/>
              <a:t>TariffType</a:t>
            </a:r>
            <a:r>
              <a:rPr lang="en-GB" sz="800" dirty="0"/>
              <a:t> (Enumeration:OB_TariffType1Code </a:t>
            </a:r>
            <a:r>
              <a:rPr lang="en-GB" sz="800" dirty="0">
                <a:solidFill>
                  <a:srgbClr val="00B050"/>
                </a:solidFill>
              </a:rPr>
              <a:t>[“Mixed”][“Electronic”]</a:t>
            </a:r>
          </a:p>
          <a:p>
            <a:pPr marL="171450" indent="-171450">
              <a:buFont typeface="Arial" charset="0"/>
              <a:buChar char="•"/>
            </a:pPr>
            <a:r>
              <a:rPr lang="en-GB" sz="800" dirty="0" err="1"/>
              <a:t>TariffName</a:t>
            </a:r>
            <a:r>
              <a:rPr lang="en-GB" sz="800" dirty="0"/>
              <a:t> </a:t>
            </a:r>
            <a:r>
              <a:rPr lang="en-GB" sz="800" dirty="0">
                <a:solidFill>
                  <a:srgbClr val="00B050"/>
                </a:solidFill>
              </a:rPr>
              <a:t>[“Small Business Tariff”][“Electronic Banking Tariff”]</a:t>
            </a:r>
          </a:p>
          <a:p>
            <a:pPr marL="171450" indent="-171450">
              <a:buFont typeface="Arial" charset="0"/>
              <a:buChar char="•"/>
            </a:pPr>
            <a:r>
              <a:rPr lang="en-GB" sz="800" dirty="0" err="1"/>
              <a:t>OtherTariffType</a:t>
            </a:r>
            <a:r>
              <a:rPr lang="en-GB" sz="800" dirty="0"/>
              <a:t> (</a:t>
            </a:r>
            <a:r>
              <a:rPr lang="en-GB" sz="800" dirty="0" err="1"/>
              <a:t>OtherCodeType</a:t>
            </a:r>
            <a:r>
              <a:rPr lang="en-GB" sz="800" dirty="0"/>
              <a:t>)</a:t>
            </a:r>
          </a:p>
        </p:txBody>
      </p:sp>
      <p:sp>
        <p:nvSpPr>
          <p:cNvPr id="3" name="TextBox 2"/>
          <p:cNvSpPr txBox="1"/>
          <p:nvPr/>
        </p:nvSpPr>
        <p:spPr>
          <a:xfrm>
            <a:off x="343884" y="3933056"/>
            <a:ext cx="2157963" cy="230832"/>
          </a:xfrm>
          <a:prstGeom prst="rect">
            <a:avLst/>
          </a:prstGeom>
          <a:noFill/>
        </p:spPr>
        <p:txBody>
          <a:bodyPr wrap="none" rtlCol="0">
            <a:spAutoFit/>
          </a:bodyPr>
          <a:lstStyle/>
          <a:p>
            <a:r>
              <a:rPr lang="en-GB" sz="900" b="1" dirty="0"/>
              <a:t>Example: </a:t>
            </a:r>
            <a:r>
              <a:rPr lang="en-GB" sz="900" b="1" dirty="0">
                <a:hlinkClick r:id="rId2"/>
              </a:rPr>
              <a:t>HSBC Business Current Account</a:t>
            </a:r>
            <a:endParaRPr lang="en-GB" sz="900" b="1" dirty="0"/>
          </a:p>
        </p:txBody>
      </p:sp>
    </p:spTree>
    <p:extLst>
      <p:ext uri="{BB962C8B-B14F-4D97-AF65-F5344CB8AC3E}">
        <p14:creationId xmlns:p14="http://schemas.microsoft.com/office/powerpoint/2010/main" val="265477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21/07/2017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3970318"/>
          </a:xfrm>
          <a:prstGeom prst="rect">
            <a:avLst/>
          </a:prstGeom>
        </p:spPr>
        <p:txBody>
          <a:bodyPr wrap="square">
            <a:spAutoFit/>
          </a:bodyPr>
          <a:lstStyle/>
          <a:p>
            <a:r>
              <a:rPr lang="en-GB" sz="1200" dirty="0"/>
              <a:t>The message implementation guide (MIG) is designed to assist the implementers of the messaging </a:t>
            </a:r>
            <a:r>
              <a:rPr lang="en-GB" sz="1200" dirty="0" err="1"/>
              <a:t>specficition</a:t>
            </a:r>
            <a:r>
              <a:rPr lang="en-GB" sz="1200" dirty="0"/>
              <a:t> by providing worked examples as to how the message fields should be completed in different scenarios. </a:t>
            </a:r>
          </a:p>
          <a:p>
            <a:endParaRPr lang="en-GB" sz="1200" dirty="0"/>
          </a:p>
          <a:p>
            <a:r>
              <a:rPr lang="en-GB" sz="1200" dirty="0"/>
              <a:t>The intention is that this will better ensure consistency. This guide should be read alongside the data dictionary which provides fuller information about the rules, constraints and guidelines that should be adhered to when populating the fields.</a:t>
            </a:r>
          </a:p>
          <a:p>
            <a:endParaRPr lang="en-GB" sz="1200" dirty="0"/>
          </a:p>
          <a:p>
            <a:r>
              <a:rPr lang="en-GB" sz="1200" dirty="0"/>
              <a:t>The format that is used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err="1"/>
              <a:t>seperates</a:t>
            </a:r>
            <a:r>
              <a:rPr lang="en-GB" sz="1200" dirty="0"/>
              <a:t> individual field values within a field value set.</a:t>
            </a:r>
          </a:p>
          <a:p>
            <a:r>
              <a:rPr lang="en-GB" sz="1200" b="1" dirty="0"/>
              <a:t>“</a:t>
            </a:r>
            <a:r>
              <a:rPr lang="en-GB" sz="1200" dirty="0"/>
              <a:t> surrounds a text or date field value.</a:t>
            </a:r>
          </a:p>
          <a:p>
            <a:endParaRPr lang="en-GB" sz="1200" dirty="0"/>
          </a:p>
          <a:p>
            <a:r>
              <a:rPr lang="en-GB" sz="1200" dirty="0"/>
              <a:t>We are choosing different accounts based on how fully they test each section of the design.</a:t>
            </a:r>
          </a:p>
          <a:p>
            <a:endParaRPr lang="en-GB" sz="1200" dirty="0"/>
          </a:p>
          <a:p>
            <a:r>
              <a:rPr lang="en-GB" sz="1200" dirty="0" err="1"/>
              <a:t>OtherFeesAndCharges</a:t>
            </a:r>
            <a:r>
              <a:rPr lang="en-GB" sz="1200" dirty="0"/>
              <a:t> isn’t covered by the use cases due to these currently being bank </a:t>
            </a:r>
            <a:r>
              <a:rPr lang="en-GB" sz="1200" dirty="0" err="1"/>
              <a:t>propriatory</a:t>
            </a:r>
            <a:r>
              <a:rPr lang="en-GB" sz="1200" dirty="0"/>
              <a:t> fees/charged and not standardised currently. Key standardised Fees and Charges covering overdraft and benefits are covered in the relevant examples stated above, however.</a:t>
            </a:r>
          </a:p>
          <a:p>
            <a:endParaRPr lang="en-GB" sz="1200" dirty="0"/>
          </a:p>
          <a:p>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Implementation Notes</a:t>
            </a:r>
          </a:p>
        </p:txBody>
      </p:sp>
      <p:sp>
        <p:nvSpPr>
          <p:cNvPr id="3" name="Date Placeholder 2"/>
          <p:cNvSpPr>
            <a:spLocks noGrp="1"/>
          </p:cNvSpPr>
          <p:nvPr>
            <p:ph type="dt" sz="half" idx="10"/>
          </p:nvPr>
        </p:nvSpPr>
        <p:spPr/>
        <p:txBody>
          <a:bodyPr/>
          <a:lstStyle/>
          <a:p>
            <a:fld id="{7D4D5BAF-552B-4F29-94C9-37C938EEE28E}" type="datetime1">
              <a:rPr lang="en-GB" smtClean="0"/>
              <a:t>21/07/2017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3170099"/>
          </a:xfrm>
          <a:prstGeom prst="rect">
            <a:avLst/>
          </a:prstGeom>
        </p:spPr>
        <p:txBody>
          <a:bodyPr wrap="square">
            <a:spAutoFit/>
          </a:bodyPr>
          <a:lstStyle/>
          <a:p>
            <a:r>
              <a:rPr lang="en-GB" sz="1200" dirty="0"/>
              <a:t>Before implementing the message standard, it is recommended reading the </a:t>
            </a:r>
            <a:r>
              <a:rPr lang="en-GB" sz="1200" dirty="0">
                <a:hlinkClick r:id="rId2"/>
              </a:rPr>
              <a:t>BCA Analysis &amp; Design</a:t>
            </a:r>
            <a:r>
              <a:rPr lang="en-GB" sz="1200" dirty="0"/>
              <a:t> and BCA Message Implementation Guide (</a:t>
            </a:r>
            <a:r>
              <a:rPr lang="en-GB" sz="1200" dirty="0" err="1"/>
              <a:t>MIG</a:t>
            </a:r>
            <a:r>
              <a:rPr lang="en-GB" sz="1200" dirty="0"/>
              <a:t>) Notes.</a:t>
            </a:r>
          </a:p>
          <a:p>
            <a:endParaRPr lang="en-GB" sz="1200" dirty="0"/>
          </a:p>
          <a:p>
            <a:pPr lvl="0"/>
            <a:r>
              <a:rPr lang="en-GB" sz="1200" dirty="0"/>
              <a:t>It is also very useful browsing the current market leading price comparison websites (e.g. </a:t>
            </a:r>
            <a:r>
              <a:rPr lang="en-GB" sz="1200" dirty="0">
                <a:solidFill>
                  <a:schemeClr val="dk1"/>
                </a:solidFill>
                <a:hlinkClick r:id="rId3"/>
              </a:rPr>
              <a:t>http://www.knowyourmoney.co.uk/business-current-accounts/</a:t>
            </a:r>
            <a:endParaRPr lang="en-GB" sz="1200" dirty="0">
              <a:solidFill>
                <a:schemeClr val="dk1"/>
              </a:solidFill>
            </a:endParaRPr>
          </a:p>
          <a:p>
            <a:pPr lvl="0"/>
            <a:r>
              <a:rPr lang="en-GB" sz="1200" u="sng" dirty="0">
                <a:solidFill>
                  <a:schemeClr val="dk1"/>
                </a:solidFill>
                <a:hlinkClick r:id="rId4"/>
              </a:rPr>
              <a:t>http://www.moneysupermarket.com/current-accounts/business-bank-accounts/</a:t>
            </a:r>
            <a:r>
              <a:rPr lang="en-GB" sz="1200" u="sng" dirty="0">
                <a:solidFill>
                  <a:schemeClr val="dk1"/>
                </a:solidFill>
              </a:rPr>
              <a:t> </a:t>
            </a:r>
            <a:r>
              <a:rPr lang="en-GB" sz="1200" dirty="0"/>
              <a:t> to understand how implementation of our standard by the CMA9 banks would help to more easily facilitate provision of information used on those sites.</a:t>
            </a:r>
          </a:p>
          <a:p>
            <a:endParaRPr lang="en-GB" sz="1200" dirty="0"/>
          </a:p>
          <a:p>
            <a:r>
              <a:rPr lang="en-GB" sz="1200" dirty="0"/>
              <a:t>Currently, price comparison websites have to obtain their BCA product data either via bank proprietary APIs, via information collected by dedicated data capture agencies or via "screen scraping" (i.e. capturing product web page information and writing scripts to extract relevant data). This work is complex and prone to error, so having a standard API would make the data capture side much easier and allow more third party providers to provide applications that could target particular consumer markets.</a:t>
            </a:r>
          </a:p>
          <a:p>
            <a:endParaRPr lang="en-GB" sz="1200" dirty="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a:t>BCA 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21/07/2017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11" name="Rounded Rectangle 10"/>
          <p:cNvSpPr/>
          <p:nvPr/>
        </p:nvSpPr>
        <p:spPr>
          <a:xfrm>
            <a:off x="6948127" y="1364008"/>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Headline interest rates prominently displayed on price comparison web sites</a:t>
            </a:r>
            <a:endParaRPr lang="en-GB" dirty="0">
              <a:solidFill>
                <a:srgbClr val="00B050"/>
              </a:solidFill>
            </a:endParaRPr>
          </a:p>
        </p:txBody>
      </p:sp>
      <p:sp>
        <p:nvSpPr>
          <p:cNvPr id="83" name="Rounded Rectangle 82"/>
          <p:cNvSpPr/>
          <p:nvPr/>
        </p:nvSpPr>
        <p:spPr>
          <a:xfrm>
            <a:off x="7121416" y="2316489"/>
            <a:ext cx="2485727" cy="74663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Overdraft rates &amp; associated fees are where most money is made so key to meeting spirit of order</a:t>
            </a:r>
            <a:endParaRPr lang="en-GB" dirty="0">
              <a:solidFill>
                <a:srgbClr val="00B050"/>
              </a:solidFill>
            </a:endParaRPr>
          </a:p>
        </p:txBody>
      </p:sp>
      <p:sp>
        <p:nvSpPr>
          <p:cNvPr id="86" name="Rounded Rectangle 85"/>
          <p:cNvSpPr/>
          <p:nvPr/>
        </p:nvSpPr>
        <p:spPr>
          <a:xfrm>
            <a:off x="6871798" y="3479815"/>
            <a:ext cx="2450934" cy="6278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Section that allows customer to know if they can hold the BCA</a:t>
            </a:r>
            <a:endParaRPr lang="en-GB" dirty="0">
              <a:solidFill>
                <a:srgbClr val="00B050"/>
              </a:solidFill>
            </a:endParaRPr>
          </a:p>
        </p:txBody>
      </p:sp>
      <p:sp>
        <p:nvSpPr>
          <p:cNvPr id="88" name="Rounded Rectangle 87"/>
          <p:cNvSpPr/>
          <p:nvPr/>
        </p:nvSpPr>
        <p:spPr>
          <a:xfrm>
            <a:off x="6832754" y="4326767"/>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Illustrates Key Features of the product. Benefits are important for packaged, reward &amp; premium accounts</a:t>
            </a:r>
            <a:endParaRPr lang="en-GB" dirty="0">
              <a:solidFill>
                <a:srgbClr val="00B050"/>
              </a:solidFill>
            </a:endParaRPr>
          </a:p>
        </p:txBody>
      </p:sp>
      <p:sp>
        <p:nvSpPr>
          <p:cNvPr id="90" name="Rounded Rectangle 89"/>
          <p:cNvSpPr/>
          <p:nvPr/>
        </p:nvSpPr>
        <p:spPr>
          <a:xfrm>
            <a:off x="6832754" y="5307201"/>
            <a:ext cx="2833730" cy="8258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Fees &amp; Charges that don’t relate to either Overdraft or Benefit packages.</a:t>
            </a:r>
            <a:endParaRPr lang="en-GB" dirty="0">
              <a:solidFill>
                <a:srgbClr val="00B050"/>
              </a:solidFill>
            </a:endParaRPr>
          </a:p>
        </p:txBody>
      </p:sp>
      <p:sp>
        <p:nvSpPr>
          <p:cNvPr id="92" name="Rectangle 91">
            <a:extLst>
              <a:ext uri="{FF2B5EF4-FFF2-40B4-BE49-F238E27FC236}">
                <a16:creationId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BankingBCA</a:t>
            </a:r>
            <a:endParaRPr lang="en-GB" sz="800" dirty="0"/>
          </a:p>
        </p:txBody>
      </p:sp>
      <p:sp>
        <p:nvSpPr>
          <p:cNvPr id="93" name="Rectangle 92">
            <a:extLst>
              <a:ext uri="{FF2B5EF4-FFF2-40B4-BE49-F238E27FC236}">
                <a16:creationId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BCA</a:t>
            </a:r>
          </a:p>
        </p:txBody>
      </p:sp>
      <p:sp>
        <p:nvSpPr>
          <p:cNvPr id="94" name="Rectangle 93">
            <a:extLst>
              <a:ext uri="{FF2B5EF4-FFF2-40B4-BE49-F238E27FC236}">
                <a16:creationId xmlns:a16="http://schemas.microsoft.com/office/drawing/2014/main" id="{845A3825-D4DC-4C03-9522-2F221384AC57}"/>
              </a:ext>
            </a:extLst>
          </p:cNvPr>
          <p:cNvSpPr/>
          <p:nvPr/>
        </p:nvSpPr>
        <p:spPr>
          <a:xfrm>
            <a:off x="5008276" y="4043257"/>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a16="http://schemas.microsoft.com/office/drawing/2014/main" id="{C0A37B42-BDCB-405C-A085-2A450E7895F2}"/>
              </a:ext>
            </a:extLst>
          </p:cNvPr>
          <p:cNvSpPr/>
          <p:nvPr/>
        </p:nvSpPr>
        <p:spPr>
          <a:xfrm>
            <a:off x="5324716" y="2423746"/>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a16="http://schemas.microsoft.com/office/drawing/2014/main" id="{EC4A8F7D-9861-4421-95D3-DB9AACDF026A}"/>
              </a:ext>
            </a:extLst>
          </p:cNvPr>
          <p:cNvSpPr/>
          <p:nvPr/>
        </p:nvSpPr>
        <p:spPr>
          <a:xfrm>
            <a:off x="5313004" y="3049769"/>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a16="http://schemas.microsoft.com/office/drawing/2014/main" id="{F5612B8F-517F-41EF-9C84-6553EE1EBEA7}"/>
              </a:ext>
            </a:extLst>
          </p:cNvPr>
          <p:cNvCxnSpPr>
            <a:cxnSpLocks/>
            <a:stCxn id="93" idx="3"/>
            <a:endCxn id="94" idx="1"/>
          </p:cNvCxnSpPr>
          <p:nvPr/>
        </p:nvCxnSpPr>
        <p:spPr>
          <a:xfrm>
            <a:off x="4130227" y="1837038"/>
            <a:ext cx="878049" cy="2386239"/>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a16="http://schemas.microsoft.com/office/drawing/2014/main" id="{53225ED0-0CA3-42D2-B4DA-70C957438B41}"/>
              </a:ext>
            </a:extLst>
          </p:cNvPr>
          <p:cNvCxnSpPr>
            <a:cxnSpLocks/>
            <a:endCxn id="95" idx="1"/>
          </p:cNvCxnSpPr>
          <p:nvPr/>
        </p:nvCxnSpPr>
        <p:spPr>
          <a:xfrm>
            <a:off x="4721615" y="2025687"/>
            <a:ext cx="603101" cy="578079"/>
          </a:xfrm>
          <a:prstGeom prst="bentConnector3">
            <a:avLst>
              <a:gd name="adj1" fmla="val 1266"/>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a16="http://schemas.microsoft.com/office/drawing/2014/main" id="{25ED8594-567D-4EC0-9E4C-3E0460CA19BD}"/>
              </a:ext>
            </a:extLst>
          </p:cNvPr>
          <p:cNvCxnSpPr>
            <a:cxnSpLocks/>
            <a:endCxn id="96" idx="1"/>
          </p:cNvCxnSpPr>
          <p:nvPr/>
        </p:nvCxnSpPr>
        <p:spPr>
          <a:xfrm rot="16200000" flipH="1">
            <a:off x="4415259" y="2332043"/>
            <a:ext cx="1204101" cy="591389"/>
          </a:xfrm>
          <a:prstGeom prst="bentConnector2">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a16="http://schemas.microsoft.com/office/drawing/2014/main" id="{EC10CA33-3EC0-493F-9155-1F0EBA3F9CB7}"/>
              </a:ext>
            </a:extLst>
          </p:cNvPr>
          <p:cNvCxnSpPr>
            <a:cxnSpLocks/>
            <a:stCxn id="93" idx="3"/>
            <a:endCxn id="102" idx="1"/>
          </p:cNvCxnSpPr>
          <p:nvPr/>
        </p:nvCxnSpPr>
        <p:spPr>
          <a:xfrm>
            <a:off x="4130227" y="1837038"/>
            <a:ext cx="878050" cy="2998307"/>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A1F2DB0A-7719-4F40-B895-FCBD09E0D50F}"/>
              </a:ext>
            </a:extLst>
          </p:cNvPr>
          <p:cNvSpPr/>
          <p:nvPr/>
        </p:nvSpPr>
        <p:spPr>
          <a:xfrm>
            <a:off x="5008277" y="5227730"/>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a16="http://schemas.microsoft.com/office/drawing/2014/main" id="{35039116-58B5-42D8-A328-CF84AB3B5C0E}"/>
              </a:ext>
            </a:extLst>
          </p:cNvPr>
          <p:cNvSpPr/>
          <p:nvPr/>
        </p:nvSpPr>
        <p:spPr>
          <a:xfrm>
            <a:off x="5008277" y="4655325"/>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a16="http://schemas.microsoft.com/office/drawing/2014/main" id="{588D9A47-B0AA-4F09-9D5E-CDA6BB66A645}"/>
              </a:ext>
            </a:extLst>
          </p:cNvPr>
          <p:cNvSpPr txBox="1"/>
          <p:nvPr/>
        </p:nvSpPr>
        <p:spPr>
          <a:xfrm>
            <a:off x="2303862" y="2103411"/>
            <a:ext cx="2283147" cy="58477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a:t>
            </a:r>
            <a:endParaRPr lang="en-GB" sz="800" dirty="0"/>
          </a:p>
          <a:p>
            <a:pPr marL="171450" indent="-171450">
              <a:buFont typeface="Arial" charset="0"/>
              <a:buChar char="•"/>
            </a:pPr>
            <a:r>
              <a:rPr lang="en-GB" sz="800" dirty="0"/>
              <a:t>Identification </a:t>
            </a:r>
            <a:r>
              <a:rPr lang="en-GB" sz="800" b="1" dirty="0"/>
              <a:t>M</a:t>
            </a:r>
            <a:endParaRPr lang="en-GB" sz="800" dirty="0"/>
          </a:p>
          <a:p>
            <a:pPr marL="171450" indent="-171450">
              <a:buFont typeface="Arial" charset="0"/>
              <a:buChar char="•"/>
            </a:pPr>
            <a:r>
              <a:rPr lang="en-GB" sz="800" dirty="0"/>
              <a:t>Segment(Enumeration: </a:t>
            </a:r>
            <a:r>
              <a:rPr lang="en-GB" sz="800" i="1" dirty="0"/>
              <a:t>OB_BCAProductSegment1Code) </a:t>
            </a:r>
            <a:r>
              <a:rPr lang="en-GB" sz="800" b="1" dirty="0"/>
              <a:t>M</a:t>
            </a:r>
            <a:endParaRPr lang="en-GB" sz="800" dirty="0"/>
          </a:p>
        </p:txBody>
      </p:sp>
      <p:cxnSp>
        <p:nvCxnSpPr>
          <p:cNvPr id="104" name="Elbow Connector 51">
            <a:extLst>
              <a:ext uri="{FF2B5EF4-FFF2-40B4-BE49-F238E27FC236}">
                <a16:creationId xmlns:a16="http://schemas.microsoft.com/office/drawing/2014/main" id="{48DA8CC0-78F3-407A-8147-B598F4CAA0DC}"/>
              </a:ext>
            </a:extLst>
          </p:cNvPr>
          <p:cNvCxnSpPr>
            <a:cxnSpLocks/>
            <a:stCxn id="93" idx="3"/>
            <a:endCxn id="101" idx="1"/>
          </p:cNvCxnSpPr>
          <p:nvPr/>
        </p:nvCxnSpPr>
        <p:spPr>
          <a:xfrm>
            <a:off x="4130227" y="1837038"/>
            <a:ext cx="878050" cy="3570712"/>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32AB53E-4BAF-49F9-8978-48DBDE4F5492}"/>
              </a:ext>
            </a:extLst>
          </p:cNvPr>
          <p:cNvSpPr txBox="1"/>
          <p:nvPr/>
        </p:nvSpPr>
        <p:spPr>
          <a:xfrm>
            <a:off x="1055540" y="952800"/>
            <a:ext cx="1068736" cy="21544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a:t>
            </a:r>
            <a:endParaRPr lang="en-GB" sz="800" dirty="0"/>
          </a:p>
        </p:txBody>
      </p:sp>
      <p:cxnSp>
        <p:nvCxnSpPr>
          <p:cNvPr id="6" name="Straight Connector 5">
            <a:extLst>
              <a:ext uri="{FF2B5EF4-FFF2-40B4-BE49-F238E27FC236}">
                <a16:creationId xmlns:a16="http://schemas.microsoft.com/office/drawing/2014/main" id="{F516E5D4-2AC2-4242-BFA6-DE3D5F8176B0}"/>
              </a:ext>
            </a:extLst>
          </p:cNvPr>
          <p:cNvCxnSpPr>
            <a:cxnSpLocks/>
            <a:stCxn id="11" idx="1"/>
          </p:cNvCxnSpPr>
          <p:nvPr/>
        </p:nvCxnSpPr>
        <p:spPr>
          <a:xfrm flipH="1">
            <a:off x="6127767" y="1685186"/>
            <a:ext cx="820360" cy="59223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F39F097-8129-45C3-82A0-892F00DA22FB}"/>
              </a:ext>
            </a:extLst>
          </p:cNvPr>
          <p:cNvCxnSpPr>
            <a:stCxn id="83" idx="1"/>
          </p:cNvCxnSpPr>
          <p:nvPr/>
        </p:nvCxnSpPr>
        <p:spPr>
          <a:xfrm flipH="1">
            <a:off x="6510800" y="2689807"/>
            <a:ext cx="610616" cy="58623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F2F445-ADDE-4073-AF42-3BC6F3790314}"/>
              </a:ext>
            </a:extLst>
          </p:cNvPr>
          <p:cNvCxnSpPr>
            <a:stCxn id="86" idx="1"/>
          </p:cNvCxnSpPr>
          <p:nvPr/>
        </p:nvCxnSpPr>
        <p:spPr>
          <a:xfrm flipH="1">
            <a:off x="6226390" y="3793719"/>
            <a:ext cx="645408" cy="24983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A930D7-9216-4DC5-AF0A-896F39DB8A6D}"/>
              </a:ext>
            </a:extLst>
          </p:cNvPr>
          <p:cNvCxnSpPr>
            <a:stCxn id="88" idx="1"/>
          </p:cNvCxnSpPr>
          <p:nvPr/>
        </p:nvCxnSpPr>
        <p:spPr>
          <a:xfrm flipH="1">
            <a:off x="6210100" y="4739701"/>
            <a:ext cx="622654" cy="1911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24C3D9E-9F0F-495E-9C67-4EFF138B18E6}"/>
              </a:ext>
            </a:extLst>
          </p:cNvPr>
          <p:cNvCxnSpPr>
            <a:cxnSpLocks/>
            <a:stCxn id="90" idx="1"/>
          </p:cNvCxnSpPr>
          <p:nvPr/>
        </p:nvCxnSpPr>
        <p:spPr>
          <a:xfrm flipH="1" flipV="1">
            <a:off x="6226392" y="5454959"/>
            <a:ext cx="606362" cy="26517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09" name="Rounded Rectangle 10">
            <a:extLst>
              <a:ext uri="{FF2B5EF4-FFF2-40B4-BE49-F238E27FC236}">
                <a16:creationId xmlns:a16="http://schemas.microsoft.com/office/drawing/2014/main" id="{F9F1DF19-A761-4809-B5B5-A6BEEC882959}"/>
              </a:ext>
            </a:extLst>
          </p:cNvPr>
          <p:cNvSpPr/>
          <p:nvPr/>
        </p:nvSpPr>
        <p:spPr>
          <a:xfrm>
            <a:off x="1729826" y="3015013"/>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the BCA details that will not change over time.</a:t>
            </a:r>
            <a:endParaRPr lang="en-GB" dirty="0">
              <a:solidFill>
                <a:srgbClr val="00B050"/>
              </a:solidFill>
            </a:endParaRPr>
          </a:p>
        </p:txBody>
      </p:sp>
      <p:cxnSp>
        <p:nvCxnSpPr>
          <p:cNvPr id="110" name="Straight Connector 109">
            <a:extLst>
              <a:ext uri="{FF2B5EF4-FFF2-40B4-BE49-F238E27FC236}">
                <a16:creationId xmlns:a16="http://schemas.microsoft.com/office/drawing/2014/main" id="{8E72799D-0836-4471-AF5A-599E2EFE2C9D}"/>
              </a:ext>
            </a:extLst>
          </p:cNvPr>
          <p:cNvCxnSpPr>
            <a:cxnSpLocks/>
          </p:cNvCxnSpPr>
          <p:nvPr/>
        </p:nvCxnSpPr>
        <p:spPr>
          <a:xfrm flipH="1">
            <a:off x="2978804" y="2627738"/>
            <a:ext cx="96674" cy="37584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0">
            <a:extLst>
              <a:ext uri="{FF2B5EF4-FFF2-40B4-BE49-F238E27FC236}">
                <a16:creationId xmlns:a16="http://schemas.microsoft.com/office/drawing/2014/main" id="{55E2722A-F5EB-4CBE-946F-2167F6AC6CB6}"/>
              </a:ext>
            </a:extLst>
          </p:cNvPr>
          <p:cNvSpPr/>
          <p:nvPr/>
        </p:nvSpPr>
        <p:spPr>
          <a:xfrm>
            <a:off x="82662" y="2265843"/>
            <a:ext cx="1418149" cy="11439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Brand remains in case banking group provides BCA info for multiple brands via same endpoint e.g. HSBC Group</a:t>
            </a:r>
            <a:endParaRPr lang="en-GB" dirty="0">
              <a:solidFill>
                <a:srgbClr val="00B050"/>
              </a:solidFill>
            </a:endParaRPr>
          </a:p>
        </p:txBody>
      </p:sp>
      <p:cxnSp>
        <p:nvCxnSpPr>
          <p:cNvPr id="34" name="Straight Connector 33">
            <a:extLst>
              <a:ext uri="{FF2B5EF4-FFF2-40B4-BE49-F238E27FC236}">
                <a16:creationId xmlns:a16="http://schemas.microsoft.com/office/drawing/2014/main" id="{7BD78C25-4AB2-4F4A-9F78-480D91F7AE34}"/>
              </a:ext>
            </a:extLst>
          </p:cNvPr>
          <p:cNvCxnSpPr>
            <a:stCxn id="111" idx="0"/>
          </p:cNvCxnSpPr>
          <p:nvPr/>
        </p:nvCxnSpPr>
        <p:spPr>
          <a:xfrm flipV="1">
            <a:off x="791737" y="1685186"/>
            <a:ext cx="709074" cy="58065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302537" y="166564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BCAMarketingSate</a:t>
            </a:r>
            <a:endParaRPr lang="en-GB" sz="800" dirty="0"/>
          </a:p>
        </p:txBody>
      </p:sp>
      <p:sp>
        <p:nvSpPr>
          <p:cNvPr id="42" name="Rectangle 41"/>
          <p:cNvSpPr/>
          <p:nvPr/>
        </p:nvSpPr>
        <p:spPr>
          <a:xfrm>
            <a:off x="5008276" y="5773028"/>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CoreProduct</a:t>
            </a:r>
            <a:endParaRPr lang="en-GB" sz="800" dirty="0">
              <a:solidFill>
                <a:schemeClr val="tx1"/>
              </a:solidFill>
            </a:endParaRPr>
          </a:p>
        </p:txBody>
      </p:sp>
      <p:cxnSp>
        <p:nvCxnSpPr>
          <p:cNvPr id="43" name="Elbow Connector 42"/>
          <p:cNvCxnSpPr>
            <a:endCxn id="42" idx="1"/>
          </p:cNvCxnSpPr>
          <p:nvPr/>
        </p:nvCxnSpPr>
        <p:spPr>
          <a:xfrm rot="16200000" flipH="1">
            <a:off x="2820999" y="3765771"/>
            <a:ext cx="3927360" cy="44719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5" name="Rounded Rectangle 10">
            <a:extLst>
              <a:ext uri="{FF2B5EF4-FFF2-40B4-BE49-F238E27FC236}">
                <a16:creationId xmlns:a16="http://schemas.microsoft.com/office/drawing/2014/main" id="{F9F1DF19-A761-4809-B5B5-A6BEEC882959}"/>
              </a:ext>
            </a:extLst>
          </p:cNvPr>
          <p:cNvSpPr/>
          <p:nvPr/>
        </p:nvSpPr>
        <p:spPr>
          <a:xfrm>
            <a:off x="1859561" y="5122269"/>
            <a:ext cx="2497955" cy="64235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B050"/>
                </a:solidFill>
              </a:rPr>
              <a:t>This section holds the BCA details that may change with time</a:t>
            </a:r>
            <a:endParaRPr lang="en-GB" dirty="0">
              <a:solidFill>
                <a:srgbClr val="00B050"/>
              </a:solidFill>
            </a:endParaRPr>
          </a:p>
        </p:txBody>
      </p:sp>
      <p:cxnSp>
        <p:nvCxnSpPr>
          <p:cNvPr id="46" name="Straight Connector 45">
            <a:extLst>
              <a:ext uri="{FF2B5EF4-FFF2-40B4-BE49-F238E27FC236}">
                <a16:creationId xmlns:a16="http://schemas.microsoft.com/office/drawing/2014/main" id="{8E72799D-0836-4471-AF5A-599E2EFE2C9D}"/>
              </a:ext>
            </a:extLst>
          </p:cNvPr>
          <p:cNvCxnSpPr>
            <a:cxnSpLocks/>
            <a:endCxn id="45" idx="3"/>
          </p:cNvCxnSpPr>
          <p:nvPr/>
        </p:nvCxnSpPr>
        <p:spPr>
          <a:xfrm flipH="1" flipV="1">
            <a:off x="4357516" y="5443447"/>
            <a:ext cx="523476" cy="36938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3" idx="3"/>
            <a:endCxn id="36" idx="1"/>
          </p:cNvCxnSpPr>
          <p:nvPr/>
        </p:nvCxnSpPr>
        <p:spPr>
          <a:xfrm>
            <a:off x="4130227" y="1837038"/>
            <a:ext cx="172310" cy="8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publish “</a:t>
            </a:r>
            <a:r>
              <a:rPr lang="en-GB" sz="1800" dirty="0" err="1">
                <a:solidFill>
                  <a:srgbClr val="FF0000"/>
                </a:solidFill>
              </a:rPr>
              <a:t>Startup</a:t>
            </a:r>
            <a:r>
              <a:rPr lang="en-GB" sz="1800" dirty="0">
                <a:solidFill>
                  <a:srgbClr val="FF0000"/>
                </a:solidFill>
              </a:rPr>
              <a:t>” or “Switching” incentives?</a:t>
            </a:r>
          </a:p>
        </p:txBody>
      </p:sp>
      <p:sp>
        <p:nvSpPr>
          <p:cNvPr id="4" name="Date Placeholder 3"/>
          <p:cNvSpPr>
            <a:spLocks noGrp="1"/>
          </p:cNvSpPr>
          <p:nvPr>
            <p:ph type="dt" sz="half" idx="10"/>
          </p:nvPr>
        </p:nvSpPr>
        <p:spPr/>
        <p:txBody>
          <a:bodyPr/>
          <a:lstStyle/>
          <a:p>
            <a:fld id="{6FEDD323-0E26-4527-AE4B-DFD1155EEBFA}" type="datetime1">
              <a:rPr lang="en-GB" smtClean="0"/>
              <a:t>21/07/2017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92" name="Rectangle 91">
            <a:extLst>
              <a:ext uri="{FF2B5EF4-FFF2-40B4-BE49-F238E27FC236}">
                <a16:creationId xmlns:a16="http://schemas.microsoft.com/office/drawing/2014/main" id="{26095030-9567-427E-B1A9-13EE7F2BCB63}"/>
              </a:ext>
            </a:extLst>
          </p:cNvPr>
          <p:cNvSpPr/>
          <p:nvPr/>
        </p:nvSpPr>
        <p:spPr>
          <a:xfrm>
            <a:off x="251520" y="2272496"/>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BankingBCA</a:t>
            </a:r>
            <a:endParaRPr lang="en-GB" sz="800" dirty="0"/>
          </a:p>
        </p:txBody>
      </p:sp>
      <p:sp>
        <p:nvSpPr>
          <p:cNvPr id="93" name="Rectangle 92">
            <a:extLst>
              <a:ext uri="{FF2B5EF4-FFF2-40B4-BE49-F238E27FC236}">
                <a16:creationId xmlns:a16="http://schemas.microsoft.com/office/drawing/2014/main" id="{07CADC71-BF60-4FF2-BCD4-38AE94DF2211}"/>
              </a:ext>
            </a:extLst>
          </p:cNvPr>
          <p:cNvSpPr/>
          <p:nvPr/>
        </p:nvSpPr>
        <p:spPr>
          <a:xfrm>
            <a:off x="2690067" y="2660754"/>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BCA</a:t>
            </a:r>
          </a:p>
        </p:txBody>
      </p:sp>
      <p:sp>
        <p:nvSpPr>
          <p:cNvPr id="94" name="Rectangle 93">
            <a:extLst>
              <a:ext uri="{FF2B5EF4-FFF2-40B4-BE49-F238E27FC236}">
                <a16:creationId xmlns:a16="http://schemas.microsoft.com/office/drawing/2014/main" id="{845A3825-D4DC-4C03-9522-2F221384AC57}"/>
              </a:ext>
            </a:extLst>
          </p:cNvPr>
          <p:cNvSpPr/>
          <p:nvPr/>
        </p:nvSpPr>
        <p:spPr>
          <a:xfrm>
            <a:off x="8169159" y="3825959"/>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a16="http://schemas.microsoft.com/office/drawing/2014/main" id="{C0A37B42-BDCB-405C-A085-2A450E7895F2}"/>
              </a:ext>
            </a:extLst>
          </p:cNvPr>
          <p:cNvSpPr/>
          <p:nvPr/>
        </p:nvSpPr>
        <p:spPr>
          <a:xfrm>
            <a:off x="8494953" y="2652509"/>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a16="http://schemas.microsoft.com/office/drawing/2014/main" id="{EC4A8F7D-9861-4421-95D3-DB9AACDF026A}"/>
              </a:ext>
            </a:extLst>
          </p:cNvPr>
          <p:cNvSpPr/>
          <p:nvPr/>
        </p:nvSpPr>
        <p:spPr>
          <a:xfrm>
            <a:off x="8483241" y="3278532"/>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a16="http://schemas.microsoft.com/office/drawing/2014/main" id="{F5612B8F-517F-41EF-9C84-6553EE1EBEA7}"/>
              </a:ext>
            </a:extLst>
          </p:cNvPr>
          <p:cNvCxnSpPr>
            <a:cxnSpLocks/>
            <a:stCxn id="93" idx="3"/>
            <a:endCxn id="94" idx="1"/>
          </p:cNvCxnSpPr>
          <p:nvPr/>
        </p:nvCxnSpPr>
        <p:spPr>
          <a:xfrm>
            <a:off x="4130227" y="2840774"/>
            <a:ext cx="4038932" cy="1165205"/>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a16="http://schemas.microsoft.com/office/drawing/2014/main" id="{53225ED0-0CA3-42D2-B4DA-70C957438B41}"/>
              </a:ext>
            </a:extLst>
          </p:cNvPr>
          <p:cNvCxnSpPr>
            <a:cxnSpLocks/>
            <a:stCxn id="93" idx="3"/>
            <a:endCxn id="95" idx="1"/>
          </p:cNvCxnSpPr>
          <p:nvPr/>
        </p:nvCxnSpPr>
        <p:spPr>
          <a:xfrm flipV="1">
            <a:off x="4130227" y="2832529"/>
            <a:ext cx="4364726" cy="8245"/>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a16="http://schemas.microsoft.com/office/drawing/2014/main" id="{25ED8594-567D-4EC0-9E4C-3E0460CA19BD}"/>
              </a:ext>
            </a:extLst>
          </p:cNvPr>
          <p:cNvCxnSpPr>
            <a:cxnSpLocks/>
            <a:stCxn id="93" idx="3"/>
            <a:endCxn id="96" idx="1"/>
          </p:cNvCxnSpPr>
          <p:nvPr/>
        </p:nvCxnSpPr>
        <p:spPr>
          <a:xfrm>
            <a:off x="4130227" y="2840774"/>
            <a:ext cx="4353014" cy="617778"/>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a16="http://schemas.microsoft.com/office/drawing/2014/main" id="{EC10CA33-3EC0-493F-9155-1F0EBA3F9CB7}"/>
              </a:ext>
            </a:extLst>
          </p:cNvPr>
          <p:cNvCxnSpPr>
            <a:cxnSpLocks/>
            <a:stCxn id="93" idx="3"/>
            <a:endCxn id="102" idx="1"/>
          </p:cNvCxnSpPr>
          <p:nvPr/>
        </p:nvCxnSpPr>
        <p:spPr>
          <a:xfrm>
            <a:off x="4130227" y="2840774"/>
            <a:ext cx="4038933" cy="1777273"/>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A1F2DB0A-7719-4F40-B895-FCBD09E0D50F}"/>
              </a:ext>
            </a:extLst>
          </p:cNvPr>
          <p:cNvSpPr/>
          <p:nvPr/>
        </p:nvSpPr>
        <p:spPr>
          <a:xfrm>
            <a:off x="8169160" y="5010432"/>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a16="http://schemas.microsoft.com/office/drawing/2014/main" id="{35039116-58B5-42D8-A328-CF84AB3B5C0E}"/>
              </a:ext>
            </a:extLst>
          </p:cNvPr>
          <p:cNvSpPr/>
          <p:nvPr/>
        </p:nvSpPr>
        <p:spPr>
          <a:xfrm>
            <a:off x="8169160" y="4438027"/>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a16="http://schemas.microsoft.com/office/drawing/2014/main" id="{588D9A47-B0AA-4F09-9D5E-CDA6BB66A645}"/>
              </a:ext>
            </a:extLst>
          </p:cNvPr>
          <p:cNvSpPr txBox="1"/>
          <p:nvPr/>
        </p:nvSpPr>
        <p:spPr>
          <a:xfrm>
            <a:off x="1859562" y="3107147"/>
            <a:ext cx="4101550" cy="46166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b="1" dirty="0">
                <a:solidFill>
                  <a:srgbClr val="00B050"/>
                </a:solidFill>
              </a:rPr>
              <a:t>“</a:t>
            </a:r>
            <a:r>
              <a:rPr lang="en-GB" sz="800" dirty="0">
                <a:solidFill>
                  <a:srgbClr val="00B050"/>
                </a:solidFill>
              </a:rPr>
              <a:t>HSBC </a:t>
            </a:r>
            <a:r>
              <a:rPr lang="en-GB" sz="800" dirty="0" err="1">
                <a:solidFill>
                  <a:srgbClr val="00B050"/>
                </a:solidFill>
              </a:rPr>
              <a:t>Startup</a:t>
            </a:r>
            <a:r>
              <a:rPr lang="en-GB" sz="800" dirty="0">
                <a:solidFill>
                  <a:srgbClr val="00B050"/>
                </a:solidFill>
              </a:rPr>
              <a:t> Account”</a:t>
            </a:r>
          </a:p>
          <a:p>
            <a:pPr marL="171450" indent="-171450">
              <a:buFont typeface="Arial" charset="0"/>
              <a:buChar char="•"/>
            </a:pPr>
            <a:r>
              <a:rPr lang="en-GB" sz="800" dirty="0"/>
              <a:t>Identification </a:t>
            </a:r>
            <a:r>
              <a:rPr lang="en-GB" sz="800" b="1" dirty="0"/>
              <a:t>M </a:t>
            </a:r>
            <a:r>
              <a:rPr lang="en-GB" sz="800" b="1" dirty="0">
                <a:solidFill>
                  <a:srgbClr val="00B050"/>
                </a:solidFill>
              </a:rPr>
              <a:t>“</a:t>
            </a:r>
            <a:r>
              <a:rPr lang="en-GB" sz="800" dirty="0">
                <a:solidFill>
                  <a:srgbClr val="00B050"/>
                </a:solidFill>
              </a:rPr>
              <a:t>STARTUPACCT1T”</a:t>
            </a:r>
          </a:p>
          <a:p>
            <a:pPr marL="171450" indent="-171450">
              <a:buFont typeface="Arial" charset="0"/>
              <a:buChar char="•"/>
            </a:pPr>
            <a:r>
              <a:rPr lang="en-GB" sz="800" dirty="0"/>
              <a:t>Segment(Enumeration </a:t>
            </a:r>
            <a:r>
              <a:rPr lang="en-GB" sz="800" i="1" dirty="0"/>
              <a:t>OB_BCAProductSegment1Code) </a:t>
            </a:r>
            <a:r>
              <a:rPr lang="en-GB" sz="800" b="1" dirty="0"/>
              <a:t>M</a:t>
            </a:r>
            <a:r>
              <a:rPr lang="en-GB" sz="800" dirty="0"/>
              <a:t> : “</a:t>
            </a:r>
            <a:r>
              <a:rPr lang="en-GB" sz="800" dirty="0" err="1">
                <a:solidFill>
                  <a:srgbClr val="00B050"/>
                </a:solidFill>
              </a:rPr>
              <a:t>Startup</a:t>
            </a:r>
            <a:r>
              <a:rPr lang="en-GB" sz="800" dirty="0">
                <a:solidFill>
                  <a:srgbClr val="00B050"/>
                </a:solidFill>
              </a:rPr>
              <a:t>”</a:t>
            </a:r>
            <a:r>
              <a:rPr lang="en-GB" sz="800" dirty="0"/>
              <a:t> </a:t>
            </a:r>
          </a:p>
        </p:txBody>
      </p:sp>
      <p:cxnSp>
        <p:nvCxnSpPr>
          <p:cNvPr id="104" name="Elbow Connector 51">
            <a:extLst>
              <a:ext uri="{FF2B5EF4-FFF2-40B4-BE49-F238E27FC236}">
                <a16:creationId xmlns:a16="http://schemas.microsoft.com/office/drawing/2014/main" id="{48DA8CC0-78F3-407A-8147-B598F4CAA0DC}"/>
              </a:ext>
            </a:extLst>
          </p:cNvPr>
          <p:cNvCxnSpPr>
            <a:cxnSpLocks/>
            <a:stCxn id="93" idx="3"/>
            <a:endCxn id="101" idx="1"/>
          </p:cNvCxnSpPr>
          <p:nvPr/>
        </p:nvCxnSpPr>
        <p:spPr>
          <a:xfrm>
            <a:off x="4130227" y="2840774"/>
            <a:ext cx="4038933" cy="2349678"/>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a16="http://schemas.microsoft.com/office/drawing/2014/main" id="{6C1FD855-A14D-42B4-A27E-9BD456E58AAC}"/>
              </a:ext>
            </a:extLst>
          </p:cNvPr>
          <p:cNvCxnSpPr>
            <a:stCxn id="106" idx="3"/>
            <a:endCxn id="93" idx="1"/>
          </p:cNvCxnSpPr>
          <p:nvPr/>
        </p:nvCxnSpPr>
        <p:spPr>
          <a:xfrm>
            <a:off x="1859561" y="2452516"/>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1194A2A3-E4F5-4AAB-A66F-AC427FD39E79}"/>
              </a:ext>
            </a:extLst>
          </p:cNvPr>
          <p:cNvSpPr/>
          <p:nvPr/>
        </p:nvSpPr>
        <p:spPr>
          <a:xfrm>
            <a:off x="1331640" y="2272496"/>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a16="http://schemas.microsoft.com/office/drawing/2014/main" id="{91E57041-E971-483D-9712-955A0268C25B}"/>
              </a:ext>
            </a:extLst>
          </p:cNvPr>
          <p:cNvCxnSpPr>
            <a:stCxn id="92" idx="3"/>
            <a:endCxn id="106" idx="1"/>
          </p:cNvCxnSpPr>
          <p:nvPr/>
        </p:nvCxnSpPr>
        <p:spPr>
          <a:xfrm>
            <a:off x="779441" y="2452516"/>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32AB53E-4BAF-49F9-8978-48DBDE4F5492}"/>
              </a:ext>
            </a:extLst>
          </p:cNvPr>
          <p:cNvSpPr txBox="1"/>
          <p:nvPr/>
        </p:nvSpPr>
        <p:spPr>
          <a:xfrm>
            <a:off x="1055540" y="1956536"/>
            <a:ext cx="1751160" cy="33855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 </a:t>
            </a:r>
            <a:r>
              <a:rPr lang="en-GB" sz="800" b="1" dirty="0">
                <a:solidFill>
                  <a:srgbClr val="00B050"/>
                </a:solidFill>
              </a:rPr>
              <a:t>“</a:t>
            </a:r>
            <a:r>
              <a:rPr lang="en-GB" sz="800" dirty="0">
                <a:solidFill>
                  <a:srgbClr val="00B050"/>
                </a:solidFill>
              </a:rPr>
              <a:t>HSBC UK”</a:t>
            </a:r>
          </a:p>
          <a:p>
            <a:pPr marL="171450" indent="-171450">
              <a:buFont typeface="Arial" charset="0"/>
              <a:buChar char="•"/>
            </a:pPr>
            <a:endParaRPr lang="en-GB" sz="800" dirty="0"/>
          </a:p>
        </p:txBody>
      </p:sp>
      <p:sp>
        <p:nvSpPr>
          <p:cNvPr id="49" name="TextBox 48">
            <a:extLst>
              <a:ext uri="{FF2B5EF4-FFF2-40B4-BE49-F238E27FC236}">
                <a16:creationId xmlns:a16="http://schemas.microsoft.com/office/drawing/2014/main" id="{944A9899-5784-4900-910D-E76BC9CC5324}"/>
              </a:ext>
            </a:extLst>
          </p:cNvPr>
          <p:cNvSpPr txBox="1"/>
          <p:nvPr/>
        </p:nvSpPr>
        <p:spPr>
          <a:xfrm>
            <a:off x="258349" y="3726011"/>
            <a:ext cx="5558747" cy="1754326"/>
          </a:xfrm>
          <a:prstGeom prst="rect">
            <a:avLst/>
          </a:prstGeom>
          <a:noFill/>
        </p:spPr>
        <p:txBody>
          <a:bodyPr wrap="square" rtlCol="0">
            <a:spAutoFit/>
          </a:bodyPr>
          <a:lstStyle/>
          <a:p>
            <a:r>
              <a:rPr lang="en-GB" sz="1200" b="1" dirty="0"/>
              <a:t>Example: </a:t>
            </a:r>
            <a:r>
              <a:rPr lang="en-GB" sz="1200" dirty="0">
                <a:hlinkClick r:id="rId2"/>
              </a:rPr>
              <a:t>HSBC Start Up Account</a:t>
            </a:r>
            <a:r>
              <a:rPr lang="en-GB" sz="1200" dirty="0"/>
              <a:t> </a:t>
            </a:r>
          </a:p>
          <a:p>
            <a:r>
              <a:rPr lang="en-GB" sz="1200" dirty="0"/>
              <a:t>Free banking for 18 months when you start your business with HSBC. After your free business banking period, we'll give you a fixed price of £5.50 a month for 12 months. When your fixed price period ends you’ll move onto the tariff that you choose when you open your account and you’ll pay an account maintenance fee of £5.50 per month plus charges depending on the services you use. </a:t>
            </a:r>
          </a:p>
          <a:p>
            <a:endParaRPr lang="en-GB" sz="1200" dirty="0"/>
          </a:p>
          <a:p>
            <a:endParaRPr lang="en-GB" sz="1200" b="1" dirty="0"/>
          </a:p>
          <a:p>
            <a:endParaRPr lang="en-GB" sz="1200" b="1" dirty="0"/>
          </a:p>
        </p:txBody>
      </p:sp>
      <p:sp>
        <p:nvSpPr>
          <p:cNvPr id="23" name="Rectangle 22"/>
          <p:cNvSpPr/>
          <p:nvPr/>
        </p:nvSpPr>
        <p:spPr>
          <a:xfrm>
            <a:off x="8169159" y="5730512"/>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CoreProduct</a:t>
            </a:r>
            <a:endParaRPr lang="en-GB" sz="800" dirty="0">
              <a:solidFill>
                <a:schemeClr val="tx1"/>
              </a:solidFill>
            </a:endParaRPr>
          </a:p>
        </p:txBody>
      </p:sp>
      <p:cxnSp>
        <p:nvCxnSpPr>
          <p:cNvPr id="24" name="Elbow Connector 51">
            <a:extLst>
              <a:ext uri="{FF2B5EF4-FFF2-40B4-BE49-F238E27FC236}">
                <a16:creationId xmlns:a16="http://schemas.microsoft.com/office/drawing/2014/main" id="{48DA8CC0-78F3-407A-8147-B598F4CAA0DC}"/>
              </a:ext>
            </a:extLst>
          </p:cNvPr>
          <p:cNvCxnSpPr>
            <a:cxnSpLocks/>
            <a:stCxn id="93" idx="3"/>
            <a:endCxn id="23" idx="1"/>
          </p:cNvCxnSpPr>
          <p:nvPr/>
        </p:nvCxnSpPr>
        <p:spPr>
          <a:xfrm>
            <a:off x="4130227" y="2840774"/>
            <a:ext cx="4038932" cy="3069758"/>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768824" y="2669384"/>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BCAMarketingSate</a:t>
            </a:r>
            <a:endParaRPr lang="en-GB" sz="800" dirty="0"/>
          </a:p>
        </p:txBody>
      </p:sp>
      <p:sp>
        <p:nvSpPr>
          <p:cNvPr id="8" name="Rectangle 7"/>
          <p:cNvSpPr/>
          <p:nvPr/>
        </p:nvSpPr>
        <p:spPr>
          <a:xfrm>
            <a:off x="4345177" y="1171706"/>
            <a:ext cx="4953000" cy="1569660"/>
          </a:xfrm>
          <a:prstGeom prst="rect">
            <a:avLst/>
          </a:prstGeom>
        </p:spPr>
        <p:txBody>
          <a:bodyPr>
            <a:spAutoFit/>
          </a:bodyPr>
          <a:lstStyle/>
          <a:p>
            <a:pPr marL="171450" indent="-171450">
              <a:buFont typeface="Arial" panose="020B0604020202020204" pitchFamily="34" charset="0"/>
              <a:buChar char="•"/>
            </a:pPr>
            <a:r>
              <a:rPr lang="en-US" sz="800" dirty="0"/>
              <a:t>Identification</a:t>
            </a:r>
            <a:r>
              <a:rPr lang="en-US" sz="800" b="1" dirty="0">
                <a:solidFill>
                  <a:srgbClr val="00B050"/>
                </a:solidFill>
              </a:rPr>
              <a:t> </a:t>
            </a:r>
            <a:r>
              <a:rPr lang="en-US" sz="800" b="1" dirty="0"/>
              <a:t>M</a:t>
            </a:r>
            <a:r>
              <a:rPr lang="en-US" sz="800" dirty="0">
                <a:solidFill>
                  <a:srgbClr val="00B050"/>
                </a:solidFill>
              </a:rPr>
              <a:t>[“P1”][“P2”][“R2”]</a:t>
            </a:r>
          </a:p>
          <a:p>
            <a:pPr marL="171450" indent="-171450">
              <a:buFont typeface="Arial" panose="020B0604020202020204" pitchFamily="34" charset="0"/>
              <a:buChar char="•"/>
            </a:pPr>
            <a:r>
              <a:rPr lang="en-US" sz="800" dirty="0" err="1"/>
              <a:t>PredecessorID</a:t>
            </a:r>
            <a:r>
              <a:rPr lang="en-US" sz="800" dirty="0"/>
              <a:t> </a:t>
            </a:r>
            <a:r>
              <a:rPr lang="en-US" sz="800" dirty="0">
                <a:solidFill>
                  <a:srgbClr val="00B050"/>
                </a:solidFill>
              </a:rPr>
              <a:t>[][“P1”][“P2”]</a:t>
            </a:r>
          </a:p>
          <a:p>
            <a:pPr marL="171450" indent="-171450">
              <a:buFont typeface="Arial" panose="020B0604020202020204" pitchFamily="34" charset="0"/>
              <a:buChar char="•"/>
            </a:pPr>
            <a:r>
              <a:rPr lang="en-US" sz="800" dirty="0" err="1"/>
              <a:t>MarketingState</a:t>
            </a:r>
            <a:r>
              <a:rPr lang="en-US" sz="800" dirty="0"/>
              <a:t> (Enumeration: </a:t>
            </a:r>
            <a:r>
              <a:rPr lang="en-US" sz="800" i="1" dirty="0"/>
              <a:t>OB_MarketingState1Code) </a:t>
            </a:r>
            <a:r>
              <a:rPr lang="en-US" sz="800" b="1" i="1" dirty="0"/>
              <a:t>M </a:t>
            </a:r>
            <a:r>
              <a:rPr lang="en-US" sz="800" b="1" dirty="0">
                <a:solidFill>
                  <a:srgbClr val="00B050"/>
                </a:solidFill>
              </a:rPr>
              <a:t>[“Promotional”][“Promotional”][“Regular”]</a:t>
            </a:r>
            <a:endParaRPr lang="en-US" sz="800" dirty="0">
              <a:solidFill>
                <a:srgbClr val="00B050"/>
              </a:solidFill>
            </a:endParaRPr>
          </a:p>
          <a:p>
            <a:pPr marL="171450" indent="-171450">
              <a:buFont typeface="Arial" panose="020B0604020202020204" pitchFamily="34" charset="0"/>
              <a:buChar char="•"/>
            </a:pPr>
            <a:r>
              <a:rPr lang="en-US" sz="800" dirty="0" err="1"/>
              <a:t>FirstMarketedDate</a:t>
            </a:r>
            <a:r>
              <a:rPr lang="en-US" sz="800" dirty="0"/>
              <a:t> </a:t>
            </a:r>
            <a:r>
              <a:rPr lang="en-US" sz="800" dirty="0">
                <a:solidFill>
                  <a:srgbClr val="00B050"/>
                </a:solidFill>
              </a:rPr>
              <a:t>[“1/1/1900”],[“1/1/1900”], [“1/1/1900”]</a:t>
            </a:r>
          </a:p>
          <a:p>
            <a:pPr marL="171450" indent="-171450">
              <a:buFont typeface="Arial" panose="020B0604020202020204" pitchFamily="34" charset="0"/>
              <a:buChar char="•"/>
            </a:pPr>
            <a:r>
              <a:rPr lang="en-US" sz="800" dirty="0" err="1"/>
              <a:t>LastMarketedDate</a:t>
            </a:r>
            <a:r>
              <a:rPr lang="en-US" sz="800" dirty="0"/>
              <a:t> </a:t>
            </a:r>
            <a:r>
              <a:rPr lang="en-US" sz="800" dirty="0">
                <a:solidFill>
                  <a:srgbClr val="00B050"/>
                </a:solidFill>
              </a:rPr>
              <a:t>[“31/12/9999”],[“31/12/9999”], [“31/12/9999”]</a:t>
            </a:r>
          </a:p>
          <a:p>
            <a:pPr marL="171450" indent="-171450">
              <a:buFont typeface="Arial" panose="020B0604020202020204" pitchFamily="34" charset="0"/>
              <a:buChar char="•"/>
            </a:pPr>
            <a:r>
              <a:rPr lang="en-US" sz="800" dirty="0" err="1"/>
              <a:t>StateTenureLength</a:t>
            </a:r>
            <a:r>
              <a:rPr lang="en-US" sz="800" dirty="0"/>
              <a:t> </a:t>
            </a:r>
            <a:r>
              <a:rPr lang="en-US" sz="800" dirty="0">
                <a:solidFill>
                  <a:srgbClr val="00B050"/>
                </a:solidFill>
              </a:rPr>
              <a:t>[18][12][]</a:t>
            </a:r>
          </a:p>
          <a:p>
            <a:pPr marL="171450" indent="-171450">
              <a:buFont typeface="Arial" panose="020B0604020202020204" pitchFamily="34" charset="0"/>
              <a:buChar char="•"/>
            </a:pPr>
            <a:r>
              <a:rPr lang="en-US" sz="800" dirty="0" err="1"/>
              <a:t>StateTenurePeriod</a:t>
            </a:r>
            <a:r>
              <a:rPr lang="en-US" sz="800" dirty="0"/>
              <a:t> (Enumeration: </a:t>
            </a:r>
            <a:r>
              <a:rPr lang="en-US" sz="800" i="1" dirty="0"/>
              <a:t>OB_Period1Code</a:t>
            </a:r>
            <a:r>
              <a:rPr lang="en-US" sz="800" dirty="0"/>
              <a:t>)</a:t>
            </a:r>
            <a:r>
              <a:rPr lang="en-US" sz="800" dirty="0">
                <a:solidFill>
                  <a:srgbClr val="00B050"/>
                </a:solidFill>
              </a:rPr>
              <a:t>[“Month”][“Month”][]</a:t>
            </a:r>
          </a:p>
          <a:p>
            <a:pPr marL="171450" indent="-171450">
              <a:buFont typeface="Arial" panose="020B0604020202020204" pitchFamily="34" charset="0"/>
              <a:buChar char="•"/>
            </a:pPr>
            <a:r>
              <a:rPr lang="en-US" sz="800" dirty="0"/>
              <a:t>Notes(0..*)</a:t>
            </a:r>
            <a:r>
              <a:rPr lang="en-US" sz="800" dirty="0">
                <a:solidFill>
                  <a:srgbClr val="00B050"/>
                </a:solidFill>
              </a:rPr>
              <a:t>[“</a:t>
            </a:r>
            <a:r>
              <a:rPr lang="en-GB" sz="800" dirty="0">
                <a:solidFill>
                  <a:srgbClr val="00B050"/>
                </a:solidFill>
              </a:rPr>
              <a:t>Free banking for 18 months when you start your business with HSBC”][“After your free business banking period, we'll give you a fixed price of £5.50 a month for 12 months.”][“When your fixed price period ends you’ll move onto the tariff that you choose when you open your account and you’ll pay an account maintenance fee of £5.50 per month plus charges depending on the services you use.”]</a:t>
            </a:r>
            <a:r>
              <a:rPr lang="en-GB" sz="800" dirty="0"/>
              <a:t> </a:t>
            </a:r>
          </a:p>
          <a:p>
            <a:pPr marL="171450" indent="-171450">
              <a:buFont typeface="Arial" panose="020B0604020202020204" pitchFamily="34" charset="0"/>
              <a:buChar char="•"/>
            </a:pPr>
            <a:endParaRPr lang="en-US" sz="800" dirty="0"/>
          </a:p>
        </p:txBody>
      </p:sp>
      <p:cxnSp>
        <p:nvCxnSpPr>
          <p:cNvPr id="6" name="Straight Arrow Connector 5"/>
          <p:cNvCxnSpPr>
            <a:stCxn id="93" idx="3"/>
            <a:endCxn id="26" idx="1"/>
          </p:cNvCxnSpPr>
          <p:nvPr/>
        </p:nvCxnSpPr>
        <p:spPr>
          <a:xfrm>
            <a:off x="4130227" y="2840774"/>
            <a:ext cx="638597" cy="8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13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98532"/>
          </a:xfrm>
        </p:spPr>
        <p:txBody>
          <a:bodyPr>
            <a:normAutofit/>
          </a:bodyPr>
          <a:lstStyle/>
          <a:p>
            <a:r>
              <a:rPr lang="en-GB" sz="1800" dirty="0">
                <a:solidFill>
                  <a:srgbClr val="FF0000"/>
                </a:solidFill>
              </a:rPr>
              <a:t>How I can supply fixed and variable core product details?</a:t>
            </a:r>
          </a:p>
        </p:txBody>
      </p:sp>
      <p:sp>
        <p:nvSpPr>
          <p:cNvPr id="4" name="Date Placeholder 3"/>
          <p:cNvSpPr>
            <a:spLocks noGrp="1"/>
          </p:cNvSpPr>
          <p:nvPr>
            <p:ph type="dt" sz="half" idx="10"/>
          </p:nvPr>
        </p:nvSpPr>
        <p:spPr/>
        <p:txBody>
          <a:bodyPr/>
          <a:lstStyle/>
          <a:p>
            <a:fld id="{6FEDD323-0E26-4527-AE4B-DFD1155EEBFA}" type="datetime1">
              <a:rPr lang="en-GB" smtClean="0"/>
              <a:t>21/07/2017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6</a:t>
            </a:fld>
            <a:endParaRPr lang="en-GB" dirty="0"/>
          </a:p>
        </p:txBody>
      </p:sp>
      <p:sp>
        <p:nvSpPr>
          <p:cNvPr id="92" name="Rectangle 91">
            <a:extLst>
              <a:ext uri="{FF2B5EF4-FFF2-40B4-BE49-F238E27FC236}">
                <a16:creationId xmlns:a16="http://schemas.microsoft.com/office/drawing/2014/main" id="{26095030-9567-427E-B1A9-13EE7F2BCB63}"/>
              </a:ext>
            </a:extLst>
          </p:cNvPr>
          <p:cNvSpPr/>
          <p:nvPr/>
        </p:nvSpPr>
        <p:spPr>
          <a:xfrm>
            <a:off x="25152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Open </a:t>
            </a:r>
            <a:r>
              <a:rPr lang="en-GB" sz="800" dirty="0" err="1"/>
              <a:t>BankingBCA</a:t>
            </a:r>
            <a:endParaRPr lang="en-GB" sz="800" dirty="0"/>
          </a:p>
        </p:txBody>
      </p:sp>
      <p:sp>
        <p:nvSpPr>
          <p:cNvPr id="93" name="Rectangle 92">
            <a:extLst>
              <a:ext uri="{FF2B5EF4-FFF2-40B4-BE49-F238E27FC236}">
                <a16:creationId xmlns:a16="http://schemas.microsoft.com/office/drawing/2014/main" id="{07CADC71-BF60-4FF2-BCD4-38AE94DF2211}"/>
              </a:ext>
            </a:extLst>
          </p:cNvPr>
          <p:cNvSpPr/>
          <p:nvPr/>
        </p:nvSpPr>
        <p:spPr>
          <a:xfrm>
            <a:off x="2690067" y="1657018"/>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BCA</a:t>
            </a:r>
          </a:p>
        </p:txBody>
      </p:sp>
      <p:sp>
        <p:nvSpPr>
          <p:cNvPr id="94" name="Rectangle 93">
            <a:extLst>
              <a:ext uri="{FF2B5EF4-FFF2-40B4-BE49-F238E27FC236}">
                <a16:creationId xmlns:a16="http://schemas.microsoft.com/office/drawing/2014/main" id="{845A3825-D4DC-4C03-9522-2F221384AC57}"/>
              </a:ext>
            </a:extLst>
          </p:cNvPr>
          <p:cNvSpPr/>
          <p:nvPr/>
        </p:nvSpPr>
        <p:spPr>
          <a:xfrm>
            <a:off x="8169159" y="3459589"/>
            <a:ext cx="111949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Eligibility</a:t>
            </a:r>
          </a:p>
        </p:txBody>
      </p:sp>
      <p:sp>
        <p:nvSpPr>
          <p:cNvPr id="95" name="Rectangle 94">
            <a:extLst>
              <a:ext uri="{FF2B5EF4-FFF2-40B4-BE49-F238E27FC236}">
                <a16:creationId xmlns:a16="http://schemas.microsoft.com/office/drawing/2014/main" id="{C0A37B42-BDCB-405C-A085-2A450E7895F2}"/>
              </a:ext>
            </a:extLst>
          </p:cNvPr>
          <p:cNvSpPr/>
          <p:nvPr/>
        </p:nvSpPr>
        <p:spPr>
          <a:xfrm>
            <a:off x="8494953" y="2286139"/>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CreditInterest</a:t>
            </a:r>
            <a:endParaRPr lang="en-GB" sz="800" dirty="0">
              <a:solidFill>
                <a:schemeClr val="tx1"/>
              </a:solidFill>
            </a:endParaRPr>
          </a:p>
        </p:txBody>
      </p:sp>
      <p:sp>
        <p:nvSpPr>
          <p:cNvPr id="96" name="Rectangle 95">
            <a:extLst>
              <a:ext uri="{FF2B5EF4-FFF2-40B4-BE49-F238E27FC236}">
                <a16:creationId xmlns:a16="http://schemas.microsoft.com/office/drawing/2014/main" id="{EC4A8F7D-9861-4421-95D3-DB9AACDF026A}"/>
              </a:ext>
            </a:extLst>
          </p:cNvPr>
          <p:cNvSpPr/>
          <p:nvPr/>
        </p:nvSpPr>
        <p:spPr>
          <a:xfrm>
            <a:off x="8483241" y="2912162"/>
            <a:ext cx="111909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Overdraft</a:t>
            </a:r>
          </a:p>
        </p:txBody>
      </p:sp>
      <p:cxnSp>
        <p:nvCxnSpPr>
          <p:cNvPr id="97" name="Elbow Connector 34">
            <a:extLst>
              <a:ext uri="{FF2B5EF4-FFF2-40B4-BE49-F238E27FC236}">
                <a16:creationId xmlns:a16="http://schemas.microsoft.com/office/drawing/2014/main" id="{F5612B8F-517F-41EF-9C84-6553EE1EBEA7}"/>
              </a:ext>
            </a:extLst>
          </p:cNvPr>
          <p:cNvCxnSpPr>
            <a:cxnSpLocks/>
            <a:stCxn id="93" idx="3"/>
            <a:endCxn id="94" idx="1"/>
          </p:cNvCxnSpPr>
          <p:nvPr/>
        </p:nvCxnSpPr>
        <p:spPr>
          <a:xfrm>
            <a:off x="4130227" y="1837038"/>
            <a:ext cx="4038932" cy="1802571"/>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98" name="Elbow Connector 36">
            <a:extLst>
              <a:ext uri="{FF2B5EF4-FFF2-40B4-BE49-F238E27FC236}">
                <a16:creationId xmlns:a16="http://schemas.microsoft.com/office/drawing/2014/main" id="{53225ED0-0CA3-42D2-B4DA-70C957438B41}"/>
              </a:ext>
            </a:extLst>
          </p:cNvPr>
          <p:cNvCxnSpPr>
            <a:cxnSpLocks/>
            <a:stCxn id="93" idx="3"/>
            <a:endCxn id="95" idx="1"/>
          </p:cNvCxnSpPr>
          <p:nvPr/>
        </p:nvCxnSpPr>
        <p:spPr>
          <a:xfrm>
            <a:off x="4130227" y="1837038"/>
            <a:ext cx="4364726" cy="629121"/>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99" name="Elbow Connector 38">
            <a:extLst>
              <a:ext uri="{FF2B5EF4-FFF2-40B4-BE49-F238E27FC236}">
                <a16:creationId xmlns:a16="http://schemas.microsoft.com/office/drawing/2014/main" id="{25ED8594-567D-4EC0-9E4C-3E0460CA19BD}"/>
              </a:ext>
            </a:extLst>
          </p:cNvPr>
          <p:cNvCxnSpPr>
            <a:cxnSpLocks/>
            <a:stCxn id="93" idx="3"/>
            <a:endCxn id="96" idx="1"/>
          </p:cNvCxnSpPr>
          <p:nvPr/>
        </p:nvCxnSpPr>
        <p:spPr>
          <a:xfrm>
            <a:off x="4130227" y="1837038"/>
            <a:ext cx="4353014" cy="1255144"/>
          </a:xfrm>
          <a:prstGeom prst="bentConnector3">
            <a:avLst>
              <a:gd name="adj1" fmla="val 50000"/>
            </a:avLst>
          </a:prstGeom>
          <a:ln>
            <a:prstDash val="dash"/>
            <a:tailEnd type="none"/>
          </a:ln>
        </p:spPr>
        <p:style>
          <a:lnRef idx="1">
            <a:schemeClr val="accent1"/>
          </a:lnRef>
          <a:fillRef idx="0">
            <a:schemeClr val="accent1"/>
          </a:fillRef>
          <a:effectRef idx="0">
            <a:schemeClr val="accent1"/>
          </a:effectRef>
          <a:fontRef idx="minor">
            <a:schemeClr val="tx1"/>
          </a:fontRef>
        </p:style>
      </p:cxnSp>
      <p:cxnSp>
        <p:nvCxnSpPr>
          <p:cNvPr id="100" name="Elbow Connector 40">
            <a:extLst>
              <a:ext uri="{FF2B5EF4-FFF2-40B4-BE49-F238E27FC236}">
                <a16:creationId xmlns:a16="http://schemas.microsoft.com/office/drawing/2014/main" id="{EC10CA33-3EC0-493F-9155-1F0EBA3F9CB7}"/>
              </a:ext>
            </a:extLst>
          </p:cNvPr>
          <p:cNvCxnSpPr>
            <a:cxnSpLocks/>
            <a:stCxn id="93" idx="3"/>
            <a:endCxn id="102" idx="1"/>
          </p:cNvCxnSpPr>
          <p:nvPr/>
        </p:nvCxnSpPr>
        <p:spPr>
          <a:xfrm>
            <a:off x="4130227" y="1837038"/>
            <a:ext cx="4038933" cy="2414639"/>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A1F2DB0A-7719-4F40-B895-FCBD09E0D50F}"/>
              </a:ext>
            </a:extLst>
          </p:cNvPr>
          <p:cNvSpPr/>
          <p:nvPr/>
        </p:nvSpPr>
        <p:spPr>
          <a:xfrm>
            <a:off x="8169160" y="4644062"/>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OtherFeesCharges</a:t>
            </a:r>
            <a:endParaRPr lang="en-GB" sz="800" dirty="0">
              <a:solidFill>
                <a:schemeClr val="tx1"/>
              </a:solidFill>
            </a:endParaRPr>
          </a:p>
        </p:txBody>
      </p:sp>
      <p:sp>
        <p:nvSpPr>
          <p:cNvPr id="102" name="Rectangle 101">
            <a:extLst>
              <a:ext uri="{FF2B5EF4-FFF2-40B4-BE49-F238E27FC236}">
                <a16:creationId xmlns:a16="http://schemas.microsoft.com/office/drawing/2014/main" id="{35039116-58B5-42D8-A328-CF84AB3B5C0E}"/>
              </a:ext>
            </a:extLst>
          </p:cNvPr>
          <p:cNvSpPr/>
          <p:nvPr/>
        </p:nvSpPr>
        <p:spPr>
          <a:xfrm>
            <a:off x="8169160" y="4071657"/>
            <a:ext cx="1141642"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FeaturesAndBenefits</a:t>
            </a:r>
            <a:endParaRPr lang="en-GB" sz="800" dirty="0">
              <a:solidFill>
                <a:schemeClr val="tx1"/>
              </a:solidFill>
            </a:endParaRPr>
          </a:p>
        </p:txBody>
      </p:sp>
      <p:sp>
        <p:nvSpPr>
          <p:cNvPr id="103" name="TextBox 102">
            <a:extLst>
              <a:ext uri="{FF2B5EF4-FFF2-40B4-BE49-F238E27FC236}">
                <a16:creationId xmlns:a16="http://schemas.microsoft.com/office/drawing/2014/main" id="{588D9A47-B0AA-4F09-9D5E-CDA6BB66A645}"/>
              </a:ext>
            </a:extLst>
          </p:cNvPr>
          <p:cNvSpPr txBox="1"/>
          <p:nvPr/>
        </p:nvSpPr>
        <p:spPr>
          <a:xfrm>
            <a:off x="1859562" y="2103411"/>
            <a:ext cx="2634547" cy="584775"/>
          </a:xfrm>
          <a:prstGeom prst="rect">
            <a:avLst/>
          </a:prstGeom>
          <a:noFill/>
        </p:spPr>
        <p:txBody>
          <a:bodyPr wrap="square" rtlCol="0">
            <a:spAutoFit/>
          </a:bodyPr>
          <a:lstStyle/>
          <a:p>
            <a:pPr marL="171450" indent="-171450">
              <a:buFont typeface="Arial" charset="0"/>
              <a:buChar char="•"/>
            </a:pPr>
            <a:r>
              <a:rPr lang="en-GB" sz="800" dirty="0"/>
              <a:t>Name </a:t>
            </a:r>
            <a:r>
              <a:rPr lang="en-GB" sz="800" b="1" dirty="0"/>
              <a:t>M </a:t>
            </a:r>
            <a:r>
              <a:rPr lang="en-GB" sz="800" dirty="0">
                <a:solidFill>
                  <a:srgbClr val="00B050"/>
                </a:solidFill>
              </a:rPr>
              <a:t>” Islamic Business Account Start-up”</a:t>
            </a:r>
          </a:p>
          <a:p>
            <a:pPr marL="171450" indent="-171450">
              <a:buFont typeface="Arial" charset="0"/>
              <a:buChar char="•"/>
            </a:pPr>
            <a:r>
              <a:rPr lang="en-GB" sz="800" dirty="0"/>
              <a:t>Identification </a:t>
            </a:r>
            <a:r>
              <a:rPr lang="en-GB" sz="800" b="1" dirty="0"/>
              <a:t> </a:t>
            </a:r>
            <a:r>
              <a:rPr lang="en-GB" sz="800" dirty="0"/>
              <a:t>M </a:t>
            </a:r>
            <a:r>
              <a:rPr lang="en-GB" sz="800" dirty="0">
                <a:solidFill>
                  <a:srgbClr val="00B050"/>
                </a:solidFill>
              </a:rPr>
              <a:t>” BRBB_BCA_007”</a:t>
            </a:r>
          </a:p>
          <a:p>
            <a:pPr marL="171450" indent="-171450">
              <a:buFont typeface="Arial" charset="0"/>
              <a:buChar char="•"/>
            </a:pPr>
            <a:r>
              <a:rPr lang="en-GB" sz="800" dirty="0"/>
              <a:t>Segment(Enumeration </a:t>
            </a:r>
            <a:r>
              <a:rPr lang="en-GB" sz="800" i="1" dirty="0"/>
              <a:t>OB_BCAProductSegment1Code) </a:t>
            </a:r>
            <a:r>
              <a:rPr lang="en-GB" sz="800" b="1" dirty="0"/>
              <a:t>1..*</a:t>
            </a:r>
            <a:r>
              <a:rPr lang="en-GB" sz="800" dirty="0"/>
              <a:t> : [“Religious”,”</a:t>
            </a:r>
            <a:r>
              <a:rPr lang="en-GB" sz="800" dirty="0" err="1"/>
              <a:t>Startup</a:t>
            </a:r>
            <a:r>
              <a:rPr lang="en-GB" sz="800" dirty="0"/>
              <a:t>”] </a:t>
            </a:r>
          </a:p>
        </p:txBody>
      </p:sp>
      <p:cxnSp>
        <p:nvCxnSpPr>
          <p:cNvPr id="104" name="Elbow Connector 51">
            <a:extLst>
              <a:ext uri="{FF2B5EF4-FFF2-40B4-BE49-F238E27FC236}">
                <a16:creationId xmlns:a16="http://schemas.microsoft.com/office/drawing/2014/main" id="{48DA8CC0-78F3-407A-8147-B598F4CAA0DC}"/>
              </a:ext>
            </a:extLst>
          </p:cNvPr>
          <p:cNvCxnSpPr>
            <a:cxnSpLocks/>
            <a:stCxn id="93" idx="3"/>
            <a:endCxn id="101" idx="1"/>
          </p:cNvCxnSpPr>
          <p:nvPr/>
        </p:nvCxnSpPr>
        <p:spPr>
          <a:xfrm>
            <a:off x="4130227" y="1837038"/>
            <a:ext cx="4038933" cy="2987044"/>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cxnSp>
        <p:nvCxnSpPr>
          <p:cNvPr id="105" name="Elbow Connector 21">
            <a:extLst>
              <a:ext uri="{FF2B5EF4-FFF2-40B4-BE49-F238E27FC236}">
                <a16:creationId xmlns:a16="http://schemas.microsoft.com/office/drawing/2014/main" id="{6C1FD855-A14D-42B4-A27E-9BD456E58AAC}"/>
              </a:ext>
            </a:extLst>
          </p:cNvPr>
          <p:cNvCxnSpPr>
            <a:stCxn id="106" idx="3"/>
            <a:endCxn id="93" idx="1"/>
          </p:cNvCxnSpPr>
          <p:nvPr/>
        </p:nvCxnSpPr>
        <p:spPr>
          <a:xfrm>
            <a:off x="1859561" y="1448780"/>
            <a:ext cx="830506" cy="38825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1194A2A3-E4F5-4AAB-A66F-AC427FD39E79}"/>
              </a:ext>
            </a:extLst>
          </p:cNvPr>
          <p:cNvSpPr/>
          <p:nvPr/>
        </p:nvSpPr>
        <p:spPr>
          <a:xfrm>
            <a:off x="1331640" y="1268760"/>
            <a:ext cx="52792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Brand</a:t>
            </a:r>
          </a:p>
        </p:txBody>
      </p:sp>
      <p:cxnSp>
        <p:nvCxnSpPr>
          <p:cNvPr id="107" name="Straight Arrow Connector 106">
            <a:extLst>
              <a:ext uri="{FF2B5EF4-FFF2-40B4-BE49-F238E27FC236}">
                <a16:creationId xmlns:a16="http://schemas.microsoft.com/office/drawing/2014/main" id="{91E57041-E971-483D-9712-955A0268C25B}"/>
              </a:ext>
            </a:extLst>
          </p:cNvPr>
          <p:cNvCxnSpPr>
            <a:stCxn id="92" idx="3"/>
            <a:endCxn id="106" idx="1"/>
          </p:cNvCxnSpPr>
          <p:nvPr/>
        </p:nvCxnSpPr>
        <p:spPr>
          <a:xfrm>
            <a:off x="779441" y="1448780"/>
            <a:ext cx="55219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32AB53E-4BAF-49F9-8978-48DBDE4F5492}"/>
              </a:ext>
            </a:extLst>
          </p:cNvPr>
          <p:cNvSpPr txBox="1"/>
          <p:nvPr/>
        </p:nvSpPr>
        <p:spPr>
          <a:xfrm>
            <a:off x="1055539" y="952800"/>
            <a:ext cx="2354607" cy="338554"/>
          </a:xfrm>
          <a:prstGeom prst="rect">
            <a:avLst/>
          </a:prstGeom>
          <a:noFill/>
        </p:spPr>
        <p:txBody>
          <a:bodyPr wrap="square" rtlCol="0">
            <a:spAutoFit/>
          </a:bodyPr>
          <a:lstStyle/>
          <a:p>
            <a:pPr marL="171450" indent="-171450">
              <a:buFont typeface="Arial" charset="0"/>
              <a:buChar char="•"/>
            </a:pPr>
            <a:r>
              <a:rPr lang="en-GB" sz="800" dirty="0" err="1"/>
              <a:t>BrandName</a:t>
            </a:r>
            <a:r>
              <a:rPr lang="en-GB" sz="800" dirty="0"/>
              <a:t> </a:t>
            </a:r>
            <a:r>
              <a:rPr lang="en-GB" sz="800" b="1" dirty="0"/>
              <a:t>M </a:t>
            </a:r>
            <a:r>
              <a:rPr lang="en-GB" sz="800" b="1" dirty="0">
                <a:solidFill>
                  <a:srgbClr val="00B050"/>
                </a:solidFill>
              </a:rPr>
              <a:t>“</a:t>
            </a:r>
            <a:r>
              <a:rPr lang="en-GB" sz="800" dirty="0">
                <a:solidFill>
                  <a:srgbClr val="00B050"/>
                </a:solidFill>
              </a:rPr>
              <a:t>Bank of Scotland”</a:t>
            </a:r>
          </a:p>
          <a:p>
            <a:pPr marL="171450" indent="-171450">
              <a:buFont typeface="Arial" charset="0"/>
              <a:buChar char="•"/>
            </a:pPr>
            <a:endParaRPr lang="en-GB" sz="800" dirty="0"/>
          </a:p>
        </p:txBody>
      </p:sp>
      <p:sp>
        <p:nvSpPr>
          <p:cNvPr id="49" name="TextBox 48">
            <a:extLst>
              <a:ext uri="{FF2B5EF4-FFF2-40B4-BE49-F238E27FC236}">
                <a16:creationId xmlns:a16="http://schemas.microsoft.com/office/drawing/2014/main" id="{944A9899-5784-4900-910D-E76BC9CC5324}"/>
              </a:ext>
            </a:extLst>
          </p:cNvPr>
          <p:cNvSpPr txBox="1"/>
          <p:nvPr/>
        </p:nvSpPr>
        <p:spPr>
          <a:xfrm>
            <a:off x="221905" y="3459589"/>
            <a:ext cx="4371056" cy="1492716"/>
          </a:xfrm>
          <a:prstGeom prst="rect">
            <a:avLst/>
          </a:prstGeom>
          <a:noFill/>
        </p:spPr>
        <p:txBody>
          <a:bodyPr wrap="square" rtlCol="0">
            <a:spAutoFit/>
          </a:bodyPr>
          <a:lstStyle/>
          <a:p>
            <a:r>
              <a:rPr lang="en-GB" sz="1200" b="1" dirty="0"/>
              <a:t>Example: </a:t>
            </a:r>
            <a:r>
              <a:rPr lang="en-GB" sz="1050" dirty="0"/>
              <a:t>Bank of Scotland’s </a:t>
            </a:r>
            <a:r>
              <a:rPr lang="en-GB" sz="1050" dirty="0">
                <a:hlinkClick r:id="rId2"/>
              </a:rPr>
              <a:t>Islamic Business Account Start-up</a:t>
            </a:r>
            <a:endParaRPr lang="en-GB" sz="1050" dirty="0"/>
          </a:p>
          <a:p>
            <a:r>
              <a:rPr lang="en-GB" sz="1050" dirty="0"/>
              <a:t>For new businesses with a turnover up to £1 million, </a:t>
            </a:r>
          </a:p>
          <a:p>
            <a:r>
              <a:rPr lang="en-GB" sz="1050" dirty="0"/>
              <a:t>our Business Current Account includes:</a:t>
            </a:r>
          </a:p>
          <a:p>
            <a:r>
              <a:rPr lang="en-GB" sz="1050" dirty="0"/>
              <a:t>18 months' free day-to-day business banking*</a:t>
            </a:r>
          </a:p>
          <a:p>
            <a:r>
              <a:rPr lang="en-GB" sz="1050" dirty="0"/>
              <a:t>Simple pricing with free electronic payments</a:t>
            </a:r>
          </a:p>
          <a:p>
            <a:r>
              <a:rPr lang="en-GB" sz="1050" dirty="0"/>
              <a:t>Business support available by phone, in branch or through online guides</a:t>
            </a:r>
          </a:p>
          <a:p>
            <a:endParaRPr lang="en-GB" sz="1200" b="1" dirty="0"/>
          </a:p>
          <a:p>
            <a:endParaRPr lang="en-GB" sz="1200" b="1" dirty="0"/>
          </a:p>
        </p:txBody>
      </p:sp>
      <p:sp>
        <p:nvSpPr>
          <p:cNvPr id="23" name="Rectangle 22"/>
          <p:cNvSpPr/>
          <p:nvPr/>
        </p:nvSpPr>
        <p:spPr>
          <a:xfrm>
            <a:off x="5407421" y="5004102"/>
            <a:ext cx="1107381"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CoreProduct</a:t>
            </a:r>
            <a:endParaRPr lang="en-GB" sz="800" dirty="0">
              <a:solidFill>
                <a:schemeClr val="tx1"/>
              </a:solidFill>
            </a:endParaRPr>
          </a:p>
        </p:txBody>
      </p:sp>
      <p:cxnSp>
        <p:nvCxnSpPr>
          <p:cNvPr id="24" name="Elbow Connector 51">
            <a:extLst>
              <a:ext uri="{FF2B5EF4-FFF2-40B4-BE49-F238E27FC236}">
                <a16:creationId xmlns:a16="http://schemas.microsoft.com/office/drawing/2014/main" id="{48DA8CC0-78F3-407A-8147-B598F4CAA0DC}"/>
              </a:ext>
            </a:extLst>
          </p:cNvPr>
          <p:cNvCxnSpPr>
            <a:cxnSpLocks/>
            <a:stCxn id="93" idx="3"/>
            <a:endCxn id="23" idx="1"/>
          </p:cNvCxnSpPr>
          <p:nvPr/>
        </p:nvCxnSpPr>
        <p:spPr>
          <a:xfrm>
            <a:off x="4130227" y="1837038"/>
            <a:ext cx="1277194" cy="3347084"/>
          </a:xfrm>
          <a:prstGeom prst="bentConnector3">
            <a:avLst>
              <a:gd name="adj1" fmla="val 50000"/>
            </a:avLst>
          </a:prstGeom>
          <a:ln>
            <a:prstDash val="solid"/>
            <a:tailEnd type="non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14112" y="5032428"/>
            <a:ext cx="6055111" cy="954107"/>
          </a:xfrm>
          <a:prstGeom prst="rect">
            <a:avLst/>
          </a:prstGeom>
        </p:spPr>
        <p:txBody>
          <a:bodyPr wrap="square">
            <a:spAutoFit/>
          </a:bodyPr>
          <a:lstStyle/>
          <a:p>
            <a:pPr marL="171450" indent="-171450">
              <a:buFont typeface="Arial" charset="0"/>
              <a:buChar char="•"/>
            </a:pPr>
            <a:r>
              <a:rPr lang="en-GB" sz="800" dirty="0" err="1"/>
              <a:t>ProductURL</a:t>
            </a:r>
            <a:r>
              <a:rPr lang="en-GB" sz="800" dirty="0"/>
              <a:t> </a:t>
            </a:r>
            <a:r>
              <a:rPr lang="en-GB" sz="800" dirty="0">
                <a:solidFill>
                  <a:srgbClr val="00B050"/>
                </a:solidFill>
                <a:hlinkClick r:id="rId2"/>
              </a:rPr>
              <a:t>http://business.bankofscotland.co.uk/0-1m-turnover/business-accounts/</a:t>
            </a:r>
            <a:endParaRPr lang="en-GB" sz="800" dirty="0">
              <a:solidFill>
                <a:srgbClr val="00B050"/>
              </a:solidFill>
            </a:endParaRPr>
          </a:p>
          <a:p>
            <a:pPr marL="171450" indent="-171450">
              <a:buFont typeface="Arial" charset="0"/>
              <a:buChar char="•"/>
            </a:pPr>
            <a:r>
              <a:rPr lang="en-GB" sz="800" dirty="0" err="1"/>
              <a:t>ProductDescription</a:t>
            </a:r>
            <a:endParaRPr lang="en-GB" sz="800" dirty="0"/>
          </a:p>
          <a:p>
            <a:pPr marL="171450" indent="-171450">
              <a:buFont typeface="Arial" charset="0"/>
              <a:buChar char="•"/>
            </a:pPr>
            <a:r>
              <a:rPr lang="en-GB" sz="800" dirty="0" err="1"/>
              <a:t>TcsAndCsURL</a:t>
            </a:r>
            <a:r>
              <a:rPr lang="en-GB" sz="800" b="1" dirty="0"/>
              <a:t> </a:t>
            </a:r>
            <a:r>
              <a:rPr lang="en-GB" sz="800" dirty="0">
                <a:solidFill>
                  <a:srgbClr val="00B050"/>
                </a:solidFill>
              </a:rPr>
              <a:t>”http://business.bankofscotland.co.uk/business-home/rates-and-charges/terms-and-conditions/shared/BoS_BB62566_300521AP_0116_V1_Web.pdf”</a:t>
            </a:r>
          </a:p>
          <a:p>
            <a:pPr marL="171450" indent="-171450">
              <a:buFont typeface="Arial" charset="0"/>
              <a:buChar char="•"/>
            </a:pPr>
            <a:r>
              <a:rPr lang="en-GB" sz="800" dirty="0" err="1"/>
              <a:t>SalesAccessChannels</a:t>
            </a:r>
            <a:r>
              <a:rPr lang="en-GB" sz="800" dirty="0"/>
              <a:t> (Enumeration: </a:t>
            </a:r>
            <a:r>
              <a:rPr lang="en-GB" sz="800" i="1" dirty="0"/>
              <a:t>OB_SalesAccessChannels1Code) </a:t>
            </a:r>
            <a:r>
              <a:rPr lang="en-GB" sz="800" b="1" dirty="0"/>
              <a:t>1..* </a:t>
            </a:r>
            <a:r>
              <a:rPr lang="en-GB" sz="800" b="1" dirty="0">
                <a:solidFill>
                  <a:srgbClr val="00B050"/>
                </a:solidFill>
              </a:rPr>
              <a:t>[“</a:t>
            </a:r>
            <a:r>
              <a:rPr lang="en-GB" sz="800" dirty="0">
                <a:solidFill>
                  <a:srgbClr val="00B050"/>
                </a:solidFill>
              </a:rPr>
              <a:t>Branch”, “Online”,]</a:t>
            </a:r>
          </a:p>
          <a:p>
            <a:pPr marL="171450" indent="-171450">
              <a:buFont typeface="Arial" charset="0"/>
              <a:buChar char="•"/>
            </a:pPr>
            <a:r>
              <a:rPr lang="en-GB" sz="800" dirty="0" err="1"/>
              <a:t>ServicingAccessChannels</a:t>
            </a:r>
            <a:r>
              <a:rPr lang="en-GB" sz="800" dirty="0"/>
              <a:t> (Enumeration: </a:t>
            </a:r>
            <a:r>
              <a:rPr lang="en-GB" sz="800" i="1" dirty="0"/>
              <a:t>OB_ServicingAccessChannels1Code) </a:t>
            </a:r>
            <a:r>
              <a:rPr lang="en-GB" sz="800" b="1" dirty="0"/>
              <a:t>1..*</a:t>
            </a:r>
            <a:r>
              <a:rPr lang="en-GB" sz="800" b="1" dirty="0">
                <a:solidFill>
                  <a:srgbClr val="00B050"/>
                </a:solidFill>
              </a:rPr>
              <a:t> [“</a:t>
            </a:r>
            <a:r>
              <a:rPr lang="en-GB" sz="800" dirty="0">
                <a:solidFill>
                  <a:srgbClr val="00B050"/>
                </a:solidFill>
              </a:rPr>
              <a:t>Branch”, “Online”, “Phone”, “</a:t>
            </a:r>
            <a:r>
              <a:rPr lang="en-GB" sz="800" dirty="0" err="1">
                <a:solidFill>
                  <a:srgbClr val="00B050"/>
                </a:solidFill>
              </a:rPr>
              <a:t>MobileApps</a:t>
            </a:r>
            <a:r>
              <a:rPr lang="en-GB" sz="800" dirty="0">
                <a:solidFill>
                  <a:srgbClr val="00B050"/>
                </a:solidFill>
              </a:rPr>
              <a:t>”, “Post”]</a:t>
            </a:r>
            <a:endParaRPr lang="en-GB" sz="800" dirty="0"/>
          </a:p>
          <a:p>
            <a:pPr marL="171450" indent="-171450">
              <a:buFont typeface="Arial" charset="0"/>
              <a:buChar char="•"/>
            </a:pPr>
            <a:r>
              <a:rPr lang="en-GB" sz="800" dirty="0" err="1"/>
              <a:t>MonthlyCharge</a:t>
            </a:r>
            <a:endParaRPr lang="en-GB" sz="800" dirty="0"/>
          </a:p>
        </p:txBody>
      </p:sp>
      <p:sp>
        <p:nvSpPr>
          <p:cNvPr id="26" name="Rectangle 25"/>
          <p:cNvSpPr/>
          <p:nvPr/>
        </p:nvSpPr>
        <p:spPr>
          <a:xfrm>
            <a:off x="4494109" y="1672092"/>
            <a:ext cx="14401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t>BCAMarketingSate</a:t>
            </a:r>
            <a:endParaRPr lang="en-GB" sz="800" dirty="0"/>
          </a:p>
        </p:txBody>
      </p:sp>
      <p:sp>
        <p:nvSpPr>
          <p:cNvPr id="3" name="Rectangle 2"/>
          <p:cNvSpPr/>
          <p:nvPr/>
        </p:nvSpPr>
        <p:spPr>
          <a:xfrm>
            <a:off x="5934269" y="692696"/>
            <a:ext cx="3971731" cy="1200329"/>
          </a:xfrm>
          <a:prstGeom prst="rect">
            <a:avLst/>
          </a:prstGeom>
        </p:spPr>
        <p:txBody>
          <a:bodyPr wrap="square">
            <a:spAutoFit/>
          </a:bodyPr>
          <a:lstStyle/>
          <a:p>
            <a:pPr marL="171450" indent="-171450">
              <a:buFont typeface="Arial" panose="020B0604020202020204" pitchFamily="34" charset="0"/>
              <a:buChar char="•"/>
            </a:pPr>
            <a:r>
              <a:rPr lang="en-US" sz="800" dirty="0"/>
              <a:t>Identification</a:t>
            </a:r>
            <a:r>
              <a:rPr lang="en-US" sz="800" b="1" dirty="0">
                <a:solidFill>
                  <a:srgbClr val="00B050"/>
                </a:solidFill>
              </a:rPr>
              <a:t>  </a:t>
            </a:r>
            <a:r>
              <a:rPr lang="en-US" sz="800" b="1" dirty="0"/>
              <a:t>M </a:t>
            </a:r>
            <a:r>
              <a:rPr lang="en-US" sz="800" b="1" dirty="0">
                <a:solidFill>
                  <a:srgbClr val="00B050"/>
                </a:solidFill>
              </a:rPr>
              <a:t>[ “P1”][“R1”]</a:t>
            </a:r>
            <a:endParaRPr lang="en-US" sz="800" dirty="0">
              <a:solidFill>
                <a:srgbClr val="00B050"/>
              </a:solidFill>
            </a:endParaRPr>
          </a:p>
          <a:p>
            <a:pPr marL="171450" indent="-171450">
              <a:buFont typeface="Arial" panose="020B0604020202020204" pitchFamily="34" charset="0"/>
              <a:buChar char="•"/>
            </a:pPr>
            <a:r>
              <a:rPr lang="en-US" sz="800" dirty="0" err="1"/>
              <a:t>MarketingState</a:t>
            </a:r>
            <a:r>
              <a:rPr lang="en-US" sz="800" dirty="0"/>
              <a:t> (Enumeration: </a:t>
            </a:r>
            <a:r>
              <a:rPr lang="en-US" sz="800" i="1" dirty="0"/>
              <a:t>OB_MarketingState1Code) </a:t>
            </a:r>
            <a:r>
              <a:rPr lang="en-US" sz="800" b="1" i="1" dirty="0"/>
              <a:t>M  </a:t>
            </a:r>
            <a:r>
              <a:rPr lang="en-US" sz="800" b="1" dirty="0">
                <a:solidFill>
                  <a:srgbClr val="00B050"/>
                </a:solidFill>
              </a:rPr>
              <a:t>[“Promotional”][”Regular”]</a:t>
            </a:r>
          </a:p>
          <a:p>
            <a:pPr marL="171450" indent="-171450">
              <a:buFont typeface="Arial" panose="020B0604020202020204" pitchFamily="34" charset="0"/>
              <a:buChar char="•"/>
            </a:pPr>
            <a:r>
              <a:rPr lang="en-US" sz="800" b="1" dirty="0" err="1"/>
              <a:t>PredecessorID</a:t>
            </a:r>
            <a:r>
              <a:rPr lang="en-US" sz="800" b="1" dirty="0"/>
              <a:t>: </a:t>
            </a:r>
            <a:r>
              <a:rPr lang="en-US" sz="800" b="1" dirty="0">
                <a:solidFill>
                  <a:srgbClr val="00B050"/>
                </a:solidFill>
              </a:rPr>
              <a:t>[],[“P1”]</a:t>
            </a:r>
          </a:p>
          <a:p>
            <a:pPr marL="171450" indent="-171450">
              <a:buFont typeface="Arial" panose="020B0604020202020204" pitchFamily="34" charset="0"/>
              <a:buChar char="•"/>
            </a:pPr>
            <a:r>
              <a:rPr lang="en-US" sz="800" dirty="0" err="1"/>
              <a:t>FirstMarketedDate</a:t>
            </a:r>
            <a:r>
              <a:rPr lang="en-US" sz="800" dirty="0"/>
              <a:t> </a:t>
            </a:r>
            <a:r>
              <a:rPr lang="en-US" sz="800" dirty="0">
                <a:solidFill>
                  <a:srgbClr val="00B050"/>
                </a:solidFill>
              </a:rPr>
              <a:t>[“1/1/1990”][“1/1/1990”]</a:t>
            </a:r>
          </a:p>
          <a:p>
            <a:pPr marL="171450" indent="-171450">
              <a:buFont typeface="Arial" panose="020B0604020202020204" pitchFamily="34" charset="0"/>
              <a:buChar char="•"/>
            </a:pPr>
            <a:r>
              <a:rPr lang="en-US" sz="800" dirty="0" err="1"/>
              <a:t>LastMarketedDate</a:t>
            </a:r>
            <a:r>
              <a:rPr lang="en-US" sz="800" dirty="0"/>
              <a:t>   </a:t>
            </a:r>
            <a:r>
              <a:rPr lang="en-US" sz="800" dirty="0">
                <a:solidFill>
                  <a:srgbClr val="00B050"/>
                </a:solidFill>
              </a:rPr>
              <a:t>[“31/12/9999”][“31/12/9999”]</a:t>
            </a:r>
          </a:p>
          <a:p>
            <a:pPr marL="171450" indent="-171450">
              <a:buFont typeface="Arial" panose="020B0604020202020204" pitchFamily="34" charset="0"/>
              <a:buChar char="•"/>
            </a:pPr>
            <a:r>
              <a:rPr lang="en-US" sz="800" dirty="0" err="1"/>
              <a:t>StateTenureLength</a:t>
            </a:r>
            <a:r>
              <a:rPr lang="en-US" sz="800" dirty="0"/>
              <a:t> </a:t>
            </a:r>
            <a:r>
              <a:rPr lang="en-US" sz="800" dirty="0">
                <a:solidFill>
                  <a:srgbClr val="00B050"/>
                </a:solidFill>
              </a:rPr>
              <a:t>[18][]</a:t>
            </a:r>
          </a:p>
          <a:p>
            <a:pPr marL="171450" indent="-171450">
              <a:buFont typeface="Arial" panose="020B0604020202020204" pitchFamily="34" charset="0"/>
              <a:buChar char="•"/>
            </a:pPr>
            <a:r>
              <a:rPr lang="en-US" sz="800" dirty="0" err="1"/>
              <a:t>StateTenurePeriod</a:t>
            </a:r>
            <a:r>
              <a:rPr lang="en-US" sz="800" dirty="0"/>
              <a:t> (Enumeration: </a:t>
            </a:r>
            <a:r>
              <a:rPr lang="en-US" sz="800" i="1" dirty="0"/>
              <a:t>OB_Period1Code</a:t>
            </a:r>
            <a:r>
              <a:rPr lang="en-US" sz="800" dirty="0"/>
              <a:t>)  [</a:t>
            </a:r>
            <a:r>
              <a:rPr lang="en-US" sz="800" dirty="0">
                <a:solidFill>
                  <a:srgbClr val="00B050"/>
                </a:solidFill>
              </a:rPr>
              <a:t>“Month”][]</a:t>
            </a:r>
          </a:p>
          <a:p>
            <a:pPr marL="171450" indent="-171450">
              <a:buFont typeface="Arial" panose="020B0604020202020204" pitchFamily="34" charset="0"/>
              <a:buChar char="•"/>
            </a:pPr>
            <a:r>
              <a:rPr lang="en-US" sz="800" dirty="0"/>
              <a:t>Notes(0..*)</a:t>
            </a:r>
            <a:endParaRPr lang="en-GB" sz="800" dirty="0"/>
          </a:p>
        </p:txBody>
      </p:sp>
      <p:cxnSp>
        <p:nvCxnSpPr>
          <p:cNvPr id="8" name="Straight Arrow Connector 7"/>
          <p:cNvCxnSpPr>
            <a:stCxn id="93" idx="3"/>
            <a:endCxn id="26" idx="1"/>
          </p:cNvCxnSpPr>
          <p:nvPr/>
        </p:nvCxnSpPr>
        <p:spPr>
          <a:xfrm>
            <a:off x="4130227" y="1837038"/>
            <a:ext cx="363882" cy="15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2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0" y="188640"/>
            <a:ext cx="4628831" cy="369332"/>
          </a:xfrm>
          <a:prstGeom prst="rect">
            <a:avLst/>
          </a:prstGeom>
          <a:noFill/>
        </p:spPr>
        <p:txBody>
          <a:bodyPr wrap="none" rtlCol="0">
            <a:spAutoFit/>
          </a:bodyPr>
          <a:lstStyle/>
          <a:p>
            <a:r>
              <a:rPr lang="en-GB" b="1" dirty="0">
                <a:solidFill>
                  <a:srgbClr val="FF0000"/>
                </a:solidFill>
              </a:rPr>
              <a:t>How can I represent a business overdraft fees?</a:t>
            </a:r>
          </a:p>
        </p:txBody>
      </p:sp>
      <p:sp>
        <p:nvSpPr>
          <p:cNvPr id="33" name="Rectangle 32"/>
          <p:cNvSpPr/>
          <p:nvPr/>
        </p:nvSpPr>
        <p:spPr>
          <a:xfrm>
            <a:off x="400159" y="1340769"/>
            <a:ext cx="1411706" cy="391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OverdraftFeeCharges</a:t>
            </a:r>
            <a:endParaRPr lang="en-GB" sz="800" dirty="0">
              <a:solidFill>
                <a:schemeClr val="tx1"/>
              </a:solidFill>
            </a:endParaRPr>
          </a:p>
        </p:txBody>
      </p:sp>
      <p:sp>
        <p:nvSpPr>
          <p:cNvPr id="18" name="TextBox 17"/>
          <p:cNvSpPr txBox="1"/>
          <p:nvPr/>
        </p:nvSpPr>
        <p:spPr>
          <a:xfrm>
            <a:off x="5733087" y="1340768"/>
            <a:ext cx="3134191" cy="2062103"/>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(Enumeration:OB_OverdraftFeeType1Code) </a:t>
            </a:r>
            <a:r>
              <a:rPr lang="en-GB" sz="800" b="1" dirty="0"/>
              <a:t>M </a:t>
            </a:r>
          </a:p>
          <a:p>
            <a:r>
              <a:rPr lang="en-GB" sz="800" b="1" dirty="0">
                <a:solidFill>
                  <a:srgbClr val="00B050"/>
                </a:solidFill>
              </a:rPr>
              <a:t>[“</a:t>
            </a:r>
            <a:r>
              <a:rPr lang="en-GB" sz="800" b="1" dirty="0" err="1">
                <a:solidFill>
                  <a:srgbClr val="00B050"/>
                </a:solidFill>
              </a:rPr>
              <a:t>OverdraftSetup</a:t>
            </a:r>
            <a:r>
              <a:rPr lang="en-GB" sz="800" b="1" dirty="0">
                <a:solidFill>
                  <a:srgbClr val="00B050"/>
                </a:solidFill>
              </a:rPr>
              <a:t>”][“</a:t>
            </a:r>
            <a:r>
              <a:rPr lang="en-GB" sz="800" b="1" dirty="0" err="1">
                <a:solidFill>
                  <a:srgbClr val="00B050"/>
                </a:solidFill>
              </a:rPr>
              <a:t>TempOverdraft</a:t>
            </a:r>
            <a:r>
              <a:rPr lang="en-GB" sz="800" b="1" dirty="0">
                <a:solidFill>
                  <a:srgbClr val="00B050"/>
                </a:solidFill>
              </a:rPr>
              <a:t>”][“</a:t>
            </a:r>
            <a:r>
              <a:rPr lang="en-GB" sz="800" b="1" dirty="0" err="1">
                <a:solidFill>
                  <a:srgbClr val="00B050"/>
                </a:solidFill>
              </a:rPr>
              <a:t>OverdraftRenewal</a:t>
            </a:r>
            <a:r>
              <a:rPr lang="en-GB" sz="800" b="1" dirty="0">
                <a:solidFill>
                  <a:srgbClr val="00B050"/>
                </a:solidFill>
              </a:rPr>
              <a:t>”]</a:t>
            </a:r>
          </a:p>
          <a:p>
            <a:pPr marL="171450" indent="-171450">
              <a:buFont typeface="Arial" charset="0"/>
              <a:buChar char="•"/>
            </a:pPr>
            <a:r>
              <a:rPr lang="en-GB" sz="800" dirty="0" err="1"/>
              <a:t>OtherFeeType</a:t>
            </a:r>
            <a:r>
              <a:rPr lang="en-GB" sz="800" dirty="0"/>
              <a:t> (</a:t>
            </a:r>
            <a:r>
              <a:rPr lang="en-GB" sz="800" dirty="0" err="1"/>
              <a:t>OtherCodeType</a:t>
            </a:r>
            <a:r>
              <a:rPr lang="en-GB" sz="800" dirty="0"/>
              <a:t>)</a:t>
            </a:r>
          </a:p>
          <a:p>
            <a:pPr marL="171450" indent="-171450">
              <a:buFont typeface="Arial" charset="0"/>
              <a:buChar char="•"/>
            </a:pPr>
            <a:r>
              <a:rPr lang="en-GB" sz="800" dirty="0" err="1"/>
              <a:t>NegotiableIndicator</a:t>
            </a:r>
            <a:r>
              <a:rPr lang="en-GB" sz="800" dirty="0"/>
              <a:t> </a:t>
            </a:r>
            <a:r>
              <a:rPr lang="en-GB" sz="800" b="1" dirty="0">
                <a:solidFill>
                  <a:srgbClr val="00B050"/>
                </a:solidFill>
              </a:rPr>
              <a:t>[True][][]</a:t>
            </a:r>
          </a:p>
          <a:p>
            <a:pPr marL="171450" indent="-171450">
              <a:buFont typeface="Arial" charset="0"/>
              <a:buChar char="•"/>
            </a:pPr>
            <a:r>
              <a:rPr lang="en-GB" sz="800" dirty="0" err="1"/>
              <a:t>OverdraftControlIndicato</a:t>
            </a:r>
            <a:r>
              <a:rPr lang="en-GB" sz="800" b="1" dirty="0" err="1"/>
              <a:t>r</a:t>
            </a:r>
            <a:endParaRPr lang="en-GB" sz="800" b="1" dirty="0"/>
          </a:p>
          <a:p>
            <a:pPr marL="171450" indent="-171450">
              <a:buFont typeface="Arial" charset="0"/>
              <a:buChar char="•"/>
            </a:pPr>
            <a:r>
              <a:rPr lang="en-GB" sz="800" dirty="0" err="1"/>
              <a:t>FeeAmount</a:t>
            </a:r>
            <a:endParaRPr lang="en-GB" sz="800" dirty="0">
              <a:solidFill>
                <a:srgbClr val="00B050"/>
              </a:solidFill>
            </a:endParaRPr>
          </a:p>
          <a:p>
            <a:pPr marL="171450" indent="-171450">
              <a:buFont typeface="Arial" charset="0"/>
              <a:buChar char="•"/>
            </a:pPr>
            <a:r>
              <a:rPr lang="en-GB" sz="800" dirty="0" err="1"/>
              <a:t>FeeRate</a:t>
            </a:r>
            <a:r>
              <a:rPr lang="en-GB" sz="800" dirty="0"/>
              <a:t> </a:t>
            </a:r>
            <a:r>
              <a:rPr lang="en-GB" sz="800" b="1" dirty="0">
                <a:solidFill>
                  <a:srgbClr val="00B050"/>
                </a:solidFill>
              </a:rPr>
              <a:t>[][1][0.5]</a:t>
            </a:r>
          </a:p>
          <a:p>
            <a:pPr marL="171450" indent="-171450">
              <a:buFont typeface="Arial" charset="0"/>
              <a:buChar char="•"/>
            </a:pPr>
            <a:r>
              <a:rPr lang="en-GB" sz="800" dirty="0" err="1"/>
              <a:t>FeeRateType</a:t>
            </a:r>
            <a:r>
              <a:rPr lang="en-GB" sz="800" dirty="0"/>
              <a:t> (Enumeration</a:t>
            </a:r>
            <a:r>
              <a:rPr lang="en-GB" sz="800" dirty="0">
                <a:sym typeface="Wingdings"/>
              </a:rPr>
              <a:t>: </a:t>
            </a:r>
            <a:r>
              <a:rPr lang="en-GB" sz="800" i="1" dirty="0"/>
              <a:t>OB_InterestRateType1Code)</a:t>
            </a:r>
            <a:endParaRPr lang="en-GB" sz="800" dirty="0">
              <a:solidFill>
                <a:srgbClr val="00B050"/>
              </a:solidFill>
            </a:endParaRPr>
          </a:p>
          <a:p>
            <a:pPr marL="171450" indent="-171450">
              <a:buFont typeface="Arial" charset="0"/>
              <a:buChar char="•"/>
            </a:pPr>
            <a:r>
              <a:rPr lang="en-GB" sz="800" dirty="0" err="1"/>
              <a:t>OtherFeeRateType</a:t>
            </a:r>
            <a:r>
              <a:rPr lang="en-GB" sz="800" dirty="0"/>
              <a:t> (</a:t>
            </a:r>
            <a:r>
              <a:rPr lang="en-GB" sz="800" dirty="0" err="1"/>
              <a:t>OtherCodeType</a:t>
            </a:r>
            <a:r>
              <a:rPr lang="en-GB" sz="800" dirty="0"/>
              <a:t>)</a:t>
            </a:r>
          </a:p>
          <a:p>
            <a:pPr marL="171450" indent="-171450">
              <a:buFont typeface="Arial" charset="0"/>
              <a:buChar char="•"/>
            </a:pPr>
            <a:r>
              <a:rPr lang="en-GB" sz="800" dirty="0" err="1"/>
              <a:t>ApplicationFrequency</a:t>
            </a:r>
            <a:r>
              <a:rPr lang="en-GB" sz="800" dirty="0"/>
              <a:t> (Enumeration: </a:t>
            </a:r>
            <a:r>
              <a:rPr lang="en-GB" sz="800" i="1" dirty="0"/>
              <a:t>OB_FeeFrequency1Code</a:t>
            </a:r>
            <a:r>
              <a:rPr lang="en-GB" sz="800" dirty="0"/>
              <a:t>) </a:t>
            </a:r>
            <a:r>
              <a:rPr lang="en-GB" sz="800" b="1" dirty="0"/>
              <a:t>M </a:t>
            </a:r>
          </a:p>
          <a:p>
            <a:r>
              <a:rPr lang="en-GB" sz="800" b="1" dirty="0">
                <a:solidFill>
                  <a:srgbClr val="00B050"/>
                </a:solidFill>
              </a:rPr>
              <a:t>[“</a:t>
            </a:r>
            <a:r>
              <a:rPr lang="en-GB" sz="800" b="1" dirty="0" err="1">
                <a:solidFill>
                  <a:srgbClr val="00B050"/>
                </a:solidFill>
              </a:rPr>
              <a:t>OnOpening</a:t>
            </a:r>
            <a:r>
              <a:rPr lang="en-GB" sz="800" b="1" dirty="0">
                <a:solidFill>
                  <a:srgbClr val="00B050"/>
                </a:solidFill>
              </a:rPr>
              <a:t>”][“Monthly”][“</a:t>
            </a:r>
            <a:r>
              <a:rPr lang="en-GB" sz="800" b="1" dirty="0" err="1">
                <a:solidFill>
                  <a:srgbClr val="00B050"/>
                </a:solidFill>
              </a:rPr>
              <a:t>OnAnniversary</a:t>
            </a:r>
            <a:r>
              <a:rPr lang="en-GB" sz="800" b="1" dirty="0">
                <a:solidFill>
                  <a:srgbClr val="00B050"/>
                </a:solidFill>
              </a:rPr>
              <a:t>”]</a:t>
            </a:r>
          </a:p>
          <a:p>
            <a:pPr marL="171450" indent="-171450">
              <a:buFont typeface="Arial" charset="0"/>
              <a:buChar char="•"/>
            </a:pPr>
            <a:r>
              <a:rPr lang="en-GB" sz="800" dirty="0" err="1"/>
              <a:t>OtherApplicationFrequency</a:t>
            </a:r>
            <a:r>
              <a:rPr lang="en-GB" sz="800" dirty="0"/>
              <a:t> (</a:t>
            </a:r>
            <a:r>
              <a:rPr lang="en-GB" sz="800" dirty="0" err="1"/>
              <a:t>OtherCodeType</a:t>
            </a:r>
            <a:r>
              <a:rPr lang="en-GB" sz="800" dirty="0"/>
              <a:t>)</a:t>
            </a:r>
          </a:p>
          <a:p>
            <a:pPr marL="171450" indent="-171450">
              <a:buFont typeface="Arial" charset="0"/>
              <a:buChar char="•"/>
            </a:pPr>
            <a:r>
              <a:rPr lang="en-GB" sz="800" dirty="0" err="1"/>
              <a:t>CalculationFrequency</a:t>
            </a:r>
            <a:r>
              <a:rPr lang="en-GB" sz="800" dirty="0"/>
              <a:t> (Enumeration: </a:t>
            </a:r>
            <a:r>
              <a:rPr lang="en-GB" sz="800" i="1" dirty="0"/>
              <a:t>OB_FeeFrequency1Code</a:t>
            </a:r>
            <a:r>
              <a:rPr lang="en-GB" sz="800" dirty="0"/>
              <a:t>)  </a:t>
            </a:r>
            <a:r>
              <a:rPr lang="en-GB" sz="800" b="1" dirty="0"/>
              <a:t>M </a:t>
            </a:r>
          </a:p>
          <a:p>
            <a:r>
              <a:rPr lang="en-GB" sz="800" b="1" dirty="0">
                <a:solidFill>
                  <a:srgbClr val="00B050"/>
                </a:solidFill>
              </a:rPr>
              <a:t>[“</a:t>
            </a:r>
            <a:r>
              <a:rPr lang="en-GB" sz="800" b="1" dirty="0" err="1">
                <a:solidFill>
                  <a:srgbClr val="00B050"/>
                </a:solidFill>
              </a:rPr>
              <a:t>OnOpening</a:t>
            </a:r>
            <a:r>
              <a:rPr lang="en-GB" sz="800" b="1" dirty="0">
                <a:solidFill>
                  <a:srgbClr val="00B050"/>
                </a:solidFill>
              </a:rPr>
              <a:t>”][“Daily”][“</a:t>
            </a:r>
            <a:r>
              <a:rPr lang="en-GB" sz="800" b="1" dirty="0" err="1">
                <a:solidFill>
                  <a:srgbClr val="00B050"/>
                </a:solidFill>
              </a:rPr>
              <a:t>OnAnniversary</a:t>
            </a:r>
            <a:r>
              <a:rPr lang="en-GB" sz="800" b="1" dirty="0">
                <a:solidFill>
                  <a:srgbClr val="00B050"/>
                </a:solidFill>
              </a:rPr>
              <a:t>”]</a:t>
            </a:r>
          </a:p>
          <a:p>
            <a:pPr marL="171450" indent="-171450">
              <a:buFont typeface="Arial" charset="0"/>
              <a:buChar char="•"/>
            </a:pPr>
            <a:r>
              <a:rPr lang="en-GB" sz="800" dirty="0" err="1"/>
              <a:t>OtherCalculationFrequency</a:t>
            </a:r>
            <a:r>
              <a:rPr lang="en-GB" sz="800" dirty="0"/>
              <a:t> (</a:t>
            </a:r>
            <a:r>
              <a:rPr lang="en-GB" sz="800" dirty="0" err="1"/>
              <a:t>OtherCodeType</a:t>
            </a:r>
            <a:r>
              <a:rPr lang="en-GB" sz="800" dirty="0"/>
              <a:t>)</a:t>
            </a:r>
          </a:p>
          <a:p>
            <a:pPr marL="171450" indent="-171450">
              <a:buFont typeface="Arial" charset="0"/>
              <a:buChar char="•"/>
            </a:pPr>
            <a:r>
              <a:rPr lang="en-GB" sz="800" dirty="0"/>
              <a:t>Notes(0..*)</a:t>
            </a:r>
          </a:p>
        </p:txBody>
      </p:sp>
      <p:sp>
        <p:nvSpPr>
          <p:cNvPr id="19" name="Rectangle 18"/>
          <p:cNvSpPr/>
          <p:nvPr/>
        </p:nvSpPr>
        <p:spPr>
          <a:xfrm>
            <a:off x="3782870" y="1340769"/>
            <a:ext cx="1707914"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OverdraftFeeChargeDetail</a:t>
            </a:r>
            <a:endParaRPr lang="en-GB" sz="800" dirty="0">
              <a:solidFill>
                <a:schemeClr val="bg1"/>
              </a:solidFill>
            </a:endParaRPr>
          </a:p>
        </p:txBody>
      </p:sp>
      <p:sp>
        <p:nvSpPr>
          <p:cNvPr id="21" name="Rectangle 20"/>
          <p:cNvSpPr/>
          <p:nvPr/>
        </p:nvSpPr>
        <p:spPr>
          <a:xfrm>
            <a:off x="400159" y="2420889"/>
            <a:ext cx="1411706" cy="3918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OverdraftFeeChargeCap</a:t>
            </a:r>
            <a:endParaRPr lang="en-GB" sz="800" dirty="0">
              <a:solidFill>
                <a:schemeClr val="bg1"/>
              </a:solidFill>
            </a:endParaRPr>
          </a:p>
        </p:txBody>
      </p:sp>
      <p:sp>
        <p:nvSpPr>
          <p:cNvPr id="22" name="TextBox 21"/>
          <p:cNvSpPr txBox="1"/>
          <p:nvPr/>
        </p:nvSpPr>
        <p:spPr>
          <a:xfrm>
            <a:off x="365946" y="2959498"/>
            <a:ext cx="4572085" cy="1077218"/>
          </a:xfrm>
          <a:prstGeom prst="rect">
            <a:avLst/>
          </a:prstGeom>
          <a:noFill/>
        </p:spPr>
        <p:txBody>
          <a:bodyPr wrap="none" rtlCol="0">
            <a:spAutoFit/>
          </a:bodyPr>
          <a:lstStyle/>
          <a:p>
            <a:pPr marL="171450" indent="-171450">
              <a:buFont typeface="Arial" charset="0"/>
              <a:buChar char="•"/>
            </a:pPr>
            <a:r>
              <a:rPr lang="en-GB" sz="800" dirty="0" err="1"/>
              <a:t>FeeType</a:t>
            </a:r>
            <a:r>
              <a:rPr lang="en-GB" sz="800" dirty="0"/>
              <a:t> (Enumeration:OB_OverdraftFeeType1Code (1..*)) </a:t>
            </a:r>
          </a:p>
          <a:p>
            <a:r>
              <a:rPr lang="en-GB" sz="800" b="1" dirty="0">
                <a:solidFill>
                  <a:srgbClr val="00B050"/>
                </a:solidFill>
              </a:rPr>
              <a:t>[“</a:t>
            </a:r>
            <a:r>
              <a:rPr lang="en-GB" sz="800" b="1" dirty="0" err="1">
                <a:solidFill>
                  <a:srgbClr val="00B050"/>
                </a:solidFill>
              </a:rPr>
              <a:t>OverdraftSetup</a:t>
            </a:r>
            <a:r>
              <a:rPr lang="en-GB" sz="800" b="1" dirty="0">
                <a:solidFill>
                  <a:srgbClr val="00B050"/>
                </a:solidFill>
              </a:rPr>
              <a:t>”][“</a:t>
            </a:r>
            <a:r>
              <a:rPr lang="en-GB" sz="800" b="1" dirty="0" err="1">
                <a:solidFill>
                  <a:srgbClr val="00B050"/>
                </a:solidFill>
              </a:rPr>
              <a:t>TempOverdraft</a:t>
            </a:r>
            <a:r>
              <a:rPr lang="en-GB" sz="800" b="1" dirty="0">
                <a:solidFill>
                  <a:srgbClr val="00B050"/>
                </a:solidFill>
              </a:rPr>
              <a:t>”][“</a:t>
            </a:r>
            <a:r>
              <a:rPr lang="en-GB" sz="800" b="1" dirty="0" err="1">
                <a:solidFill>
                  <a:srgbClr val="00B050"/>
                </a:solidFill>
              </a:rPr>
              <a:t>OverdraftRenewal</a:t>
            </a:r>
            <a:r>
              <a:rPr lang="en-GB" sz="800" b="1" dirty="0">
                <a:solidFill>
                  <a:srgbClr val="00B050"/>
                </a:solidFill>
              </a:rPr>
              <a:t>”]</a:t>
            </a:r>
            <a:endParaRPr lang="en-GB" sz="800" b="1" dirty="0"/>
          </a:p>
          <a:p>
            <a:pPr marL="171450" indent="-171450">
              <a:buFont typeface="Arial" charset="0"/>
              <a:buChar char="•"/>
            </a:pPr>
            <a:r>
              <a:rPr lang="en-GB" sz="800" dirty="0" err="1"/>
              <a:t>OtherFeeType</a:t>
            </a:r>
            <a:r>
              <a:rPr lang="en-GB" sz="800" dirty="0"/>
              <a:t> (</a:t>
            </a:r>
            <a:r>
              <a:rPr lang="en-GB" sz="800" dirty="0" err="1"/>
              <a:t>OtherCodeType</a:t>
            </a:r>
            <a:r>
              <a:rPr lang="en-GB" sz="800" dirty="0"/>
              <a:t>) </a:t>
            </a:r>
            <a:r>
              <a:rPr lang="en-GB" sz="800" b="1" dirty="0"/>
              <a:t>0..*</a:t>
            </a:r>
          </a:p>
          <a:p>
            <a:pPr marL="171450" indent="-171450">
              <a:buFont typeface="Arial" charset="0"/>
              <a:buChar char="•"/>
            </a:pPr>
            <a:r>
              <a:rPr lang="en-GB" sz="800" dirty="0" err="1"/>
              <a:t>MinMaxType</a:t>
            </a:r>
            <a:r>
              <a:rPr lang="en-GB" sz="800" dirty="0"/>
              <a:t> (Enumeration: OB_MinMaxType1Code) </a:t>
            </a:r>
            <a:r>
              <a:rPr lang="en-GB" sz="800" b="1" dirty="0"/>
              <a:t>M </a:t>
            </a:r>
            <a:r>
              <a:rPr lang="en-GB" sz="800" b="1" dirty="0">
                <a:solidFill>
                  <a:srgbClr val="00B050"/>
                </a:solidFill>
              </a:rPr>
              <a:t>[“Minimum”][“Minimum”][“Minimum”]</a:t>
            </a:r>
            <a:r>
              <a:rPr lang="en-GB" sz="800" b="1" dirty="0"/>
              <a:t> </a:t>
            </a:r>
            <a:endParaRPr lang="en-GB" sz="800" dirty="0">
              <a:solidFill>
                <a:srgbClr val="00B050"/>
              </a:solidFill>
            </a:endParaRPr>
          </a:p>
          <a:p>
            <a:pPr marL="171450" indent="-171450">
              <a:buFont typeface="Arial" charset="0"/>
              <a:buChar char="•"/>
            </a:pPr>
            <a:r>
              <a:rPr lang="en-GB" sz="800" dirty="0" err="1"/>
              <a:t>FeeCapOccurrence</a:t>
            </a:r>
            <a:r>
              <a:rPr lang="en-GB" sz="800" dirty="0"/>
              <a:t> </a:t>
            </a:r>
            <a:endParaRPr lang="en-GB" sz="800" dirty="0">
              <a:solidFill>
                <a:srgbClr val="00B050"/>
              </a:solidFill>
            </a:endParaRPr>
          </a:p>
          <a:p>
            <a:pPr marL="171450" indent="-171450">
              <a:buFont typeface="Arial" charset="0"/>
              <a:buChar char="•"/>
            </a:pPr>
            <a:r>
              <a:rPr lang="en-GB" sz="800" dirty="0" err="1"/>
              <a:t>FeeCapAmount</a:t>
            </a:r>
            <a:r>
              <a:rPr lang="en-GB" sz="800" dirty="0"/>
              <a:t> </a:t>
            </a:r>
            <a:r>
              <a:rPr lang="en-GB" sz="800" dirty="0">
                <a:solidFill>
                  <a:srgbClr val="00B050"/>
                </a:solidFill>
              </a:rPr>
              <a:t>[</a:t>
            </a:r>
            <a:r>
              <a:rPr lang="en-GB" sz="800" b="1" dirty="0">
                <a:solidFill>
                  <a:srgbClr val="00B050"/>
                </a:solidFill>
              </a:rPr>
              <a:t>100.00][100.00][50.00]</a:t>
            </a:r>
          </a:p>
          <a:p>
            <a:pPr marL="171450" indent="-171450">
              <a:buFont typeface="Arial" charset="0"/>
              <a:buChar char="•"/>
            </a:pPr>
            <a:r>
              <a:rPr lang="en-GB" sz="800" dirty="0" err="1"/>
              <a:t>CappingPeriod</a:t>
            </a:r>
            <a:r>
              <a:rPr lang="en-GB" sz="800" dirty="0"/>
              <a:t> (Enumeration:OB_Period1Code</a:t>
            </a:r>
            <a:r>
              <a:rPr lang="en-GB" sz="800" dirty="0">
                <a:solidFill>
                  <a:srgbClr val="00B050"/>
                </a:solidFill>
              </a:rPr>
              <a:t>)</a:t>
            </a:r>
          </a:p>
          <a:p>
            <a:pPr marL="171450" indent="-171450">
              <a:buFont typeface="Arial" charset="0"/>
              <a:buChar char="•"/>
            </a:pPr>
            <a:r>
              <a:rPr lang="en-GB" sz="800" dirty="0"/>
              <a:t>Notes(0..*)</a:t>
            </a:r>
          </a:p>
        </p:txBody>
      </p:sp>
      <p:cxnSp>
        <p:nvCxnSpPr>
          <p:cNvPr id="4" name="Straight Arrow Connector 3"/>
          <p:cNvCxnSpPr>
            <a:stCxn id="33" idx="2"/>
            <a:endCxn id="21" idx="0"/>
          </p:cNvCxnSpPr>
          <p:nvPr/>
        </p:nvCxnSpPr>
        <p:spPr>
          <a:xfrm>
            <a:off x="1106012" y="1732651"/>
            <a:ext cx="0" cy="68823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3" idx="3"/>
            <a:endCxn id="19" idx="1"/>
          </p:cNvCxnSpPr>
          <p:nvPr/>
        </p:nvCxnSpPr>
        <p:spPr>
          <a:xfrm>
            <a:off x="1811864" y="1536710"/>
            <a:ext cx="19710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5946" y="5157192"/>
            <a:ext cx="7816645" cy="1015663"/>
          </a:xfrm>
          <a:prstGeom prst="rect">
            <a:avLst/>
          </a:prstGeom>
          <a:noFill/>
        </p:spPr>
        <p:txBody>
          <a:bodyPr wrap="square" rtlCol="0">
            <a:spAutoFit/>
          </a:bodyPr>
          <a:lstStyle/>
          <a:p>
            <a:r>
              <a:rPr lang="en-GB" sz="1200" b="1" dirty="0"/>
              <a:t>Example: </a:t>
            </a:r>
            <a:r>
              <a:rPr lang="en-GB" sz="1200" b="1" dirty="0">
                <a:hlinkClick r:id="rId2"/>
              </a:rPr>
              <a:t>Bank of Ireland (Northern Ireland)</a:t>
            </a:r>
            <a:endParaRPr lang="en-GB" sz="1200" b="1" dirty="0"/>
          </a:p>
          <a:p>
            <a:r>
              <a:rPr lang="en-GB" sz="1200" dirty="0"/>
              <a:t>Lending Fees (including overdraft)</a:t>
            </a:r>
          </a:p>
          <a:p>
            <a:r>
              <a:rPr lang="en-GB" sz="1200" dirty="0"/>
              <a:t>Lending Set-up Fee - Negotiable (min £100.00)</a:t>
            </a:r>
          </a:p>
          <a:p>
            <a:r>
              <a:rPr lang="en-GB" sz="1200" dirty="0"/>
              <a:t>Temporary Overdraft - 1% (min £100.00)</a:t>
            </a:r>
          </a:p>
          <a:p>
            <a:r>
              <a:rPr lang="en-GB" sz="1200" dirty="0"/>
              <a:t>Annual Overdraft Fee - 0.5% ( min £50.00)</a:t>
            </a:r>
          </a:p>
        </p:txBody>
      </p:sp>
    </p:spTree>
    <p:extLst>
      <p:ext uri="{BB962C8B-B14F-4D97-AF65-F5344CB8AC3E}">
        <p14:creationId xmlns:p14="http://schemas.microsoft.com/office/powerpoint/2010/main" val="14020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93456" y="260648"/>
            <a:ext cx="4175887" cy="369332"/>
          </a:xfrm>
          <a:prstGeom prst="rect">
            <a:avLst/>
          </a:prstGeom>
          <a:noFill/>
        </p:spPr>
        <p:txBody>
          <a:bodyPr wrap="none" rtlCol="0">
            <a:spAutoFit/>
          </a:bodyPr>
          <a:lstStyle/>
          <a:p>
            <a:r>
              <a:rPr lang="en-GB" b="1" dirty="0">
                <a:solidFill>
                  <a:srgbClr val="FF0000"/>
                </a:solidFill>
              </a:rPr>
              <a:t>How do I represent an introductory offer?</a:t>
            </a:r>
          </a:p>
        </p:txBody>
      </p:sp>
      <p:sp>
        <p:nvSpPr>
          <p:cNvPr id="90" name="Rectangle 89"/>
          <p:cNvSpPr/>
          <p:nvPr/>
        </p:nvSpPr>
        <p:spPr>
          <a:xfrm>
            <a:off x="448723" y="1312613"/>
            <a:ext cx="1404156" cy="25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Marketing State</a:t>
            </a:r>
          </a:p>
        </p:txBody>
      </p:sp>
      <p:sp>
        <p:nvSpPr>
          <p:cNvPr id="92" name="TextBox 91"/>
          <p:cNvSpPr txBox="1"/>
          <p:nvPr/>
        </p:nvSpPr>
        <p:spPr>
          <a:xfrm>
            <a:off x="448724" y="1671343"/>
            <a:ext cx="7456604" cy="1323439"/>
          </a:xfrm>
          <a:prstGeom prst="rect">
            <a:avLst/>
          </a:prstGeom>
          <a:noFill/>
        </p:spPr>
        <p:txBody>
          <a:bodyPr wrap="square" rtlCol="0">
            <a:spAutoFit/>
          </a:bodyPr>
          <a:lstStyle/>
          <a:p>
            <a:pPr marL="171450" indent="-171450">
              <a:buFont typeface="Arial" panose="020B0604020202020204" pitchFamily="34" charset="0"/>
              <a:buChar char="•"/>
            </a:pPr>
            <a:r>
              <a:rPr lang="en-US" sz="900" dirty="0"/>
              <a:t>Identification</a:t>
            </a:r>
            <a:r>
              <a:rPr lang="en-US" sz="900" b="1" dirty="0">
                <a:solidFill>
                  <a:srgbClr val="00B050"/>
                </a:solidFill>
              </a:rPr>
              <a:t>   </a:t>
            </a:r>
            <a:r>
              <a:rPr lang="en-US" sz="900" b="1" dirty="0"/>
              <a:t>M</a:t>
            </a:r>
            <a:r>
              <a:rPr lang="en-US" sz="900" b="1" dirty="0">
                <a:solidFill>
                  <a:srgbClr val="00B050"/>
                </a:solidFill>
              </a:rPr>
              <a:t> [ “P1”][“R1”]</a:t>
            </a:r>
            <a:endParaRPr lang="en-US" sz="900" dirty="0">
              <a:solidFill>
                <a:srgbClr val="00B050"/>
              </a:solidFill>
            </a:endParaRPr>
          </a:p>
          <a:p>
            <a:pPr marL="171450" indent="-171450">
              <a:buFont typeface="Arial" panose="020B0604020202020204" pitchFamily="34" charset="0"/>
              <a:buChar char="•"/>
            </a:pPr>
            <a:r>
              <a:rPr lang="en-US" sz="900" dirty="0" err="1"/>
              <a:t>MarketingState</a:t>
            </a:r>
            <a:r>
              <a:rPr lang="en-US" sz="900" dirty="0"/>
              <a:t> (Enumeration</a:t>
            </a:r>
            <a:r>
              <a:rPr lang="en-US" sz="800" dirty="0"/>
              <a:t>: </a:t>
            </a:r>
            <a:r>
              <a:rPr lang="en-US" sz="800" i="1" dirty="0"/>
              <a:t>OB_MarketingState1Code) </a:t>
            </a:r>
            <a:r>
              <a:rPr lang="en-US" sz="800" b="1" i="1" dirty="0"/>
              <a:t>M  </a:t>
            </a:r>
            <a:r>
              <a:rPr lang="en-US" sz="800" b="1" dirty="0">
                <a:solidFill>
                  <a:srgbClr val="00B050"/>
                </a:solidFill>
              </a:rPr>
              <a:t>[“Promotional”][”Regular”]</a:t>
            </a:r>
          </a:p>
          <a:p>
            <a:pPr marL="171450" indent="-171450">
              <a:buFont typeface="Arial" panose="020B0604020202020204" pitchFamily="34" charset="0"/>
              <a:buChar char="•"/>
            </a:pPr>
            <a:r>
              <a:rPr lang="en-US" sz="800" dirty="0" err="1"/>
              <a:t>PredecessorID</a:t>
            </a:r>
            <a:r>
              <a:rPr lang="en-US" sz="800" b="1" dirty="0"/>
              <a:t>: </a:t>
            </a:r>
            <a:r>
              <a:rPr lang="en-US" sz="800" b="1" dirty="0">
                <a:solidFill>
                  <a:srgbClr val="00B050"/>
                </a:solidFill>
              </a:rPr>
              <a:t>[],[“P1”]</a:t>
            </a:r>
          </a:p>
          <a:p>
            <a:pPr marL="171450" indent="-171450">
              <a:buFont typeface="Arial" panose="020B0604020202020204" pitchFamily="34" charset="0"/>
              <a:buChar char="•"/>
            </a:pPr>
            <a:r>
              <a:rPr lang="en-US" sz="900" dirty="0" err="1"/>
              <a:t>FirstMarketedDate</a:t>
            </a:r>
            <a:r>
              <a:rPr lang="en-US" sz="900" dirty="0"/>
              <a:t> </a:t>
            </a:r>
            <a:r>
              <a:rPr lang="en-US" sz="900" dirty="0">
                <a:solidFill>
                  <a:srgbClr val="00B050"/>
                </a:solidFill>
              </a:rPr>
              <a:t>[“1/1/1990”][“1/1/1990”]</a:t>
            </a:r>
          </a:p>
          <a:p>
            <a:pPr marL="171450" indent="-171450">
              <a:buFont typeface="Arial" panose="020B0604020202020204" pitchFamily="34" charset="0"/>
              <a:buChar char="•"/>
            </a:pPr>
            <a:r>
              <a:rPr lang="en-US" sz="900" dirty="0" err="1"/>
              <a:t>LastMarketedDate</a:t>
            </a:r>
            <a:r>
              <a:rPr lang="en-US" sz="900" dirty="0"/>
              <a:t>   </a:t>
            </a:r>
            <a:r>
              <a:rPr lang="en-US" sz="900" dirty="0">
                <a:solidFill>
                  <a:srgbClr val="00B050"/>
                </a:solidFill>
              </a:rPr>
              <a:t>[“31/12/9999”][“31/12/9999”]</a:t>
            </a:r>
          </a:p>
          <a:p>
            <a:pPr marL="171450" indent="-171450">
              <a:buFont typeface="Arial" panose="020B0604020202020204" pitchFamily="34" charset="0"/>
              <a:buChar char="•"/>
            </a:pPr>
            <a:r>
              <a:rPr lang="en-US" sz="900" dirty="0" err="1"/>
              <a:t>StateTenureLength</a:t>
            </a:r>
            <a:r>
              <a:rPr lang="en-US" sz="900" dirty="0"/>
              <a:t> </a:t>
            </a:r>
            <a:r>
              <a:rPr lang="en-US" sz="900" dirty="0">
                <a:solidFill>
                  <a:srgbClr val="00B050"/>
                </a:solidFill>
              </a:rPr>
              <a:t>[“12”][]</a:t>
            </a:r>
          </a:p>
          <a:p>
            <a:pPr marL="171450" indent="-171450">
              <a:buFont typeface="Arial" panose="020B0604020202020204" pitchFamily="34" charset="0"/>
              <a:buChar char="•"/>
            </a:pPr>
            <a:r>
              <a:rPr lang="en-US" sz="900" dirty="0" err="1"/>
              <a:t>StateTenurePeriod</a:t>
            </a:r>
            <a:r>
              <a:rPr lang="en-US" sz="900" dirty="0"/>
              <a:t> (Enumeration: </a:t>
            </a:r>
            <a:r>
              <a:rPr lang="en-US" sz="900" i="1" dirty="0"/>
              <a:t>OB_Period1Code</a:t>
            </a:r>
            <a:r>
              <a:rPr lang="en-US" sz="900" dirty="0"/>
              <a:t>)  [</a:t>
            </a:r>
            <a:r>
              <a:rPr lang="en-US" sz="900" dirty="0">
                <a:solidFill>
                  <a:srgbClr val="00B050"/>
                </a:solidFill>
              </a:rPr>
              <a:t>“Month”][]</a:t>
            </a:r>
          </a:p>
          <a:p>
            <a:pPr marL="171450" indent="-171450">
              <a:buFont typeface="Arial" panose="020B0604020202020204" pitchFamily="34" charset="0"/>
              <a:buChar char="•"/>
            </a:pPr>
            <a:r>
              <a:rPr lang="en-US" sz="900" dirty="0"/>
              <a:t>Notes(0..*)  </a:t>
            </a:r>
            <a:r>
              <a:rPr lang="en-US" sz="900" dirty="0">
                <a:solidFill>
                  <a:srgbClr val="00B050"/>
                </a:solidFill>
              </a:rPr>
              <a:t>[“</a:t>
            </a:r>
            <a:r>
              <a:rPr lang="en-GB" sz="900" dirty="0">
                <a:solidFill>
                  <a:srgbClr val="00B050"/>
                </a:solidFill>
              </a:rPr>
              <a:t>Small to medium sized businesses (turnover &lt;£2.5m) in the first year of trading, has up to two directors, owners (shareholders) or partners and this is its first Business Current Account with us, </a:t>
            </a:r>
            <a:r>
              <a:rPr lang="en-GB" sz="900" b="1" dirty="0">
                <a:solidFill>
                  <a:srgbClr val="00B050"/>
                </a:solidFill>
              </a:rPr>
              <a:t>you could be eligible for 12 months free business banking</a:t>
            </a:r>
            <a:r>
              <a:rPr lang="en-US" sz="900" dirty="0">
                <a:solidFill>
                  <a:srgbClr val="00B050"/>
                </a:solidFill>
              </a:rPr>
              <a:t>”]</a:t>
            </a:r>
            <a:endParaRPr lang="en-GB" sz="900" b="1" dirty="0">
              <a:solidFill>
                <a:srgbClr val="00B050"/>
              </a:solidFill>
            </a:endParaRPr>
          </a:p>
        </p:txBody>
      </p:sp>
      <p:sp>
        <p:nvSpPr>
          <p:cNvPr id="2" name="TextBox 1"/>
          <p:cNvSpPr txBox="1"/>
          <p:nvPr/>
        </p:nvSpPr>
        <p:spPr>
          <a:xfrm>
            <a:off x="448723" y="3068960"/>
            <a:ext cx="7816645" cy="2308324"/>
          </a:xfrm>
          <a:prstGeom prst="rect">
            <a:avLst/>
          </a:prstGeom>
          <a:noFill/>
        </p:spPr>
        <p:txBody>
          <a:bodyPr wrap="square" rtlCol="0">
            <a:spAutoFit/>
          </a:bodyPr>
          <a:lstStyle/>
          <a:p>
            <a:r>
              <a:rPr lang="en-GB" sz="1200" b="1" dirty="0"/>
              <a:t>Example: </a:t>
            </a:r>
          </a:p>
          <a:p>
            <a:r>
              <a:rPr lang="en-GB" sz="1200" dirty="0">
                <a:hlinkClick r:id="rId2"/>
              </a:rPr>
              <a:t>Santander Business Current Account Start Up</a:t>
            </a:r>
            <a:endParaRPr lang="en-GB" sz="1200" dirty="0"/>
          </a:p>
          <a:p>
            <a:r>
              <a:rPr lang="en-GB" sz="1200" dirty="0"/>
              <a:t>Small to medium sized businesses (turnover &lt;£2.5m) in the first year of trading, has up to two directors, owners (shareholders) or partners and this is its first Business Current Account with us, </a:t>
            </a:r>
            <a:r>
              <a:rPr lang="en-GB" sz="1200" b="1" dirty="0"/>
              <a:t>you could be eligible for 12 months free business banking</a:t>
            </a:r>
          </a:p>
          <a:p>
            <a:endParaRPr lang="en-GB" sz="1200" dirty="0"/>
          </a:p>
          <a:p>
            <a:r>
              <a:rPr lang="en-GB" sz="1200" b="1" dirty="0"/>
              <a:t>Notes:</a:t>
            </a:r>
          </a:p>
          <a:p>
            <a:pPr marL="228600" indent="-228600">
              <a:buFont typeface="+mj-lt"/>
              <a:buAutoNum type="arabicPeriod"/>
            </a:pPr>
            <a:r>
              <a:rPr lang="en-GB" sz="1200" dirty="0"/>
              <a:t>It’s preferable to provide default values  for dates in order to make it easier to query which marketing states are operative on a particular date.</a:t>
            </a:r>
          </a:p>
          <a:p>
            <a:pPr marL="228600" indent="-228600">
              <a:buFont typeface="+mj-lt"/>
              <a:buAutoNum type="arabicPeriod"/>
            </a:pPr>
            <a:r>
              <a:rPr lang="en-GB" sz="1200" dirty="0"/>
              <a:t>Marketing state is only intended to cover the current and near term future changes in promotional and regular offers, which need to be presented to the customer when marketed. It is not intended to provide a change history going back in time. </a:t>
            </a:r>
          </a:p>
        </p:txBody>
      </p:sp>
    </p:spTree>
    <p:extLst>
      <p:ext uri="{BB962C8B-B14F-4D97-AF65-F5344CB8AC3E}">
        <p14:creationId xmlns:p14="http://schemas.microsoft.com/office/powerpoint/2010/main" val="241366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272481" y="188640"/>
            <a:ext cx="3801169" cy="369332"/>
          </a:xfrm>
          <a:prstGeom prst="rect">
            <a:avLst/>
          </a:prstGeom>
          <a:noFill/>
        </p:spPr>
        <p:txBody>
          <a:bodyPr wrap="none" rtlCol="0">
            <a:spAutoFit/>
          </a:bodyPr>
          <a:lstStyle/>
          <a:p>
            <a:r>
              <a:rPr lang="en-GB" b="1" dirty="0">
                <a:solidFill>
                  <a:srgbClr val="FF0000"/>
                </a:solidFill>
              </a:rPr>
              <a:t>How can I show whole interest rates?</a:t>
            </a:r>
          </a:p>
        </p:txBody>
      </p:sp>
      <p:sp>
        <p:nvSpPr>
          <p:cNvPr id="23" name="Rectangle 22"/>
          <p:cNvSpPr/>
          <p:nvPr/>
        </p:nvSpPr>
        <p:spPr>
          <a:xfrm>
            <a:off x="2914163" y="2377629"/>
            <a:ext cx="115725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TierBandSet</a:t>
            </a:r>
            <a:endParaRPr lang="en-GB" sz="800" b="1" dirty="0"/>
          </a:p>
        </p:txBody>
      </p:sp>
      <p:sp>
        <p:nvSpPr>
          <p:cNvPr id="29" name="Rectangle 28"/>
          <p:cNvSpPr/>
          <p:nvPr/>
        </p:nvSpPr>
        <p:spPr>
          <a:xfrm>
            <a:off x="4647624" y="2375398"/>
            <a:ext cx="779205"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TierBand</a:t>
            </a:r>
            <a:endParaRPr lang="en-GB" sz="800" b="1" dirty="0"/>
          </a:p>
        </p:txBody>
      </p:sp>
      <p:cxnSp>
        <p:nvCxnSpPr>
          <p:cNvPr id="31" name="Straight Arrow Connector 30"/>
          <p:cNvCxnSpPr/>
          <p:nvPr/>
        </p:nvCxnSpPr>
        <p:spPr>
          <a:xfrm>
            <a:off x="4107115" y="2575302"/>
            <a:ext cx="542926" cy="148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20752" y="1553585"/>
            <a:ext cx="4403770" cy="800219"/>
          </a:xfrm>
          <a:prstGeom prst="rect">
            <a:avLst/>
          </a:prstGeom>
          <a:noFill/>
        </p:spPr>
        <p:txBody>
          <a:bodyPr wrap="none" rtlCol="0">
            <a:spAutoFit/>
          </a:bodyPr>
          <a:lstStyle/>
          <a:p>
            <a:pPr marL="171450" indent="-171450">
              <a:buFont typeface="Arial" charset="0"/>
              <a:buChar char="•"/>
            </a:pPr>
            <a:r>
              <a:rPr lang="en-GB" sz="900" dirty="0" err="1"/>
              <a:t>CalculationMethod</a:t>
            </a:r>
            <a:r>
              <a:rPr lang="en-GB" sz="900" dirty="0"/>
              <a:t> (Enumeration: </a:t>
            </a:r>
            <a:r>
              <a:rPr lang="en-GB" sz="900" i="1" dirty="0"/>
              <a:t>OB_InterestCalculationMethod1Code</a:t>
            </a:r>
            <a:r>
              <a:rPr lang="en-GB" sz="900" dirty="0"/>
              <a:t>) </a:t>
            </a:r>
            <a:r>
              <a:rPr lang="en-GB" sz="900" dirty="0">
                <a:solidFill>
                  <a:srgbClr val="00B050"/>
                </a:solidFill>
              </a:rPr>
              <a:t>“Compound”</a:t>
            </a:r>
          </a:p>
          <a:p>
            <a:pPr marL="171450" indent="-171450">
              <a:buFont typeface="Arial" charset="0"/>
              <a:buChar char="•"/>
            </a:pPr>
            <a:r>
              <a:rPr lang="en-GB" sz="900" dirty="0"/>
              <a:t>Destination(Enumeration: </a:t>
            </a:r>
            <a:r>
              <a:rPr lang="en-GB" sz="900" i="1" dirty="0"/>
              <a:t>OB_InterestDestination1Code) </a:t>
            </a:r>
            <a:endParaRPr lang="en-GB" sz="900" b="1" dirty="0"/>
          </a:p>
          <a:p>
            <a:pPr marL="171450" indent="-171450">
              <a:buFont typeface="Arial" charset="0"/>
              <a:buChar char="•"/>
            </a:pPr>
            <a:r>
              <a:rPr lang="en-GB" sz="900" dirty="0" err="1"/>
              <a:t>TierBandMethod</a:t>
            </a:r>
            <a:r>
              <a:rPr lang="en-GB" sz="900" dirty="0"/>
              <a:t> (Enumeration: </a:t>
            </a:r>
            <a:r>
              <a:rPr lang="en-GB" sz="900" i="1" dirty="0"/>
              <a:t>OB_TierBandType1Code</a:t>
            </a:r>
            <a:r>
              <a:rPr lang="en-GB" sz="900" dirty="0"/>
              <a:t>) </a:t>
            </a:r>
            <a:r>
              <a:rPr lang="en-GB" sz="900" b="1" dirty="0"/>
              <a:t>M </a:t>
            </a:r>
            <a:r>
              <a:rPr lang="en-GB" sz="900" dirty="0">
                <a:solidFill>
                  <a:srgbClr val="00B050"/>
                </a:solidFill>
              </a:rPr>
              <a:t>“Whole”</a:t>
            </a:r>
          </a:p>
          <a:p>
            <a:pPr marL="171450" indent="-171450">
              <a:buFont typeface="Arial" charset="0"/>
              <a:buChar char="•"/>
            </a:pPr>
            <a:r>
              <a:rPr lang="en-GB" sz="900" dirty="0"/>
              <a:t>Notes </a:t>
            </a:r>
            <a:r>
              <a:rPr lang="en-GB" sz="900" b="1" dirty="0"/>
              <a:t>0..* </a:t>
            </a:r>
            <a:r>
              <a:rPr lang="en-GB" sz="900" b="1" dirty="0">
                <a:solidFill>
                  <a:srgbClr val="00B050"/>
                </a:solidFill>
              </a:rPr>
              <a:t>“</a:t>
            </a:r>
            <a:r>
              <a:rPr lang="en-GB" sz="900" dirty="0">
                <a:solidFill>
                  <a:srgbClr val="00B050"/>
                </a:solidFill>
              </a:rPr>
              <a:t>£1 minimum balance”</a:t>
            </a:r>
            <a:endParaRPr lang="en-GB" sz="900" b="1" dirty="0">
              <a:solidFill>
                <a:srgbClr val="00B050"/>
              </a:solidFill>
            </a:endParaRPr>
          </a:p>
          <a:p>
            <a:pPr marL="171450" indent="-171450">
              <a:buFont typeface="Arial" charset="0"/>
              <a:buChar char="•"/>
            </a:pPr>
            <a:endParaRPr lang="en-GB" sz="1000" b="1" dirty="0"/>
          </a:p>
        </p:txBody>
      </p:sp>
      <p:sp>
        <p:nvSpPr>
          <p:cNvPr id="18" name="TextBox 17"/>
          <p:cNvSpPr txBox="1"/>
          <p:nvPr/>
        </p:nvSpPr>
        <p:spPr>
          <a:xfrm>
            <a:off x="5540729" y="2373150"/>
            <a:ext cx="3960549" cy="2308324"/>
          </a:xfrm>
          <a:prstGeom prst="rect">
            <a:avLst/>
          </a:prstGeom>
          <a:noFill/>
        </p:spPr>
        <p:txBody>
          <a:bodyPr wrap="square" rtlCol="0">
            <a:spAutoFit/>
          </a:bodyPr>
          <a:lstStyle/>
          <a:p>
            <a:pPr marL="171450" indent="-171450">
              <a:buFont typeface="Arial" charset="0"/>
              <a:buChar char="•"/>
            </a:pPr>
            <a:r>
              <a:rPr lang="en-GB" sz="900" dirty="0"/>
              <a:t>Identification </a:t>
            </a:r>
            <a:r>
              <a:rPr lang="en-GB" sz="900" b="1" dirty="0"/>
              <a:t> </a:t>
            </a:r>
            <a:endParaRPr lang="en-GB" sz="900" dirty="0">
              <a:solidFill>
                <a:srgbClr val="00B050"/>
              </a:solidFill>
            </a:endParaRPr>
          </a:p>
          <a:p>
            <a:pPr marL="171450" indent="-171450">
              <a:buFont typeface="Arial" charset="0"/>
              <a:buChar char="•"/>
            </a:pPr>
            <a:r>
              <a:rPr lang="en-GB" sz="900" dirty="0" err="1"/>
              <a:t>TierValueMinimum</a:t>
            </a:r>
            <a:r>
              <a:rPr lang="en-GB" sz="900" dirty="0"/>
              <a:t> </a:t>
            </a:r>
            <a:r>
              <a:rPr lang="en-GB" sz="900" b="1" dirty="0"/>
              <a:t>M </a:t>
            </a:r>
            <a:r>
              <a:rPr lang="en-GB" sz="900" dirty="0">
                <a:solidFill>
                  <a:srgbClr val="00B050"/>
                </a:solidFill>
              </a:rPr>
              <a:t>1</a:t>
            </a:r>
          </a:p>
          <a:p>
            <a:pPr marL="171450" indent="-171450">
              <a:buFont typeface="Arial" charset="0"/>
              <a:buChar char="•"/>
            </a:pPr>
            <a:r>
              <a:rPr lang="en-GB" sz="900" dirty="0" err="1"/>
              <a:t>TierValueMaximum</a:t>
            </a:r>
            <a:r>
              <a:rPr lang="en-GB" sz="900" dirty="0"/>
              <a:t> </a:t>
            </a:r>
            <a:endParaRPr lang="en-GB" sz="900" dirty="0">
              <a:solidFill>
                <a:srgbClr val="00B050"/>
              </a:solidFill>
            </a:endParaRPr>
          </a:p>
          <a:p>
            <a:pPr marL="171450" indent="-171450">
              <a:buFont typeface="Arial" charset="0"/>
              <a:buChar char="•"/>
            </a:pPr>
            <a:r>
              <a:rPr lang="en-GB" sz="900" dirty="0" err="1"/>
              <a:t>CalculationFrequency</a:t>
            </a:r>
            <a:r>
              <a:rPr lang="en-GB" sz="900" dirty="0"/>
              <a:t> (Enumeration: </a:t>
            </a:r>
            <a:r>
              <a:rPr lang="en-GB" sz="900" i="1" dirty="0"/>
              <a:t>OB_Frequency1Code) </a:t>
            </a:r>
            <a:r>
              <a:rPr lang="en-GB" sz="900" b="1" i="1" dirty="0"/>
              <a:t>M</a:t>
            </a:r>
            <a:r>
              <a:rPr lang="en-GB" sz="900" b="1" dirty="0">
                <a:solidFill>
                  <a:srgbClr val="00B050"/>
                </a:solidFill>
              </a:rPr>
              <a:t> </a:t>
            </a:r>
            <a:r>
              <a:rPr lang="en-GB" sz="900" dirty="0">
                <a:solidFill>
                  <a:srgbClr val="00B050"/>
                </a:solidFill>
              </a:rPr>
              <a:t>“Monthly”</a:t>
            </a:r>
          </a:p>
          <a:p>
            <a:pPr marL="171450" indent="-171450">
              <a:buFont typeface="Arial" charset="0"/>
              <a:buChar char="•"/>
            </a:pPr>
            <a:r>
              <a:rPr lang="en-GB" sz="900" dirty="0" err="1"/>
              <a:t>OtherCalculationFrequency</a:t>
            </a:r>
            <a:endParaRPr lang="en-GB" sz="900" dirty="0"/>
          </a:p>
          <a:p>
            <a:pPr marL="171450" indent="-171450">
              <a:buFont typeface="Arial" charset="0"/>
              <a:buChar char="•"/>
            </a:pPr>
            <a:r>
              <a:rPr lang="en-GB" sz="900" dirty="0" err="1"/>
              <a:t>ApplicationFrequency</a:t>
            </a:r>
            <a:r>
              <a:rPr lang="en-GB" sz="900" dirty="0"/>
              <a:t>(Enumeration:</a:t>
            </a:r>
            <a:r>
              <a:rPr lang="en-GB" sz="900" i="1" dirty="0"/>
              <a:t> OB_Frequency1Code) M </a:t>
            </a:r>
            <a:r>
              <a:rPr lang="en-GB" sz="900" i="1" dirty="0">
                <a:solidFill>
                  <a:srgbClr val="00B050"/>
                </a:solidFill>
              </a:rPr>
              <a:t>“</a:t>
            </a:r>
            <a:r>
              <a:rPr lang="en-GB" sz="900" dirty="0">
                <a:solidFill>
                  <a:srgbClr val="00B050"/>
                </a:solidFill>
              </a:rPr>
              <a:t>Monthly”</a:t>
            </a:r>
          </a:p>
          <a:p>
            <a:pPr marL="171450" indent="-171450">
              <a:buFont typeface="Arial" charset="0"/>
              <a:buChar char="•"/>
            </a:pPr>
            <a:r>
              <a:rPr lang="en-GB" sz="900" dirty="0" err="1"/>
              <a:t>OtherApplicationFrequency</a:t>
            </a:r>
            <a:r>
              <a:rPr lang="en-GB" sz="900" dirty="0"/>
              <a:t> </a:t>
            </a:r>
          </a:p>
          <a:p>
            <a:pPr marL="171450" indent="-171450">
              <a:buFont typeface="Arial" charset="0"/>
              <a:buChar char="•"/>
            </a:pPr>
            <a:r>
              <a:rPr lang="en-GB" sz="900" dirty="0" err="1"/>
              <a:t>DepositInterestAppliedCoverage</a:t>
            </a:r>
            <a:r>
              <a:rPr lang="en-GB" sz="900" dirty="0"/>
              <a:t> [Enumeration: OB_TierBandType1Code </a:t>
            </a:r>
            <a:r>
              <a:rPr lang="en-GB" sz="900" dirty="0">
                <a:solidFill>
                  <a:srgbClr val="00B050"/>
                </a:solidFill>
              </a:rPr>
              <a:t>“Whole”</a:t>
            </a:r>
          </a:p>
          <a:p>
            <a:pPr marL="171450" indent="-171450">
              <a:buFont typeface="Arial" charset="0"/>
              <a:buChar char="•"/>
            </a:pPr>
            <a:r>
              <a:rPr lang="en-GB" sz="900" dirty="0" err="1"/>
              <a:t>FixedVariableInterestRateType</a:t>
            </a:r>
            <a:r>
              <a:rPr lang="en-GB" sz="900" dirty="0"/>
              <a:t>(Enumeration: </a:t>
            </a:r>
            <a:r>
              <a:rPr lang="en-GB" sz="900" i="1" dirty="0"/>
              <a:t>OB_InterestFixedVariableType1Code</a:t>
            </a:r>
            <a:r>
              <a:rPr lang="en-GB" sz="900" dirty="0"/>
              <a:t>) </a:t>
            </a:r>
            <a:r>
              <a:rPr lang="en-GB" sz="900" b="1" dirty="0"/>
              <a:t>M </a:t>
            </a:r>
            <a:r>
              <a:rPr lang="en-GB" sz="900" dirty="0">
                <a:solidFill>
                  <a:srgbClr val="00B050"/>
                </a:solidFill>
              </a:rPr>
              <a:t>“Fixed”</a:t>
            </a:r>
            <a:endParaRPr lang="en-GB" sz="900" dirty="0"/>
          </a:p>
          <a:p>
            <a:pPr marL="171450" indent="-171450">
              <a:buFont typeface="Arial" charset="0"/>
              <a:buChar char="•"/>
            </a:pPr>
            <a:r>
              <a:rPr lang="en-GB" sz="900" dirty="0"/>
              <a:t>AER </a:t>
            </a:r>
            <a:r>
              <a:rPr lang="en-GB" sz="900" b="1" dirty="0"/>
              <a:t>M </a:t>
            </a:r>
            <a:r>
              <a:rPr lang="en-GB" sz="900" dirty="0">
                <a:solidFill>
                  <a:srgbClr val="00B050"/>
                </a:solidFill>
              </a:rPr>
              <a:t>0.05</a:t>
            </a:r>
          </a:p>
          <a:p>
            <a:pPr marL="171450" indent="-171450">
              <a:buFont typeface="Arial" charset="0"/>
              <a:buChar char="•"/>
            </a:pPr>
            <a:r>
              <a:rPr lang="en-GB" sz="900" dirty="0" err="1"/>
              <a:t>BankInterestRateType</a:t>
            </a:r>
            <a:r>
              <a:rPr lang="en-GB" sz="900" dirty="0"/>
              <a:t> (Enumeration: </a:t>
            </a:r>
            <a:r>
              <a:rPr lang="en-GB" sz="900" i="1" dirty="0"/>
              <a:t>OB_InterestType1Code</a:t>
            </a:r>
            <a:r>
              <a:rPr lang="en-GB" sz="900" dirty="0"/>
              <a:t>) </a:t>
            </a:r>
            <a:r>
              <a:rPr lang="en-GB" sz="900" dirty="0">
                <a:solidFill>
                  <a:srgbClr val="00B050"/>
                </a:solidFill>
              </a:rPr>
              <a:t>“Gross”</a:t>
            </a:r>
          </a:p>
          <a:p>
            <a:pPr marL="171450" indent="-171450">
              <a:buFont typeface="Arial" charset="0"/>
              <a:buChar char="•"/>
            </a:pPr>
            <a:r>
              <a:rPr lang="en-GB" sz="900" dirty="0" err="1"/>
              <a:t>OtherBankInterestType</a:t>
            </a:r>
            <a:endParaRPr lang="en-GB" sz="900" dirty="0"/>
          </a:p>
          <a:p>
            <a:pPr marL="171450" indent="-171450">
              <a:buFont typeface="Arial" charset="0"/>
              <a:buChar char="•"/>
            </a:pPr>
            <a:r>
              <a:rPr lang="en-GB" sz="900" dirty="0" err="1"/>
              <a:t>BankInterestRate</a:t>
            </a:r>
            <a:r>
              <a:rPr lang="en-GB" sz="900" dirty="0"/>
              <a:t> </a:t>
            </a:r>
            <a:endParaRPr lang="en-GB" sz="900" dirty="0">
              <a:solidFill>
                <a:srgbClr val="00B050"/>
              </a:solidFill>
            </a:endParaRPr>
          </a:p>
          <a:p>
            <a:pPr marL="171450" indent="-171450">
              <a:buFont typeface="Arial" charset="0"/>
              <a:buChar char="•"/>
            </a:pPr>
            <a:r>
              <a:rPr lang="en-GB" sz="900" dirty="0"/>
              <a:t>Notes </a:t>
            </a:r>
            <a:r>
              <a:rPr lang="en-GB" sz="900" b="1" dirty="0"/>
              <a:t>0..*</a:t>
            </a:r>
            <a:endParaRPr lang="en-GB" sz="800" b="1" dirty="0">
              <a:solidFill>
                <a:srgbClr val="00B050"/>
              </a:solidFill>
            </a:endParaRPr>
          </a:p>
        </p:txBody>
      </p:sp>
      <p:sp>
        <p:nvSpPr>
          <p:cNvPr id="11" name="Rectangle 10"/>
          <p:cNvSpPr/>
          <p:nvPr/>
        </p:nvSpPr>
        <p:spPr>
          <a:xfrm>
            <a:off x="904882" y="2353804"/>
            <a:ext cx="896548" cy="42217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bg1"/>
                </a:solidFill>
              </a:rPr>
              <a:t>CreditInterest</a:t>
            </a:r>
            <a:endParaRPr lang="en-GB" sz="800" dirty="0">
              <a:solidFill>
                <a:schemeClr val="bg1"/>
              </a:solidFill>
            </a:endParaRPr>
          </a:p>
        </p:txBody>
      </p:sp>
      <p:cxnSp>
        <p:nvCxnSpPr>
          <p:cNvPr id="4" name="Straight Arrow Connector 3"/>
          <p:cNvCxnSpPr>
            <a:stCxn id="11" idx="3"/>
            <a:endCxn id="23" idx="1"/>
          </p:cNvCxnSpPr>
          <p:nvPr/>
        </p:nvCxnSpPr>
        <p:spPr>
          <a:xfrm>
            <a:off x="1801430" y="2564893"/>
            <a:ext cx="1112733" cy="86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0255" y="4975662"/>
            <a:ext cx="7816645" cy="830997"/>
          </a:xfrm>
          <a:prstGeom prst="rect">
            <a:avLst/>
          </a:prstGeom>
          <a:noFill/>
        </p:spPr>
        <p:txBody>
          <a:bodyPr wrap="square" rtlCol="0">
            <a:spAutoFit/>
          </a:bodyPr>
          <a:lstStyle/>
          <a:p>
            <a:r>
              <a:rPr lang="en-GB" sz="1200" b="1" dirty="0"/>
              <a:t>Example: </a:t>
            </a:r>
          </a:p>
          <a:p>
            <a:r>
              <a:rPr lang="en-GB" sz="1200" dirty="0"/>
              <a:t>Lloyds </a:t>
            </a:r>
            <a:r>
              <a:rPr lang="en-GB" sz="1200" dirty="0">
                <a:hlinkClick r:id="rId2"/>
              </a:rPr>
              <a:t>School Banking Account</a:t>
            </a:r>
            <a:endParaRPr lang="en-GB" sz="1200" dirty="0"/>
          </a:p>
          <a:p>
            <a:r>
              <a:rPr lang="en-GB" sz="1200" dirty="0"/>
              <a:t>0.05% fixed interest</a:t>
            </a:r>
          </a:p>
          <a:p>
            <a:r>
              <a:rPr lang="en-GB" sz="1200" dirty="0"/>
              <a:t>No interest-related eligibility criteria specified.</a:t>
            </a:r>
          </a:p>
        </p:txBody>
      </p:sp>
      <p:sp>
        <p:nvSpPr>
          <p:cNvPr id="13" name="Rectangle 12">
            <a:extLst>
              <a:ext uri="{FF2B5EF4-FFF2-40B4-BE49-F238E27FC236}">
                <a16:creationId xmlns:a16="http://schemas.microsoft.com/office/drawing/2014/main" id="{1741C7F4-6B3C-4B4B-8D6E-6F15ED5F28BE}"/>
              </a:ext>
            </a:extLst>
          </p:cNvPr>
          <p:cNvSpPr/>
          <p:nvPr/>
        </p:nvSpPr>
        <p:spPr>
          <a:xfrm>
            <a:off x="909641" y="3299969"/>
            <a:ext cx="1222062" cy="3918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err="1"/>
              <a:t>CreditInterestEligibility</a:t>
            </a:r>
            <a:endParaRPr lang="en-GB" sz="800" b="1" dirty="0"/>
          </a:p>
        </p:txBody>
      </p:sp>
      <p:sp>
        <p:nvSpPr>
          <p:cNvPr id="14" name="Rectangle 13">
            <a:extLst>
              <a:ext uri="{FF2B5EF4-FFF2-40B4-BE49-F238E27FC236}">
                <a16:creationId xmlns:a16="http://schemas.microsoft.com/office/drawing/2014/main" id="{1BE7BE35-8478-44E2-B72E-C046E7224C97}"/>
              </a:ext>
            </a:extLst>
          </p:cNvPr>
          <p:cNvSpPr/>
          <p:nvPr/>
        </p:nvSpPr>
        <p:spPr>
          <a:xfrm>
            <a:off x="2143860" y="3074243"/>
            <a:ext cx="3295126" cy="1200329"/>
          </a:xfrm>
          <a:prstGeom prst="rect">
            <a:avLst/>
          </a:prstGeom>
        </p:spPr>
        <p:txBody>
          <a:bodyPr wrap="square">
            <a:spAutoFit/>
          </a:bodyPr>
          <a:lstStyle/>
          <a:p>
            <a:pPr marL="171450" indent="-171450">
              <a:buFont typeface="Arial" charset="0"/>
              <a:buChar char="•"/>
            </a:pPr>
            <a:r>
              <a:rPr lang="en-GB" sz="800" dirty="0"/>
              <a:t>Name </a:t>
            </a:r>
            <a:r>
              <a:rPr lang="en-GB" sz="800" b="1" dirty="0"/>
              <a:t>M </a:t>
            </a:r>
            <a:endParaRPr lang="en-GB" sz="800" dirty="0">
              <a:solidFill>
                <a:srgbClr val="00B050"/>
              </a:solidFill>
            </a:endParaRPr>
          </a:p>
          <a:p>
            <a:pPr marL="171450" indent="-171450">
              <a:buFont typeface="Arial" charset="0"/>
              <a:buChar char="•"/>
            </a:pPr>
            <a:r>
              <a:rPr lang="en-GB" sz="800" dirty="0"/>
              <a:t>Description</a:t>
            </a:r>
          </a:p>
          <a:p>
            <a:pPr marL="171450" indent="-171450">
              <a:buFont typeface="Arial" charset="0"/>
              <a:buChar char="•"/>
            </a:pPr>
            <a:r>
              <a:rPr lang="en-GB" sz="800" dirty="0"/>
              <a:t>Type (Enumeration: </a:t>
            </a:r>
            <a:r>
              <a:rPr lang="en-GB" sz="800" i="1" dirty="0"/>
              <a:t>OB_BCAEligibilityType1Code) </a:t>
            </a:r>
            <a:r>
              <a:rPr lang="en-GB" sz="800" b="1" dirty="0"/>
              <a:t>M [</a:t>
            </a:r>
            <a:endParaRPr lang="en-GB" sz="800" b="1" i="1" dirty="0">
              <a:solidFill>
                <a:srgbClr val="00B050"/>
              </a:solidFill>
            </a:endParaRPr>
          </a:p>
          <a:p>
            <a:pPr marL="171450" indent="-171450">
              <a:buFont typeface="Arial" charset="0"/>
              <a:buChar char="•"/>
            </a:pPr>
            <a:r>
              <a:rPr lang="en-GB" sz="800" dirty="0" err="1"/>
              <a:t>OtherType</a:t>
            </a:r>
            <a:r>
              <a:rPr lang="en-GB" sz="800" dirty="0"/>
              <a:t> (</a:t>
            </a:r>
            <a:r>
              <a:rPr lang="en-GB" sz="800" dirty="0" err="1"/>
              <a:t>OtherCodeType</a:t>
            </a:r>
            <a:r>
              <a:rPr lang="en-GB" sz="800" dirty="0"/>
              <a:t>)</a:t>
            </a:r>
          </a:p>
          <a:p>
            <a:pPr marL="171450" indent="-171450">
              <a:buFont typeface="Arial" charset="0"/>
              <a:buChar char="•"/>
            </a:pPr>
            <a:r>
              <a:rPr lang="en-GB" sz="800" dirty="0"/>
              <a:t>Amount</a:t>
            </a:r>
            <a:endParaRPr lang="en-GB" sz="800" dirty="0">
              <a:solidFill>
                <a:srgbClr val="00B050"/>
              </a:solidFill>
            </a:endParaRPr>
          </a:p>
          <a:p>
            <a:pPr marL="171450" indent="-171450">
              <a:buFont typeface="Arial" charset="0"/>
              <a:buChar char="•"/>
            </a:pPr>
            <a:r>
              <a:rPr lang="en-GB" sz="800" dirty="0"/>
              <a:t>Indicator</a:t>
            </a:r>
          </a:p>
          <a:p>
            <a:pPr marL="171450" indent="-171450">
              <a:buFont typeface="Arial" charset="0"/>
              <a:buChar char="•"/>
            </a:pPr>
            <a:r>
              <a:rPr lang="en-GB" sz="800" dirty="0"/>
              <a:t>Textual</a:t>
            </a:r>
          </a:p>
          <a:p>
            <a:pPr marL="171450" indent="-171450">
              <a:buFont typeface="Arial" charset="0"/>
              <a:buChar char="•"/>
            </a:pPr>
            <a:r>
              <a:rPr lang="en-GB" sz="800" dirty="0"/>
              <a:t>Period (Enumeration: OB_Period1Code) </a:t>
            </a:r>
            <a:endParaRPr lang="en-GB" sz="800" dirty="0">
              <a:solidFill>
                <a:srgbClr val="00B050"/>
              </a:solidFill>
            </a:endParaRPr>
          </a:p>
          <a:p>
            <a:pPr marL="171450" indent="-171450">
              <a:buFont typeface="Arial" charset="0"/>
              <a:buChar char="•"/>
            </a:pPr>
            <a:r>
              <a:rPr lang="en-GB" sz="800" dirty="0"/>
              <a:t>Notes </a:t>
            </a:r>
            <a:r>
              <a:rPr lang="en-GB" sz="800" b="1" dirty="0"/>
              <a:t>0..*</a:t>
            </a:r>
            <a:endParaRPr lang="en-GB" sz="800" b="1" dirty="0">
              <a:solidFill>
                <a:srgbClr val="00B050"/>
              </a:solidFill>
            </a:endParaRPr>
          </a:p>
        </p:txBody>
      </p:sp>
      <p:cxnSp>
        <p:nvCxnSpPr>
          <p:cNvPr id="15" name="Straight Arrow Connector 14">
            <a:extLst>
              <a:ext uri="{FF2B5EF4-FFF2-40B4-BE49-F238E27FC236}">
                <a16:creationId xmlns:a16="http://schemas.microsoft.com/office/drawing/2014/main" id="{5F98F638-EB1D-4435-A01F-EC5573F08E06}"/>
              </a:ext>
            </a:extLst>
          </p:cNvPr>
          <p:cNvCxnSpPr>
            <a:cxnSpLocks/>
            <a:stCxn id="23" idx="2"/>
            <a:endCxn id="13" idx="0"/>
          </p:cNvCxnSpPr>
          <p:nvPr/>
        </p:nvCxnSpPr>
        <p:spPr>
          <a:xfrm flipH="1">
            <a:off x="1520672" y="2769512"/>
            <a:ext cx="1972117" cy="530457"/>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164980"/>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70897E-8284-4562-8701-F2D029C3594F}">
  <ds:schemaRef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09F4E8A-EFA6-493D-BB02-17EDDE9E2B2D}">
  <ds:schemaRefs>
    <ds:schemaRef ds:uri="http://schemas.microsoft.com/sharepoint/v3/contenttype/forms"/>
  </ds:schemaRefs>
</ds:datastoreItem>
</file>

<file path=customXml/itemProps3.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3548</TotalTime>
  <Words>2398</Words>
  <Application>Microsoft Office PowerPoint</Application>
  <PresentationFormat>A4 Paper (210x297 mm)</PresentationFormat>
  <Paragraphs>363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Times New Roman</vt:lpstr>
      <vt:lpstr>Wingdings</vt:lpstr>
      <vt:lpstr>OBIE Standards PCA Initial Review - 240417</vt:lpstr>
      <vt:lpstr>OBIE Open Data</vt:lpstr>
      <vt:lpstr>Purpose</vt:lpstr>
      <vt:lpstr>Implementation Notes</vt:lpstr>
      <vt:lpstr>BCA v2.0 Top Level Design</vt:lpstr>
      <vt:lpstr>How I can publish “Startup” or “Switching” incentives?</vt:lpstr>
      <vt:lpstr>How I can supply fixed and variable core product details?</vt:lpstr>
      <vt:lpstr>PowerPoint Presentation</vt:lpstr>
      <vt:lpstr>PowerPoint Presentation</vt:lpstr>
      <vt:lpstr>PowerPoint Presentation</vt:lpstr>
      <vt:lpstr>PowerPoint Presentation</vt:lpstr>
      <vt:lpstr>PowerPoint Presentation</vt:lpstr>
      <vt:lpstr>PowerPoint Presentation</vt:lpstr>
    </vt:vector>
  </TitlesOfParts>
  <Company>UK Payments Administration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james dey</cp:lastModifiedBy>
  <cp:revision>214</cp:revision>
  <cp:lastPrinted>2017-01-23T11:38:46Z</cp:lastPrinted>
  <dcterms:created xsi:type="dcterms:W3CDTF">2017-04-19T14:43:05Z</dcterms:created>
  <dcterms:modified xsi:type="dcterms:W3CDTF">2017-07-21T15:14:21Z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