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handoutMasterIdLst>
    <p:handoutMasterId r:id="rId11"/>
  </p:handoutMasterIdLst>
  <p:sldIdLst>
    <p:sldId id="319" r:id="rId5"/>
    <p:sldId id="325" r:id="rId6"/>
    <p:sldId id="354" r:id="rId7"/>
    <p:sldId id="323" r:id="rId8"/>
    <p:sldId id="355"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5"/>
          </p14:sldIdLst>
        </p14:section>
      </p14:sectionLst>
    </p:ext>
    <p:ext uri="{EFAFB233-063F-42B5-8137-9DF3F51BA10A}">
      <p15:sldGuideLst xmlns="" xmlns:p15="http://schemas.microsoft.com/office/powerpoint/2012/main">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71" autoAdjust="0"/>
    <p:restoredTop sz="97516" autoAdjust="0"/>
  </p:normalViewPr>
  <p:slideViewPr>
    <p:cSldViewPr showGuides="1">
      <p:cViewPr>
        <p:scale>
          <a:sx n="87" d="100"/>
          <a:sy n="87" d="100"/>
        </p:scale>
        <p:origin x="-1062" y="-78"/>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19/06/2017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19/06/2017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19/06/2017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19/06/2017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19/06/2017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19/06/2017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19/06/2017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19/06/2017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19/06/2017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19/06/2017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 xmlns:a16="http://schemas.microsoft.com/office/drawing/2014/main" val="20000"/>
                    </a:ext>
                  </a:extLst>
                </a:gridCol>
                <a:gridCol w="891540">
                  <a:extLst>
                    <a:ext uri="{9D8B030D-6E8A-4147-A177-3AD203B41FA5}">
                      <a16:colId xmlns=""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banking.atlassian.net/wiki/display/STAN/ATM+MIG+Notes" TargetMode="External"/><Relationship Id="rId2" Type="http://schemas.openxmlformats.org/officeDocument/2006/relationships/hyperlink" Target="https://openbanking.atlassian.net/wiki/download/attachments/1298590/ATM-AnalysisDesign.pptx?api=v2" TargetMode="External"/><Relationship Id="rId1" Type="http://schemas.openxmlformats.org/officeDocument/2006/relationships/slideLayout" Target="../slideLayouts/slideLayout2.xml"/><Relationship Id="rId6" Type="http://schemas.openxmlformats.org/officeDocument/2006/relationships/hyperlink" Target="https://www.mastercard.us/en-us/consumers/get-support/locate-an-atm.html" TargetMode="External"/><Relationship Id="rId5" Type="http://schemas.openxmlformats.org/officeDocument/2006/relationships/hyperlink" Target="http://www.visa.com/atmlocator/index.jsp#(page:home)" TargetMode="External"/><Relationship Id="rId4" Type="http://schemas.openxmlformats.org/officeDocument/2006/relationships/hyperlink" Target="http://www.link.co.uk/atm-locat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4051868748"/>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 xmlns:a16="http://schemas.microsoft.com/office/drawing/2014/main" val="20000"/>
                    </a:ext>
                  </a:extLst>
                </a:gridCol>
                <a:gridCol w="4875808">
                  <a:extLst>
                    <a:ext uri="{9D8B030D-6E8A-4147-A177-3AD203B41FA5}">
                      <a16:colId xmlns="" xmlns:a16="http://schemas.microsoft.com/office/drawing/2014/main"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a:t>
                      </a:r>
                      <a:r>
                        <a:rPr lang="en-GB" sz="1600" dirty="0" smtClean="0">
                          <a:latin typeface="Times New Roman" panose="02020603050405020304" pitchFamily="18" charset="0"/>
                          <a:cs typeface="Times New Roman" panose="02020603050405020304" pitchFamily="18" charset="0"/>
                        </a:rPr>
                        <a:t>Dey</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19/06/2017</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smtClean="0">
                <a:latin typeface="Times New Roman" panose="02020603050405020304" pitchFamily="18" charset="0"/>
                <a:cs typeface="Times New Roman" panose="02020603050405020304" pitchFamily="18" charset="0"/>
              </a:rPr>
              <a:t>ATM </a:t>
            </a:r>
            <a:r>
              <a:rPr lang="en-US" sz="1600" dirty="0">
                <a:latin typeface="Times New Roman" panose="02020603050405020304" pitchFamily="18" charset="0"/>
                <a:cs typeface="Times New Roman" panose="02020603050405020304" pitchFamily="18" charset="0"/>
              </a:rPr>
              <a:t>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2677656"/>
          </a:xfrm>
          <a:prstGeom prst="rect">
            <a:avLst/>
          </a:prstGeom>
        </p:spPr>
        <p:txBody>
          <a:bodyPr wrap="square">
            <a:spAutoFit/>
          </a:bodyPr>
          <a:lstStyle/>
          <a:p>
            <a:r>
              <a:rPr lang="en-GB" sz="1200" dirty="0"/>
              <a:t>The message implementation guide (MIG) is designed to assist the implementers of the messaging </a:t>
            </a:r>
            <a:r>
              <a:rPr lang="en-GB" sz="1200" dirty="0" smtClean="0"/>
              <a:t>specification </a:t>
            </a:r>
            <a:r>
              <a:rPr lang="en-GB" sz="1200" dirty="0"/>
              <a:t>by providing worked examples as to how the message fields should be completed in different scenarios. </a:t>
            </a:r>
          </a:p>
          <a:p>
            <a:endParaRPr lang="en-GB" sz="1200" dirty="0"/>
          </a:p>
          <a:p>
            <a:r>
              <a:rPr lang="en-GB" sz="1200" dirty="0"/>
              <a:t>The intention is that this will better ensure consistency. This guide should be read </a:t>
            </a:r>
            <a:r>
              <a:rPr lang="en-GB" sz="1200" dirty="0" smtClean="0"/>
              <a:t>alongside </a:t>
            </a:r>
            <a:r>
              <a:rPr lang="en-GB" sz="1200" dirty="0"/>
              <a:t>the data dictionary which provides fuller information about the rules, constraints and guidelines that should be adhered to when populating the fields.</a:t>
            </a:r>
          </a:p>
          <a:p>
            <a:endParaRPr lang="en-GB" sz="1200" dirty="0"/>
          </a:p>
          <a:p>
            <a:r>
              <a:rPr lang="en-GB" sz="1200" dirty="0"/>
              <a:t>The format that I use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err="1"/>
              <a:t>seperates</a:t>
            </a:r>
            <a:r>
              <a:rPr lang="en-GB" sz="1200" dirty="0"/>
              <a:t> individual field values within a field value set.</a:t>
            </a:r>
          </a:p>
          <a:p>
            <a:r>
              <a:rPr lang="en-GB" sz="1200" b="1" dirty="0"/>
              <a:t>“</a:t>
            </a:r>
            <a:r>
              <a:rPr lang="en-GB" sz="1200" dirty="0"/>
              <a:t> surrounds a text or date field value</a:t>
            </a:r>
            <a:r>
              <a:rPr lang="en-GB" sz="1200" dirty="0" smtClean="0"/>
              <a:t>.</a:t>
            </a:r>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smtClean="0"/>
              <a:t>Implementation Notes</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2062103"/>
          </a:xfrm>
          <a:prstGeom prst="rect">
            <a:avLst/>
          </a:prstGeom>
        </p:spPr>
        <p:txBody>
          <a:bodyPr wrap="square">
            <a:spAutoFit/>
          </a:bodyPr>
          <a:lstStyle/>
          <a:p>
            <a:r>
              <a:rPr lang="en-GB" sz="1200" dirty="0"/>
              <a:t>Before implementing the message standard, it is recommended reading the </a:t>
            </a:r>
            <a:r>
              <a:rPr lang="en-GB" sz="1200" dirty="0" smtClean="0">
                <a:hlinkClick r:id="rId2"/>
              </a:rPr>
              <a:t>ATM Analysis &amp; Design</a:t>
            </a:r>
            <a:r>
              <a:rPr lang="en-GB" sz="1200" dirty="0"/>
              <a:t> </a:t>
            </a:r>
            <a:r>
              <a:rPr lang="en-GB" sz="1200" dirty="0" smtClean="0"/>
              <a:t>and </a:t>
            </a:r>
            <a:r>
              <a:rPr lang="en-GB" sz="1200" dirty="0" smtClean="0">
                <a:hlinkClick r:id="rId3"/>
              </a:rPr>
              <a:t>ATM Message Implementation Guide (</a:t>
            </a:r>
            <a:r>
              <a:rPr lang="en-GB" sz="1200" dirty="0" err="1" smtClean="0">
                <a:hlinkClick r:id="rId3"/>
              </a:rPr>
              <a:t>MIG</a:t>
            </a:r>
            <a:r>
              <a:rPr lang="en-GB" sz="1200" dirty="0" smtClean="0">
                <a:hlinkClick r:id="rId3"/>
              </a:rPr>
              <a:t>) Notes </a:t>
            </a:r>
            <a:endParaRPr lang="en-GB" sz="1200" dirty="0" smtClean="0"/>
          </a:p>
          <a:p>
            <a:endParaRPr lang="en-GB" sz="1200" dirty="0"/>
          </a:p>
          <a:p>
            <a:r>
              <a:rPr lang="en-GB" sz="1200" dirty="0" smtClean="0"/>
              <a:t>It </a:t>
            </a:r>
            <a:r>
              <a:rPr lang="en-GB" sz="1200" dirty="0" smtClean="0"/>
              <a:t>is also very useful browsing </a:t>
            </a:r>
            <a:r>
              <a:rPr lang="en-GB" sz="1200" dirty="0" smtClean="0"/>
              <a:t>current </a:t>
            </a:r>
            <a:r>
              <a:rPr lang="en-GB" sz="1200" dirty="0"/>
              <a:t>ATM Locator websites e.g. </a:t>
            </a:r>
            <a:r>
              <a:rPr lang="en-GB" sz="1200" dirty="0" smtClean="0">
                <a:hlinkClick r:id="rId4"/>
              </a:rPr>
              <a:t>Link ATM Locator</a:t>
            </a:r>
            <a:r>
              <a:rPr lang="en-GB" sz="1200" dirty="0" smtClean="0">
                <a:hlinkClick r:id="rId4"/>
              </a:rPr>
              <a:t>/</a:t>
            </a:r>
            <a:r>
              <a:rPr lang="en-GB" sz="1200" dirty="0" smtClean="0"/>
              <a:t>, </a:t>
            </a:r>
            <a:r>
              <a:rPr lang="en-GB" sz="1200" dirty="0" smtClean="0">
                <a:hlinkClick r:id="rId5"/>
              </a:rPr>
              <a:t>Visa ATM Locator</a:t>
            </a:r>
            <a:r>
              <a:rPr lang="en-GB" sz="1200" dirty="0" smtClean="0"/>
              <a:t> and </a:t>
            </a:r>
            <a:r>
              <a:rPr lang="en-GB" sz="1200" dirty="0" err="1" smtClean="0">
                <a:hlinkClick r:id="rId6"/>
              </a:rPr>
              <a:t>Mastercard</a:t>
            </a:r>
            <a:r>
              <a:rPr lang="en-GB" sz="1200" dirty="0" smtClean="0">
                <a:hlinkClick r:id="rId6"/>
              </a:rPr>
              <a:t> ATM Locator</a:t>
            </a:r>
            <a:r>
              <a:rPr lang="en-GB" sz="1200" dirty="0" smtClean="0"/>
              <a:t>, along with the ATM Locator webpages provided by your own organisation, in order to get a feel as to why you need to supply this information.</a:t>
            </a:r>
            <a:endParaRPr lang="en-GB" sz="1200" dirty="0" smtClean="0"/>
          </a:p>
          <a:p>
            <a:endParaRPr lang="en-GB" sz="1200" dirty="0" smtClean="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ATM </a:t>
            </a:r>
            <a:r>
              <a:rPr lang="en-GB" sz="1800" dirty="0"/>
              <a:t>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19/06/2017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11" name="Rounded Rectangle 10"/>
          <p:cNvSpPr/>
          <p:nvPr/>
        </p:nvSpPr>
        <p:spPr>
          <a:xfrm>
            <a:off x="3696708" y="1112444"/>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Each brand owned by your organisation</a:t>
            </a:r>
            <a:endParaRPr lang="en-GB" dirty="0">
              <a:solidFill>
                <a:srgbClr val="00B050"/>
              </a:solidFill>
            </a:endParaRPr>
          </a:p>
        </p:txBody>
      </p:sp>
      <p:cxnSp>
        <p:nvCxnSpPr>
          <p:cNvPr id="6" name="Straight Connector 5">
            <a:extLst>
              <a:ext uri="{FF2B5EF4-FFF2-40B4-BE49-F238E27FC236}">
                <a16:creationId xmlns="" xmlns:a16="http://schemas.microsoft.com/office/drawing/2014/main" id="{F516E5D4-2AC2-4242-BFA6-DE3D5F8176B0}"/>
              </a:ext>
            </a:extLst>
          </p:cNvPr>
          <p:cNvCxnSpPr>
            <a:cxnSpLocks/>
            <a:stCxn id="11" idx="1"/>
          </p:cNvCxnSpPr>
          <p:nvPr/>
        </p:nvCxnSpPr>
        <p:spPr>
          <a:xfrm flipH="1">
            <a:off x="3103929" y="1260503"/>
            <a:ext cx="592779" cy="7402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395536" y="1397154"/>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openbankingATM</a:t>
            </a:r>
            <a:endParaRPr lang="en-GB" sz="800" dirty="0"/>
          </a:p>
        </p:txBody>
      </p:sp>
      <p:sp>
        <p:nvSpPr>
          <p:cNvPr id="37" name="Rounded Rectangle 36"/>
          <p:cNvSpPr/>
          <p:nvPr/>
        </p:nvSpPr>
        <p:spPr>
          <a:xfrm>
            <a:off x="1979712" y="1397154"/>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38" name="Rounded Rectangle 37"/>
          <p:cNvSpPr/>
          <p:nvPr/>
        </p:nvSpPr>
        <p:spPr>
          <a:xfrm>
            <a:off x="1985070" y="2228442"/>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ATM</a:t>
            </a:r>
            <a:endParaRPr lang="en-GB" sz="800" dirty="0"/>
          </a:p>
        </p:txBody>
      </p:sp>
      <p:sp>
        <p:nvSpPr>
          <p:cNvPr id="39" name="Rounded Rectangle 38"/>
          <p:cNvSpPr/>
          <p:nvPr/>
        </p:nvSpPr>
        <p:spPr>
          <a:xfrm>
            <a:off x="3480098" y="2769779"/>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40" name="Rounded Rectangle 39"/>
          <p:cNvSpPr/>
          <p:nvPr/>
        </p:nvSpPr>
        <p:spPr>
          <a:xfrm>
            <a:off x="3460882" y="3627582"/>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Location</a:t>
            </a:r>
            <a:endParaRPr lang="en-GB" sz="800" dirty="0"/>
          </a:p>
        </p:txBody>
      </p:sp>
      <p:sp>
        <p:nvSpPr>
          <p:cNvPr id="41" name="Rounded Rectangle 40"/>
          <p:cNvSpPr/>
          <p:nvPr/>
        </p:nvSpPr>
        <p:spPr>
          <a:xfrm>
            <a:off x="5336893" y="4008711"/>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Site</a:t>
            </a:r>
            <a:endParaRPr lang="en-GB" sz="800" dirty="0"/>
          </a:p>
        </p:txBody>
      </p:sp>
      <p:sp>
        <p:nvSpPr>
          <p:cNvPr id="42" name="Rounded Rectangle 41"/>
          <p:cNvSpPr/>
          <p:nvPr/>
        </p:nvSpPr>
        <p:spPr>
          <a:xfrm>
            <a:off x="5350371" y="4868216"/>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sp>
        <p:nvSpPr>
          <p:cNvPr id="43" name="Rounded Rectangle 42"/>
          <p:cNvSpPr/>
          <p:nvPr/>
        </p:nvSpPr>
        <p:spPr>
          <a:xfrm>
            <a:off x="6582891" y="4868216"/>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44" name="Rounded Rectangle 43"/>
          <p:cNvSpPr/>
          <p:nvPr/>
        </p:nvSpPr>
        <p:spPr>
          <a:xfrm>
            <a:off x="7085557" y="5524406"/>
            <a:ext cx="1343332"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GeographicCoordiantes</a:t>
            </a:r>
            <a:endParaRPr lang="en-GB" sz="800" dirty="0"/>
          </a:p>
        </p:txBody>
      </p:sp>
      <p:sp>
        <p:nvSpPr>
          <p:cNvPr id="45" name="TextBox 44"/>
          <p:cNvSpPr txBox="1"/>
          <p:nvPr/>
        </p:nvSpPr>
        <p:spPr>
          <a:xfrm>
            <a:off x="3103929" y="1433448"/>
            <a:ext cx="1083951" cy="215444"/>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BrandName</a:t>
            </a:r>
            <a:r>
              <a:rPr lang="en-GB" sz="800" smtClean="0"/>
              <a:t> </a:t>
            </a:r>
            <a:r>
              <a:rPr lang="en-GB" sz="800" b="1" smtClean="0"/>
              <a:t>M</a:t>
            </a:r>
            <a:endParaRPr lang="en-GB" sz="800" dirty="0"/>
          </a:p>
        </p:txBody>
      </p:sp>
      <p:sp>
        <p:nvSpPr>
          <p:cNvPr id="46" name="TextBox 45"/>
          <p:cNvSpPr txBox="1"/>
          <p:nvPr/>
        </p:nvSpPr>
        <p:spPr>
          <a:xfrm>
            <a:off x="1701390" y="2537969"/>
            <a:ext cx="1561646" cy="1323439"/>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Identification </a:t>
            </a:r>
            <a:r>
              <a:rPr lang="en-GB" sz="800" b="1" dirty="0" smtClean="0"/>
              <a:t>M</a:t>
            </a:r>
            <a:endParaRPr lang="en-GB" sz="800" dirty="0" smtClean="0"/>
          </a:p>
          <a:p>
            <a:pPr marL="285750" indent="-285750">
              <a:buFont typeface="Arial" panose="020B0604020202020204" pitchFamily="34" charset="0"/>
              <a:buChar char="•"/>
            </a:pPr>
            <a:r>
              <a:rPr lang="en-GB" sz="800" dirty="0" err="1" smtClean="0"/>
              <a:t>SupportedLanguages</a:t>
            </a:r>
            <a:r>
              <a:rPr lang="en-GB" sz="800" dirty="0" smtClean="0"/>
              <a:t> </a:t>
            </a:r>
            <a:r>
              <a:rPr lang="en-GB" sz="800" b="1" dirty="0"/>
              <a:t> </a:t>
            </a:r>
            <a:r>
              <a:rPr lang="en-GB" sz="800" b="1" dirty="0" smtClean="0"/>
              <a:t>0..*</a:t>
            </a:r>
            <a:endParaRPr lang="en-GB" sz="800" dirty="0" smtClean="0"/>
          </a:p>
          <a:p>
            <a:pPr marL="285750" indent="-285750">
              <a:buFont typeface="Arial" panose="020B0604020202020204" pitchFamily="34" charset="0"/>
              <a:buChar char="•"/>
            </a:pPr>
            <a:r>
              <a:rPr lang="en-GB" sz="800" dirty="0" err="1" smtClean="0"/>
              <a:t>ATMServices</a:t>
            </a:r>
            <a:r>
              <a:rPr lang="en-GB" sz="800" dirty="0" smtClean="0"/>
              <a:t> </a:t>
            </a:r>
            <a:r>
              <a:rPr lang="en-GB" sz="800" b="1" dirty="0" smtClean="0"/>
              <a:t>0..*</a:t>
            </a:r>
          </a:p>
          <a:p>
            <a:pPr marL="285750" indent="-285750">
              <a:buFont typeface="Arial" panose="020B0604020202020204" pitchFamily="34" charset="0"/>
              <a:buChar char="•"/>
            </a:pPr>
            <a:r>
              <a:rPr lang="en-GB" sz="800" dirty="0" err="1" smtClean="0"/>
              <a:t>OtherATMServices</a:t>
            </a:r>
            <a:r>
              <a:rPr lang="en-GB" sz="800" dirty="0" smtClean="0"/>
              <a:t>  </a:t>
            </a:r>
            <a:r>
              <a:rPr lang="en-GB" sz="800" b="1" dirty="0" smtClean="0"/>
              <a:t>0..*</a:t>
            </a:r>
          </a:p>
          <a:p>
            <a:pPr marL="285750" indent="-285750">
              <a:buFont typeface="Arial" panose="020B0604020202020204" pitchFamily="34" charset="0"/>
              <a:buChar char="•"/>
            </a:pPr>
            <a:r>
              <a:rPr lang="en-GB" sz="800" dirty="0" smtClean="0"/>
              <a:t>Accessibility </a:t>
            </a:r>
            <a:r>
              <a:rPr lang="en-GB" sz="800" b="1" dirty="0" smtClean="0"/>
              <a:t>0..*</a:t>
            </a:r>
          </a:p>
          <a:p>
            <a:pPr marL="285750" indent="-285750">
              <a:buFont typeface="Arial" panose="020B0604020202020204" pitchFamily="34" charset="0"/>
              <a:buChar char="•"/>
            </a:pPr>
            <a:r>
              <a:rPr lang="en-GB" sz="800" dirty="0" err="1" smtClean="0"/>
              <a:t>OtherAccessibility</a:t>
            </a:r>
            <a:r>
              <a:rPr lang="en-GB" sz="800" dirty="0" smtClean="0"/>
              <a:t> </a:t>
            </a:r>
            <a:r>
              <a:rPr lang="en-GB" sz="800" b="1" dirty="0" smtClean="0"/>
              <a:t>0..*</a:t>
            </a:r>
          </a:p>
          <a:p>
            <a:pPr marL="285750" indent="-285750">
              <a:buFont typeface="Arial" panose="020B0604020202020204" pitchFamily="34" charset="0"/>
              <a:buChar char="•"/>
            </a:pPr>
            <a:r>
              <a:rPr lang="en-GB" sz="800" dirty="0" smtClean="0"/>
              <a:t>Access24HoursIndicator</a:t>
            </a:r>
          </a:p>
          <a:p>
            <a:pPr marL="285750" indent="-285750">
              <a:buFont typeface="Arial" panose="020B0604020202020204" pitchFamily="34" charset="0"/>
              <a:buChar char="•"/>
            </a:pPr>
            <a:r>
              <a:rPr lang="en-GB" sz="800" dirty="0" err="1" smtClean="0"/>
              <a:t>SupportedCurrencies</a:t>
            </a:r>
            <a:r>
              <a:rPr lang="en-GB" sz="800" smtClean="0"/>
              <a:t>  </a:t>
            </a:r>
            <a:r>
              <a:rPr lang="en-GB" sz="800" b="1" smtClean="0"/>
              <a:t>1..*</a:t>
            </a:r>
            <a:endParaRPr lang="en-GB" sz="800" dirty="0" smtClean="0"/>
          </a:p>
          <a:p>
            <a:pPr marL="285750" indent="-285750">
              <a:buFont typeface="Arial" panose="020B0604020202020204" pitchFamily="34" charset="0"/>
              <a:buChar char="•"/>
            </a:pPr>
            <a:r>
              <a:rPr lang="en-GB" sz="800" dirty="0" err="1" smtClean="0"/>
              <a:t>MinimumPossibleAmount</a:t>
            </a:r>
            <a:endParaRPr lang="en-GB" sz="800" dirty="0" smtClean="0"/>
          </a:p>
          <a:p>
            <a:pPr marL="285750" indent="-285750">
              <a:buFont typeface="Arial" panose="020B0604020202020204" pitchFamily="34" charset="0"/>
              <a:buChar char="•"/>
            </a:pPr>
            <a:r>
              <a:rPr lang="en-GB" sz="800" dirty="0" smtClean="0"/>
              <a:t>Notes</a:t>
            </a:r>
            <a:endParaRPr lang="en-GB" sz="800" dirty="0"/>
          </a:p>
        </p:txBody>
      </p:sp>
      <p:sp>
        <p:nvSpPr>
          <p:cNvPr id="47" name="TextBox 46"/>
          <p:cNvSpPr txBox="1"/>
          <p:nvPr/>
        </p:nvSpPr>
        <p:spPr>
          <a:xfrm>
            <a:off x="4579102" y="2806073"/>
            <a:ext cx="1144865" cy="215444"/>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Identification </a:t>
            </a:r>
            <a:r>
              <a:rPr lang="en-GB" sz="800" b="1" dirty="0" smtClean="0"/>
              <a:t>M</a:t>
            </a:r>
            <a:endParaRPr lang="en-GB" sz="800" dirty="0" smtClean="0"/>
          </a:p>
        </p:txBody>
      </p:sp>
      <p:sp>
        <p:nvSpPr>
          <p:cNvPr id="48" name="TextBox 47"/>
          <p:cNvSpPr txBox="1"/>
          <p:nvPr/>
        </p:nvSpPr>
        <p:spPr>
          <a:xfrm>
            <a:off x="3094772" y="3928934"/>
            <a:ext cx="1625766"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LocationCategory</a:t>
            </a:r>
            <a:r>
              <a:rPr lang="en-GB" sz="800" dirty="0" smtClean="0"/>
              <a:t> </a:t>
            </a:r>
            <a:r>
              <a:rPr lang="en-GB" sz="800" b="1" dirty="0" smtClean="0"/>
              <a:t>0..*</a:t>
            </a:r>
          </a:p>
          <a:p>
            <a:pPr marL="285750" indent="-285750">
              <a:buFont typeface="Arial" panose="020B0604020202020204" pitchFamily="34" charset="0"/>
              <a:buChar char="•"/>
            </a:pPr>
            <a:r>
              <a:rPr lang="en-GB" sz="800" dirty="0" err="1" smtClean="0"/>
              <a:t>OtherLocationCategory</a:t>
            </a:r>
            <a:r>
              <a:rPr lang="en-GB" sz="800" dirty="0" smtClean="0"/>
              <a:t> </a:t>
            </a:r>
            <a:r>
              <a:rPr lang="en-GB" sz="800" b="1" dirty="0" smtClean="0"/>
              <a:t>0..*</a:t>
            </a:r>
            <a:endParaRPr lang="en-GB" sz="800" dirty="0" smtClean="0"/>
          </a:p>
        </p:txBody>
      </p:sp>
      <p:sp>
        <p:nvSpPr>
          <p:cNvPr id="49" name="TextBox 48"/>
          <p:cNvSpPr txBox="1"/>
          <p:nvPr/>
        </p:nvSpPr>
        <p:spPr>
          <a:xfrm>
            <a:off x="6430491" y="3983450"/>
            <a:ext cx="1055097"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Identification </a:t>
            </a:r>
          </a:p>
          <a:p>
            <a:pPr marL="285750" indent="-285750">
              <a:buFont typeface="Arial" panose="020B0604020202020204" pitchFamily="34" charset="0"/>
              <a:buChar char="•"/>
            </a:pPr>
            <a:r>
              <a:rPr lang="en-GB" sz="800" dirty="0" smtClean="0"/>
              <a:t>Name</a:t>
            </a:r>
          </a:p>
        </p:txBody>
      </p:sp>
      <p:sp>
        <p:nvSpPr>
          <p:cNvPr id="50" name="TextBox 49"/>
          <p:cNvSpPr txBox="1"/>
          <p:nvPr/>
        </p:nvSpPr>
        <p:spPr>
          <a:xfrm>
            <a:off x="5350371" y="5191369"/>
            <a:ext cx="1471878" cy="954107"/>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AddressLine</a:t>
            </a:r>
            <a:r>
              <a:rPr lang="en-GB" sz="800" dirty="0" smtClean="0"/>
              <a:t> </a:t>
            </a:r>
            <a:r>
              <a:rPr lang="en-GB" sz="800" b="1" dirty="0" smtClean="0"/>
              <a:t>0..7</a:t>
            </a:r>
            <a:endParaRPr lang="en-GB" sz="800" dirty="0" smtClean="0"/>
          </a:p>
          <a:p>
            <a:pPr marL="285750" indent="-285750">
              <a:buFont typeface="Arial" panose="020B0604020202020204" pitchFamily="34" charset="0"/>
              <a:buChar char="•"/>
            </a:pPr>
            <a:r>
              <a:rPr lang="en-GB" sz="800" dirty="0" err="1" smtClean="0"/>
              <a:t>BuildingNumber</a:t>
            </a:r>
            <a:endParaRPr lang="en-GB" sz="800" dirty="0" smtClean="0"/>
          </a:p>
          <a:p>
            <a:pPr marL="285750" indent="-285750">
              <a:buFont typeface="Arial" panose="020B0604020202020204" pitchFamily="34" charset="0"/>
              <a:buChar char="•"/>
            </a:pPr>
            <a:r>
              <a:rPr lang="en-GB" sz="800" dirty="0" err="1" smtClean="0"/>
              <a:t>StreetName</a:t>
            </a:r>
            <a:endParaRPr lang="en-GB" sz="800" dirty="0" smtClean="0"/>
          </a:p>
          <a:p>
            <a:pPr marL="285750" indent="-285750">
              <a:buFont typeface="Arial" panose="020B0604020202020204" pitchFamily="34" charset="0"/>
              <a:buChar char="•"/>
            </a:pPr>
            <a:r>
              <a:rPr lang="en-GB" sz="800" dirty="0" err="1" smtClean="0"/>
              <a:t>TownName</a:t>
            </a:r>
            <a:endParaRPr lang="en-GB" sz="800" dirty="0" smtClean="0"/>
          </a:p>
          <a:p>
            <a:pPr marL="285750" indent="-285750">
              <a:buFont typeface="Arial" panose="020B0604020202020204" pitchFamily="34" charset="0"/>
              <a:buChar char="•"/>
            </a:pPr>
            <a:r>
              <a:rPr lang="en-GB" sz="800" dirty="0" err="1" smtClean="0"/>
              <a:t>CountrySubDivision</a:t>
            </a:r>
            <a:r>
              <a:rPr lang="en-GB" sz="800" dirty="0" smtClean="0"/>
              <a:t> </a:t>
            </a:r>
            <a:r>
              <a:rPr lang="en-GB" sz="800" b="1" dirty="0" smtClean="0"/>
              <a:t>0..2</a:t>
            </a:r>
            <a:endParaRPr lang="en-GB" sz="800" dirty="0" smtClean="0"/>
          </a:p>
          <a:p>
            <a:pPr marL="285750" indent="-285750">
              <a:buFont typeface="Arial" panose="020B0604020202020204" pitchFamily="34" charset="0"/>
              <a:buChar char="•"/>
            </a:pPr>
            <a:r>
              <a:rPr lang="en-GB" sz="800" dirty="0" smtClean="0"/>
              <a:t>Country</a:t>
            </a:r>
          </a:p>
          <a:p>
            <a:pPr marL="285750" indent="-285750">
              <a:buFont typeface="Arial" panose="020B0604020202020204" pitchFamily="34" charset="0"/>
              <a:buChar char="•"/>
            </a:pPr>
            <a:r>
              <a:rPr lang="en-GB" sz="800" dirty="0" err="1" smtClean="0"/>
              <a:t>PostCode</a:t>
            </a:r>
            <a:endParaRPr lang="en-GB" sz="800" dirty="0" smtClean="0"/>
          </a:p>
        </p:txBody>
      </p:sp>
      <p:sp>
        <p:nvSpPr>
          <p:cNvPr id="51" name="TextBox 50"/>
          <p:cNvSpPr txBox="1"/>
          <p:nvPr/>
        </p:nvSpPr>
        <p:spPr>
          <a:xfrm>
            <a:off x="7111052" y="5856828"/>
            <a:ext cx="1003801"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Latitude </a:t>
            </a:r>
            <a:r>
              <a:rPr lang="en-GB" sz="800" b="1" dirty="0" smtClean="0"/>
              <a:t>M</a:t>
            </a:r>
            <a:endParaRPr lang="en-GB" sz="800" dirty="0" smtClean="0"/>
          </a:p>
          <a:p>
            <a:pPr marL="285750" indent="-285750">
              <a:buFont typeface="Arial" panose="020B0604020202020204" pitchFamily="34" charset="0"/>
              <a:buChar char="•"/>
            </a:pPr>
            <a:r>
              <a:rPr lang="en-GB" sz="800" dirty="0" smtClean="0"/>
              <a:t>Longitude </a:t>
            </a:r>
            <a:r>
              <a:rPr lang="en-GB" sz="800" b="1" dirty="0" smtClean="0"/>
              <a:t>M</a:t>
            </a:r>
            <a:endParaRPr lang="en-GB" sz="800" dirty="0" smtClean="0"/>
          </a:p>
        </p:txBody>
      </p:sp>
      <p:cxnSp>
        <p:nvCxnSpPr>
          <p:cNvPr id="52" name="Elbow Connector 51"/>
          <p:cNvCxnSpPr>
            <a:stCxn id="38" idx="3"/>
            <a:endCxn id="39" idx="1"/>
          </p:cNvCxnSpPr>
          <p:nvPr/>
        </p:nvCxnSpPr>
        <p:spPr>
          <a:xfrm>
            <a:off x="3065190" y="2372458"/>
            <a:ext cx="414908" cy="541337"/>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38" idx="3"/>
            <a:endCxn id="40" idx="1"/>
          </p:cNvCxnSpPr>
          <p:nvPr/>
        </p:nvCxnSpPr>
        <p:spPr>
          <a:xfrm>
            <a:off x="3065190" y="2372458"/>
            <a:ext cx="395692" cy="139914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0" idx="3"/>
            <a:endCxn id="41" idx="1"/>
          </p:cNvCxnSpPr>
          <p:nvPr/>
        </p:nvCxnSpPr>
        <p:spPr>
          <a:xfrm>
            <a:off x="4541002" y="3771598"/>
            <a:ext cx="795891" cy="381129"/>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40" idx="3"/>
            <a:endCxn id="42" idx="1"/>
          </p:cNvCxnSpPr>
          <p:nvPr/>
        </p:nvCxnSpPr>
        <p:spPr>
          <a:xfrm>
            <a:off x="4541002" y="3771598"/>
            <a:ext cx="809369" cy="124063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2" idx="3"/>
            <a:endCxn id="43" idx="1"/>
          </p:cNvCxnSpPr>
          <p:nvPr/>
        </p:nvCxnSpPr>
        <p:spPr>
          <a:xfrm>
            <a:off x="6430491" y="5012232"/>
            <a:ext cx="152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6" idx="3"/>
            <a:endCxn id="37" idx="1"/>
          </p:cNvCxnSpPr>
          <p:nvPr/>
        </p:nvCxnSpPr>
        <p:spPr>
          <a:xfrm>
            <a:off x="1475656" y="154117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7" idx="2"/>
            <a:endCxn id="38" idx="0"/>
          </p:cNvCxnSpPr>
          <p:nvPr/>
        </p:nvCxnSpPr>
        <p:spPr>
          <a:xfrm>
            <a:off x="2519772" y="1685186"/>
            <a:ext cx="5358" cy="543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43" idx="3"/>
            <a:endCxn id="44" idx="0"/>
          </p:cNvCxnSpPr>
          <p:nvPr/>
        </p:nvCxnSpPr>
        <p:spPr>
          <a:xfrm>
            <a:off x="7663011" y="5012232"/>
            <a:ext cx="94212" cy="51217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570844" y="4396220"/>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Core ATM info including service, accessibility, language and currency info</a:t>
            </a:r>
            <a:endParaRPr lang="en-GB" dirty="0">
              <a:solidFill>
                <a:srgbClr val="00B050"/>
              </a:solidFill>
            </a:endParaRPr>
          </a:p>
        </p:txBody>
      </p:sp>
      <p:cxnSp>
        <p:nvCxnSpPr>
          <p:cNvPr id="65" name="Straight Connector 64">
            <a:extLst>
              <a:ext uri="{FF2B5EF4-FFF2-40B4-BE49-F238E27FC236}">
                <a16:creationId xmlns="" xmlns:a16="http://schemas.microsoft.com/office/drawing/2014/main" id="{F516E5D4-2AC2-4242-BFA6-DE3D5F8176B0}"/>
              </a:ext>
            </a:extLst>
          </p:cNvPr>
          <p:cNvCxnSpPr>
            <a:cxnSpLocks/>
          </p:cNvCxnSpPr>
          <p:nvPr/>
        </p:nvCxnSpPr>
        <p:spPr>
          <a:xfrm flipH="1">
            <a:off x="1683324" y="3861408"/>
            <a:ext cx="547796" cy="4801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4008736" y="2080383"/>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Branch ID (where ATM is located at a branch)</a:t>
            </a:r>
            <a:endParaRPr lang="en-GB" dirty="0">
              <a:solidFill>
                <a:srgbClr val="00B050"/>
              </a:solidFill>
            </a:endParaRPr>
          </a:p>
        </p:txBody>
      </p:sp>
      <p:cxnSp>
        <p:nvCxnSpPr>
          <p:cNvPr id="68" name="Straight Connector 67">
            <a:extLst>
              <a:ext uri="{FF2B5EF4-FFF2-40B4-BE49-F238E27FC236}">
                <a16:creationId xmlns="" xmlns:a16="http://schemas.microsoft.com/office/drawing/2014/main" id="{F516E5D4-2AC2-4242-BFA6-DE3D5F8176B0}"/>
              </a:ext>
            </a:extLst>
          </p:cNvPr>
          <p:cNvCxnSpPr>
            <a:cxnSpLocks/>
          </p:cNvCxnSpPr>
          <p:nvPr/>
        </p:nvCxnSpPr>
        <p:spPr>
          <a:xfrm flipH="1">
            <a:off x="3705868" y="2376501"/>
            <a:ext cx="296389" cy="35806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2151340" y="5204129"/>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Categorise Location of ATM</a:t>
            </a:r>
            <a:endParaRPr lang="en-GB" dirty="0">
              <a:solidFill>
                <a:srgbClr val="00B050"/>
              </a:solidFill>
            </a:endParaRPr>
          </a:p>
        </p:txBody>
      </p:sp>
      <p:cxnSp>
        <p:nvCxnSpPr>
          <p:cNvPr id="70" name="Straight Connector 69">
            <a:extLst>
              <a:ext uri="{FF2B5EF4-FFF2-40B4-BE49-F238E27FC236}">
                <a16:creationId xmlns="" xmlns:a16="http://schemas.microsoft.com/office/drawing/2014/main" id="{F516E5D4-2AC2-4242-BFA6-DE3D5F8176B0}"/>
              </a:ext>
            </a:extLst>
          </p:cNvPr>
          <p:cNvCxnSpPr>
            <a:cxnSpLocks/>
          </p:cNvCxnSpPr>
          <p:nvPr/>
        </p:nvCxnSpPr>
        <p:spPr>
          <a:xfrm flipH="1">
            <a:off x="3548514" y="4341517"/>
            <a:ext cx="296388" cy="81473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2" name="Rounded Rectangle 71"/>
          <p:cNvSpPr/>
          <p:nvPr/>
        </p:nvSpPr>
        <p:spPr>
          <a:xfrm>
            <a:off x="5723967" y="3224421"/>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any internal ids or names for the ATM</a:t>
            </a:r>
            <a:endParaRPr lang="en-GB" dirty="0">
              <a:solidFill>
                <a:srgbClr val="00B050"/>
              </a:solidFill>
            </a:endParaRPr>
          </a:p>
        </p:txBody>
      </p:sp>
      <p:cxnSp>
        <p:nvCxnSpPr>
          <p:cNvPr id="73" name="Straight Connector 72">
            <a:extLst>
              <a:ext uri="{FF2B5EF4-FFF2-40B4-BE49-F238E27FC236}">
                <a16:creationId xmlns="" xmlns:a16="http://schemas.microsoft.com/office/drawing/2014/main" id="{F516E5D4-2AC2-4242-BFA6-DE3D5F8176B0}"/>
              </a:ext>
            </a:extLst>
          </p:cNvPr>
          <p:cNvCxnSpPr>
            <a:cxnSpLocks/>
          </p:cNvCxnSpPr>
          <p:nvPr/>
        </p:nvCxnSpPr>
        <p:spPr>
          <a:xfrm flipH="1">
            <a:off x="5922291" y="3520539"/>
            <a:ext cx="899958" cy="5322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a:xfrm>
            <a:off x="2231120" y="5784234"/>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address info to assist a customer in finding the ATM</a:t>
            </a:r>
            <a:endParaRPr lang="en-GB" dirty="0">
              <a:solidFill>
                <a:srgbClr val="00B050"/>
              </a:solidFill>
            </a:endParaRPr>
          </a:p>
        </p:txBody>
      </p:sp>
      <p:cxnSp>
        <p:nvCxnSpPr>
          <p:cNvPr id="76" name="Straight Connector 75">
            <a:extLst>
              <a:ext uri="{FF2B5EF4-FFF2-40B4-BE49-F238E27FC236}">
                <a16:creationId xmlns="" xmlns:a16="http://schemas.microsoft.com/office/drawing/2014/main" id="{F516E5D4-2AC2-4242-BFA6-DE3D5F8176B0}"/>
              </a:ext>
            </a:extLst>
          </p:cNvPr>
          <p:cNvCxnSpPr>
            <a:cxnSpLocks/>
          </p:cNvCxnSpPr>
          <p:nvPr/>
        </p:nvCxnSpPr>
        <p:spPr>
          <a:xfrm flipH="1">
            <a:off x="4720538" y="5268319"/>
            <a:ext cx="616355" cy="7026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7329264" y="4262726"/>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rgbClr val="00B050"/>
                </a:solidFill>
              </a:rPr>
              <a:t>Geolocate</a:t>
            </a:r>
            <a:r>
              <a:rPr lang="en-GB" sz="1100" dirty="0" smtClean="0">
                <a:solidFill>
                  <a:srgbClr val="00B050"/>
                </a:solidFill>
              </a:rPr>
              <a:t> the ATM, so that it can appear on a map</a:t>
            </a:r>
            <a:endParaRPr lang="en-GB" dirty="0">
              <a:solidFill>
                <a:srgbClr val="00B050"/>
              </a:solidFill>
            </a:endParaRPr>
          </a:p>
        </p:txBody>
      </p:sp>
      <p:cxnSp>
        <p:nvCxnSpPr>
          <p:cNvPr id="79" name="Straight Connector 78">
            <a:extLst>
              <a:ext uri="{FF2B5EF4-FFF2-40B4-BE49-F238E27FC236}">
                <a16:creationId xmlns="" xmlns:a16="http://schemas.microsoft.com/office/drawing/2014/main" id="{F516E5D4-2AC2-4242-BFA6-DE3D5F8176B0}"/>
              </a:ext>
            </a:extLst>
          </p:cNvPr>
          <p:cNvCxnSpPr>
            <a:cxnSpLocks/>
          </p:cNvCxnSpPr>
          <p:nvPr/>
        </p:nvCxnSpPr>
        <p:spPr>
          <a:xfrm flipH="1">
            <a:off x="7978910" y="4558844"/>
            <a:ext cx="790514" cy="86350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ATM Sample implementation – Lloyds bank external ATM at LL29 7AH </a:t>
            </a:r>
            <a:endParaRPr lang="en-GB" sz="1800" dirty="0"/>
          </a:p>
        </p:txBody>
      </p:sp>
      <p:sp>
        <p:nvSpPr>
          <p:cNvPr id="4" name="Date Placeholder 3"/>
          <p:cNvSpPr>
            <a:spLocks noGrp="1"/>
          </p:cNvSpPr>
          <p:nvPr>
            <p:ph type="dt" sz="half" idx="10"/>
          </p:nvPr>
        </p:nvSpPr>
        <p:spPr/>
        <p:txBody>
          <a:bodyPr/>
          <a:lstStyle/>
          <a:p>
            <a:fld id="{6FEDD323-0E26-4527-AE4B-DFD1155EEBFA}" type="datetime1">
              <a:rPr lang="en-GB" smtClean="0"/>
              <a:t>19/06/2017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36" name="Rounded Rectangle 35"/>
          <p:cNvSpPr/>
          <p:nvPr/>
        </p:nvSpPr>
        <p:spPr>
          <a:xfrm>
            <a:off x="395536" y="1397154"/>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openbankingATM</a:t>
            </a:r>
            <a:endParaRPr lang="en-GB" sz="800" dirty="0"/>
          </a:p>
        </p:txBody>
      </p:sp>
      <p:sp>
        <p:nvSpPr>
          <p:cNvPr id="37" name="Rounded Rectangle 36"/>
          <p:cNvSpPr/>
          <p:nvPr/>
        </p:nvSpPr>
        <p:spPr>
          <a:xfrm>
            <a:off x="1979712" y="1397154"/>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38" name="Rounded Rectangle 37"/>
          <p:cNvSpPr/>
          <p:nvPr/>
        </p:nvSpPr>
        <p:spPr>
          <a:xfrm>
            <a:off x="1985070" y="2228442"/>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ATM</a:t>
            </a:r>
            <a:endParaRPr lang="en-GB" sz="800" dirty="0"/>
          </a:p>
        </p:txBody>
      </p:sp>
      <p:sp>
        <p:nvSpPr>
          <p:cNvPr id="39" name="Rounded Rectangle 38"/>
          <p:cNvSpPr/>
          <p:nvPr/>
        </p:nvSpPr>
        <p:spPr>
          <a:xfrm>
            <a:off x="3480098" y="2769779"/>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40" name="Rounded Rectangle 39"/>
          <p:cNvSpPr/>
          <p:nvPr/>
        </p:nvSpPr>
        <p:spPr>
          <a:xfrm>
            <a:off x="3460882" y="3627582"/>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Location</a:t>
            </a:r>
            <a:endParaRPr lang="en-GB" sz="800" dirty="0"/>
          </a:p>
        </p:txBody>
      </p:sp>
      <p:sp>
        <p:nvSpPr>
          <p:cNvPr id="41" name="Rounded Rectangle 40"/>
          <p:cNvSpPr/>
          <p:nvPr/>
        </p:nvSpPr>
        <p:spPr>
          <a:xfrm>
            <a:off x="5336893" y="4008711"/>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Site</a:t>
            </a:r>
            <a:endParaRPr lang="en-GB" sz="800" dirty="0"/>
          </a:p>
        </p:txBody>
      </p:sp>
      <p:sp>
        <p:nvSpPr>
          <p:cNvPr id="42" name="Rounded Rectangle 41"/>
          <p:cNvSpPr/>
          <p:nvPr/>
        </p:nvSpPr>
        <p:spPr>
          <a:xfrm>
            <a:off x="5350371" y="4868216"/>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sp>
        <p:nvSpPr>
          <p:cNvPr id="43" name="Rounded Rectangle 42"/>
          <p:cNvSpPr/>
          <p:nvPr/>
        </p:nvSpPr>
        <p:spPr>
          <a:xfrm>
            <a:off x="6582891" y="4868216"/>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44" name="Rounded Rectangle 43"/>
          <p:cNvSpPr/>
          <p:nvPr/>
        </p:nvSpPr>
        <p:spPr>
          <a:xfrm>
            <a:off x="7085557" y="5524406"/>
            <a:ext cx="1343332"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GeographicCoordiantes</a:t>
            </a:r>
            <a:endParaRPr lang="en-GB" sz="800" dirty="0"/>
          </a:p>
        </p:txBody>
      </p:sp>
      <p:sp>
        <p:nvSpPr>
          <p:cNvPr id="45" name="TextBox 44"/>
          <p:cNvSpPr txBox="1"/>
          <p:nvPr/>
        </p:nvSpPr>
        <p:spPr>
          <a:xfrm>
            <a:off x="3103929" y="1433448"/>
            <a:ext cx="1463862" cy="215444"/>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BrandName</a:t>
            </a:r>
            <a:r>
              <a:rPr lang="en-GB" sz="800" dirty="0" smtClean="0"/>
              <a:t> </a:t>
            </a:r>
            <a:r>
              <a:rPr lang="en-GB" sz="800" b="1" dirty="0" smtClean="0"/>
              <a:t>M </a:t>
            </a:r>
            <a:r>
              <a:rPr lang="en-GB" sz="800" b="1" dirty="0" smtClean="0">
                <a:solidFill>
                  <a:srgbClr val="00B050"/>
                </a:solidFill>
              </a:rPr>
              <a:t>“Lloyds”</a:t>
            </a:r>
            <a:endParaRPr lang="en-GB" sz="800" dirty="0">
              <a:solidFill>
                <a:srgbClr val="00B050"/>
              </a:solidFill>
            </a:endParaRPr>
          </a:p>
        </p:txBody>
      </p:sp>
      <p:sp>
        <p:nvSpPr>
          <p:cNvPr id="46" name="TextBox 45"/>
          <p:cNvSpPr txBox="1"/>
          <p:nvPr/>
        </p:nvSpPr>
        <p:spPr>
          <a:xfrm>
            <a:off x="701706" y="2537969"/>
            <a:ext cx="2278188" cy="1692771"/>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Identification </a:t>
            </a:r>
            <a:r>
              <a:rPr lang="en-GB" sz="800" b="1" dirty="0"/>
              <a:t>M </a:t>
            </a:r>
            <a:r>
              <a:rPr lang="en-GB" sz="800" b="1" dirty="0">
                <a:solidFill>
                  <a:srgbClr val="00B050"/>
                </a:solidFill>
              </a:rPr>
              <a:t>“</a:t>
            </a:r>
            <a:r>
              <a:rPr lang="en-GB" sz="800" b="1" dirty="0" smtClean="0">
                <a:solidFill>
                  <a:srgbClr val="00B050"/>
                </a:solidFill>
              </a:rPr>
              <a:t>LF5DAC11”</a:t>
            </a:r>
            <a:endParaRPr lang="en-GB" sz="800" dirty="0" smtClean="0">
              <a:solidFill>
                <a:srgbClr val="00B050"/>
              </a:solidFill>
            </a:endParaRPr>
          </a:p>
          <a:p>
            <a:pPr marL="285750" indent="-285750">
              <a:buFont typeface="Arial" panose="020B0604020202020204" pitchFamily="34" charset="0"/>
              <a:buChar char="•"/>
            </a:pPr>
            <a:r>
              <a:rPr lang="en-GB" sz="800" dirty="0" err="1" smtClean="0"/>
              <a:t>SupportedLanguages</a:t>
            </a:r>
            <a:r>
              <a:rPr lang="en-GB" sz="800" dirty="0" smtClean="0"/>
              <a:t> </a:t>
            </a:r>
            <a:r>
              <a:rPr lang="en-GB" sz="800" b="1" dirty="0"/>
              <a:t> </a:t>
            </a:r>
            <a:r>
              <a:rPr lang="en-GB" sz="800" b="1" dirty="0" smtClean="0"/>
              <a:t>0..*</a:t>
            </a:r>
            <a:endParaRPr lang="en-GB" sz="800" dirty="0" smtClean="0"/>
          </a:p>
          <a:p>
            <a:pPr marL="285750" indent="-285750">
              <a:buFont typeface="Arial" panose="020B0604020202020204" pitchFamily="34" charset="0"/>
              <a:buChar char="•"/>
            </a:pPr>
            <a:r>
              <a:rPr lang="en-GB" sz="800" dirty="0" err="1" smtClean="0"/>
              <a:t>ATMServices</a:t>
            </a:r>
            <a:r>
              <a:rPr lang="en-GB" sz="800" dirty="0" smtClean="0"/>
              <a:t> </a:t>
            </a:r>
            <a:r>
              <a:rPr lang="en-GB" sz="800" b="1" dirty="0" smtClean="0"/>
              <a:t>0</a:t>
            </a:r>
            <a:r>
              <a:rPr lang="en-GB" sz="800" b="1" dirty="0"/>
              <a:t>..* </a:t>
            </a:r>
            <a:endParaRPr lang="en-GB" sz="800" b="1" dirty="0" smtClean="0"/>
          </a:p>
          <a:p>
            <a:r>
              <a:rPr lang="en-GB" sz="800" b="1" dirty="0" smtClean="0">
                <a:solidFill>
                  <a:srgbClr val="00B050"/>
                </a:solidFill>
              </a:rPr>
              <a:t>["</a:t>
            </a:r>
            <a:r>
              <a:rPr lang="en-GB" sz="800" b="1" dirty="0" err="1">
                <a:solidFill>
                  <a:srgbClr val="00B050"/>
                </a:solidFill>
              </a:rPr>
              <a:t>ChosenWithdrawal</a:t>
            </a:r>
            <a:r>
              <a:rPr lang="en-GB" sz="800" b="1" dirty="0">
                <a:solidFill>
                  <a:srgbClr val="00B050"/>
                </a:solidFill>
              </a:rPr>
              <a:t>","</a:t>
            </a:r>
            <a:r>
              <a:rPr lang="en-GB" sz="800" b="1" dirty="0" err="1">
                <a:solidFill>
                  <a:srgbClr val="00B050"/>
                </a:solidFill>
              </a:rPr>
              <a:t>PINChange</a:t>
            </a:r>
            <a:r>
              <a:rPr lang="en-GB" sz="800" b="1" dirty="0" smtClean="0">
                <a:solidFill>
                  <a:srgbClr val="00B050"/>
                </a:solidFill>
              </a:rPr>
              <a:t>",</a:t>
            </a:r>
          </a:p>
          <a:p>
            <a:r>
              <a:rPr lang="en-GB" sz="800" b="1" dirty="0" smtClean="0">
                <a:solidFill>
                  <a:srgbClr val="00B050"/>
                </a:solidFill>
              </a:rPr>
              <a:t>"</a:t>
            </a:r>
            <a:r>
              <a:rPr lang="en-GB" sz="800" b="1" dirty="0" err="1">
                <a:solidFill>
                  <a:srgbClr val="00B050"/>
                </a:solidFill>
              </a:rPr>
              <a:t>MobilePhoneTopUp</a:t>
            </a:r>
            <a:r>
              <a:rPr lang="en-GB" sz="800" b="1" dirty="0">
                <a:solidFill>
                  <a:srgbClr val="00B050"/>
                </a:solidFill>
              </a:rPr>
              <a:t>","</a:t>
            </a:r>
            <a:r>
              <a:rPr lang="en-GB" sz="800" b="1" dirty="0" err="1">
                <a:solidFill>
                  <a:srgbClr val="00B050"/>
                </a:solidFill>
              </a:rPr>
              <a:t>BalanceInquiry</a:t>
            </a:r>
            <a:r>
              <a:rPr lang="en-GB" sz="800" b="1" dirty="0">
                <a:solidFill>
                  <a:srgbClr val="00B050"/>
                </a:solidFill>
              </a:rPr>
              <a:t>","Other"]</a:t>
            </a:r>
            <a:endParaRPr lang="en-GB" sz="800" b="1" dirty="0" smtClean="0">
              <a:solidFill>
                <a:srgbClr val="00B050"/>
              </a:solidFill>
            </a:endParaRPr>
          </a:p>
          <a:p>
            <a:pPr marL="285750" indent="-285750">
              <a:buFont typeface="Arial" panose="020B0604020202020204" pitchFamily="34" charset="0"/>
              <a:buChar char="•"/>
            </a:pPr>
            <a:r>
              <a:rPr lang="en-GB" sz="800" dirty="0" err="1" smtClean="0"/>
              <a:t>OtherATMServices</a:t>
            </a:r>
            <a:r>
              <a:rPr lang="en-GB" sz="800" dirty="0" smtClean="0"/>
              <a:t>  </a:t>
            </a:r>
            <a:r>
              <a:rPr lang="en-GB" sz="800" b="1" dirty="0" smtClean="0"/>
              <a:t>0</a:t>
            </a:r>
            <a:r>
              <a:rPr lang="en-GB" sz="800" b="1" dirty="0" smtClean="0"/>
              <a:t>..* </a:t>
            </a:r>
            <a:r>
              <a:rPr lang="en-GB" sz="800" b="1" dirty="0" smtClean="0">
                <a:solidFill>
                  <a:srgbClr val="00B050"/>
                </a:solidFill>
              </a:rPr>
              <a:t>[“</a:t>
            </a:r>
            <a:r>
              <a:rPr lang="en-GB" sz="800" b="1" dirty="0" err="1" smtClean="0">
                <a:solidFill>
                  <a:srgbClr val="00B050"/>
                </a:solidFill>
              </a:rPr>
              <a:t>FastCash</a:t>
            </a:r>
            <a:r>
              <a:rPr lang="en-GB" sz="800" b="1" dirty="0" smtClean="0">
                <a:solidFill>
                  <a:srgbClr val="00B050"/>
                </a:solidFill>
              </a:rPr>
              <a:t>”]</a:t>
            </a:r>
            <a:endParaRPr lang="en-GB" sz="800" b="1" dirty="0" smtClean="0">
              <a:solidFill>
                <a:srgbClr val="00B050"/>
              </a:solidFill>
            </a:endParaRPr>
          </a:p>
          <a:p>
            <a:pPr marL="285750" indent="-285750">
              <a:buFont typeface="Arial" panose="020B0604020202020204" pitchFamily="34" charset="0"/>
              <a:buChar char="•"/>
            </a:pPr>
            <a:r>
              <a:rPr lang="en-GB" sz="800" dirty="0" smtClean="0"/>
              <a:t>Accessibility </a:t>
            </a:r>
            <a:r>
              <a:rPr lang="en-GB" sz="800" b="1" dirty="0" smtClean="0"/>
              <a:t>0</a:t>
            </a:r>
            <a:r>
              <a:rPr lang="en-GB" sz="800" b="1" dirty="0"/>
              <a:t>..* </a:t>
            </a:r>
            <a:endParaRPr lang="en-GB" sz="800" b="1" dirty="0" smtClean="0"/>
          </a:p>
          <a:p>
            <a:r>
              <a:rPr lang="en-GB" sz="800" b="1" dirty="0" smtClean="0">
                <a:solidFill>
                  <a:srgbClr val="00B050"/>
                </a:solidFill>
              </a:rPr>
              <a:t>["</a:t>
            </a:r>
            <a:r>
              <a:rPr lang="en-GB" sz="800" b="1" dirty="0" err="1">
                <a:solidFill>
                  <a:srgbClr val="00B050"/>
                </a:solidFill>
              </a:rPr>
              <a:t>AudioCashMachine</a:t>
            </a:r>
            <a:r>
              <a:rPr lang="en-GB" sz="800" b="1" dirty="0">
                <a:solidFill>
                  <a:srgbClr val="00B050"/>
                </a:solidFill>
              </a:rPr>
              <a:t>","</a:t>
            </a:r>
            <a:r>
              <a:rPr lang="en-GB" sz="800" b="1" dirty="0" err="1">
                <a:solidFill>
                  <a:srgbClr val="00B050"/>
                </a:solidFill>
              </a:rPr>
              <a:t>WheelchairAccess</a:t>
            </a:r>
            <a:r>
              <a:rPr lang="en-GB" sz="800" b="1" dirty="0">
                <a:solidFill>
                  <a:srgbClr val="00B050"/>
                </a:solidFill>
              </a:rPr>
              <a:t>"]</a:t>
            </a:r>
            <a:endParaRPr lang="en-GB" sz="800" b="1" dirty="0" smtClean="0">
              <a:solidFill>
                <a:srgbClr val="00B050"/>
              </a:solidFill>
            </a:endParaRPr>
          </a:p>
          <a:p>
            <a:pPr marL="285750" indent="-285750">
              <a:buFont typeface="Arial" panose="020B0604020202020204" pitchFamily="34" charset="0"/>
              <a:buChar char="•"/>
            </a:pPr>
            <a:r>
              <a:rPr lang="en-GB" sz="800" dirty="0" err="1" smtClean="0"/>
              <a:t>OtherAccessibility</a:t>
            </a:r>
            <a:r>
              <a:rPr lang="en-GB" sz="800" dirty="0" smtClean="0"/>
              <a:t> </a:t>
            </a:r>
            <a:r>
              <a:rPr lang="en-GB" sz="800" b="1" dirty="0" smtClean="0"/>
              <a:t>0..*</a:t>
            </a:r>
          </a:p>
          <a:p>
            <a:pPr marL="285750" indent="-285750">
              <a:buFont typeface="Arial" panose="020B0604020202020204" pitchFamily="34" charset="0"/>
              <a:buChar char="•"/>
            </a:pPr>
            <a:r>
              <a:rPr lang="en-GB" sz="800" dirty="0" smtClean="0"/>
              <a:t>Access24HoursIndicator </a:t>
            </a:r>
            <a:r>
              <a:rPr lang="en-GB" sz="800" dirty="0" smtClean="0">
                <a:solidFill>
                  <a:srgbClr val="00B050"/>
                </a:solidFill>
              </a:rPr>
              <a:t>True</a:t>
            </a:r>
            <a:endParaRPr lang="en-GB" sz="800" dirty="0" smtClean="0">
              <a:solidFill>
                <a:srgbClr val="00B050"/>
              </a:solidFill>
            </a:endParaRPr>
          </a:p>
          <a:p>
            <a:pPr marL="285750" indent="-285750">
              <a:buFont typeface="Arial" panose="020B0604020202020204" pitchFamily="34" charset="0"/>
              <a:buChar char="•"/>
            </a:pPr>
            <a:r>
              <a:rPr lang="en-GB" sz="800" dirty="0" err="1" smtClean="0"/>
              <a:t>SupportedCurrencies</a:t>
            </a:r>
            <a:r>
              <a:rPr lang="en-GB" sz="800" dirty="0" smtClean="0"/>
              <a:t>  </a:t>
            </a:r>
            <a:r>
              <a:rPr lang="en-GB" sz="800" b="1" dirty="0" smtClean="0"/>
              <a:t>1..*</a:t>
            </a:r>
            <a:endParaRPr lang="en-GB" sz="800" dirty="0" smtClean="0"/>
          </a:p>
          <a:p>
            <a:pPr marL="285750" indent="-285750">
              <a:buFont typeface="Arial" panose="020B0604020202020204" pitchFamily="34" charset="0"/>
              <a:buChar char="•"/>
            </a:pPr>
            <a:r>
              <a:rPr lang="en-GB" sz="800" dirty="0" err="1" smtClean="0"/>
              <a:t>MinimumPossibleAmount</a:t>
            </a:r>
            <a:r>
              <a:rPr lang="en-GB" sz="800" dirty="0" smtClean="0"/>
              <a:t> </a:t>
            </a:r>
            <a:r>
              <a:rPr lang="en-GB" sz="800" dirty="0" smtClean="0">
                <a:solidFill>
                  <a:srgbClr val="00B050"/>
                </a:solidFill>
              </a:rPr>
              <a:t>10</a:t>
            </a:r>
            <a:endParaRPr lang="en-GB" sz="800" dirty="0" smtClean="0">
              <a:solidFill>
                <a:srgbClr val="00B050"/>
              </a:solidFill>
            </a:endParaRPr>
          </a:p>
          <a:p>
            <a:pPr marL="285750" indent="-285750">
              <a:buFont typeface="Arial" panose="020B0604020202020204" pitchFamily="34" charset="0"/>
              <a:buChar char="•"/>
            </a:pPr>
            <a:r>
              <a:rPr lang="en-GB" sz="800" dirty="0" smtClean="0"/>
              <a:t>Notes</a:t>
            </a:r>
            <a:endParaRPr lang="en-GB" sz="800" dirty="0"/>
          </a:p>
        </p:txBody>
      </p:sp>
      <p:sp>
        <p:nvSpPr>
          <p:cNvPr id="47" name="TextBox 46"/>
          <p:cNvSpPr txBox="1"/>
          <p:nvPr/>
        </p:nvSpPr>
        <p:spPr>
          <a:xfrm>
            <a:off x="4579102" y="2806073"/>
            <a:ext cx="1144865" cy="215444"/>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Identification </a:t>
            </a:r>
            <a:r>
              <a:rPr lang="en-GB" sz="800" b="1" dirty="0" smtClean="0"/>
              <a:t>M</a:t>
            </a:r>
            <a:endParaRPr lang="en-GB" sz="800" dirty="0" smtClean="0"/>
          </a:p>
        </p:txBody>
      </p:sp>
      <p:sp>
        <p:nvSpPr>
          <p:cNvPr id="48" name="TextBox 47"/>
          <p:cNvSpPr txBox="1"/>
          <p:nvPr/>
        </p:nvSpPr>
        <p:spPr>
          <a:xfrm>
            <a:off x="3094772" y="3928934"/>
            <a:ext cx="1754006"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LocationCategory</a:t>
            </a:r>
            <a:r>
              <a:rPr lang="en-GB" sz="800" dirty="0" smtClean="0"/>
              <a:t> </a:t>
            </a:r>
            <a:r>
              <a:rPr lang="en-GB" sz="800" b="1" dirty="0" smtClean="0"/>
              <a:t>0</a:t>
            </a:r>
            <a:r>
              <a:rPr lang="en-GB" sz="800" b="1" dirty="0" smtClean="0"/>
              <a:t>..* </a:t>
            </a:r>
            <a:r>
              <a:rPr lang="en-GB" sz="800" b="1" dirty="0" smtClean="0">
                <a:solidFill>
                  <a:srgbClr val="00B050"/>
                </a:solidFill>
              </a:rPr>
              <a:t>“Public”</a:t>
            </a:r>
            <a:endParaRPr lang="en-GB" sz="800" b="1" dirty="0" smtClean="0">
              <a:solidFill>
                <a:srgbClr val="00B050"/>
              </a:solidFill>
            </a:endParaRPr>
          </a:p>
          <a:p>
            <a:pPr marL="285750" indent="-285750">
              <a:buFont typeface="Arial" panose="020B0604020202020204" pitchFamily="34" charset="0"/>
              <a:buChar char="•"/>
            </a:pPr>
            <a:r>
              <a:rPr lang="en-GB" sz="800" dirty="0" err="1" smtClean="0"/>
              <a:t>OtherLocationCategory</a:t>
            </a:r>
            <a:r>
              <a:rPr lang="en-GB" sz="800" dirty="0" smtClean="0"/>
              <a:t> </a:t>
            </a:r>
            <a:r>
              <a:rPr lang="en-GB" sz="800" b="1" dirty="0" smtClean="0"/>
              <a:t>0..*</a:t>
            </a:r>
            <a:endParaRPr lang="en-GB" sz="800" dirty="0" smtClean="0"/>
          </a:p>
        </p:txBody>
      </p:sp>
      <p:sp>
        <p:nvSpPr>
          <p:cNvPr id="49" name="TextBox 48"/>
          <p:cNvSpPr txBox="1"/>
          <p:nvPr/>
        </p:nvSpPr>
        <p:spPr>
          <a:xfrm>
            <a:off x="6430491" y="3983450"/>
            <a:ext cx="1595309"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a:t>Identification  </a:t>
            </a:r>
            <a:r>
              <a:rPr lang="en-GB" sz="800" dirty="0" smtClean="0">
                <a:solidFill>
                  <a:srgbClr val="00B050"/>
                </a:solidFill>
              </a:rPr>
              <a:t>“77481900“</a:t>
            </a:r>
            <a:endParaRPr lang="en-GB" sz="800" dirty="0" smtClean="0">
              <a:solidFill>
                <a:srgbClr val="00B050"/>
              </a:solidFill>
            </a:endParaRPr>
          </a:p>
          <a:p>
            <a:pPr marL="285750" indent="-285750">
              <a:buFont typeface="Arial" panose="020B0604020202020204" pitchFamily="34" charset="0"/>
              <a:buChar char="•"/>
            </a:pPr>
            <a:r>
              <a:rPr lang="en-GB" sz="800" dirty="0" smtClean="0"/>
              <a:t>Name</a:t>
            </a:r>
          </a:p>
        </p:txBody>
      </p:sp>
      <p:sp>
        <p:nvSpPr>
          <p:cNvPr id="50" name="TextBox 49"/>
          <p:cNvSpPr txBox="1"/>
          <p:nvPr/>
        </p:nvSpPr>
        <p:spPr>
          <a:xfrm>
            <a:off x="4252089" y="5191369"/>
            <a:ext cx="1651414" cy="954107"/>
          </a:xfrm>
          <a:prstGeom prst="rect">
            <a:avLst/>
          </a:prstGeom>
          <a:noFill/>
        </p:spPr>
        <p:txBody>
          <a:bodyPr wrap="none" rtlCol="0">
            <a:spAutoFit/>
          </a:bodyPr>
          <a:lstStyle/>
          <a:p>
            <a:pPr marL="285750" indent="-285750">
              <a:buFont typeface="Arial" panose="020B0604020202020204" pitchFamily="34" charset="0"/>
              <a:buChar char="•"/>
            </a:pPr>
            <a:r>
              <a:rPr lang="en-GB" sz="800" dirty="0" err="1" smtClean="0"/>
              <a:t>AddressLine</a:t>
            </a:r>
            <a:r>
              <a:rPr lang="en-GB" sz="800" dirty="0" smtClean="0"/>
              <a:t> </a:t>
            </a:r>
            <a:r>
              <a:rPr lang="en-GB" sz="800" b="1" dirty="0" smtClean="0"/>
              <a:t>0..7</a:t>
            </a:r>
            <a:endParaRPr lang="en-GB" sz="800" dirty="0" smtClean="0"/>
          </a:p>
          <a:p>
            <a:pPr marL="285750" indent="-285750">
              <a:buFont typeface="Arial" panose="020B0604020202020204" pitchFamily="34" charset="0"/>
              <a:buChar char="•"/>
            </a:pPr>
            <a:r>
              <a:rPr lang="en-GB" sz="800" dirty="0" err="1" smtClean="0"/>
              <a:t>BuildingNumber</a:t>
            </a:r>
            <a:r>
              <a:rPr lang="en-GB" sz="800" dirty="0" smtClean="0"/>
              <a:t> “</a:t>
            </a:r>
            <a:r>
              <a:rPr lang="en-GB" sz="800" dirty="0" smtClean="0">
                <a:solidFill>
                  <a:srgbClr val="00B050"/>
                </a:solidFill>
              </a:rPr>
              <a:t>27”</a:t>
            </a:r>
            <a:endParaRPr lang="en-GB" sz="800" dirty="0" smtClean="0">
              <a:solidFill>
                <a:srgbClr val="00B050"/>
              </a:solidFill>
            </a:endParaRPr>
          </a:p>
          <a:p>
            <a:pPr marL="285750" indent="-285750">
              <a:buFont typeface="Arial" panose="020B0604020202020204" pitchFamily="34" charset="0"/>
              <a:buChar char="•"/>
            </a:pPr>
            <a:r>
              <a:rPr lang="en-GB" sz="800" dirty="0" err="1" smtClean="0"/>
              <a:t>StreetName</a:t>
            </a:r>
            <a:r>
              <a:rPr lang="en-GB" sz="800" dirty="0" smtClean="0"/>
              <a:t> </a:t>
            </a:r>
            <a:r>
              <a:rPr lang="en-GB" sz="800" dirty="0" smtClean="0">
                <a:solidFill>
                  <a:srgbClr val="00B050"/>
                </a:solidFill>
              </a:rPr>
              <a:t>“Conway Road”</a:t>
            </a:r>
            <a:endParaRPr lang="en-GB" sz="800" dirty="0" smtClean="0">
              <a:solidFill>
                <a:srgbClr val="00B050"/>
              </a:solidFill>
            </a:endParaRPr>
          </a:p>
          <a:p>
            <a:pPr marL="285750" indent="-285750">
              <a:buFont typeface="Arial" panose="020B0604020202020204" pitchFamily="34" charset="0"/>
              <a:buChar char="•"/>
            </a:pPr>
            <a:r>
              <a:rPr lang="en-GB" sz="800" dirty="0" err="1" smtClean="0"/>
              <a:t>TownName</a:t>
            </a:r>
            <a:r>
              <a:rPr lang="en-GB" sz="800" dirty="0" smtClean="0"/>
              <a:t> </a:t>
            </a:r>
            <a:r>
              <a:rPr lang="en-GB" sz="800" dirty="0" smtClean="0">
                <a:solidFill>
                  <a:srgbClr val="00B050"/>
                </a:solidFill>
              </a:rPr>
              <a:t>“Colwyn Bay”</a:t>
            </a:r>
            <a:endParaRPr lang="en-GB" sz="800" dirty="0" smtClean="0">
              <a:solidFill>
                <a:srgbClr val="00B050"/>
              </a:solidFill>
            </a:endParaRPr>
          </a:p>
          <a:p>
            <a:pPr marL="285750" indent="-285750">
              <a:buFont typeface="Arial" panose="020B0604020202020204" pitchFamily="34" charset="0"/>
              <a:buChar char="•"/>
            </a:pPr>
            <a:r>
              <a:rPr lang="en-GB" sz="800" dirty="0" err="1" smtClean="0"/>
              <a:t>CountrySubDivision</a:t>
            </a:r>
            <a:r>
              <a:rPr lang="en-GB" sz="800" dirty="0" smtClean="0"/>
              <a:t> </a:t>
            </a:r>
            <a:r>
              <a:rPr lang="en-GB" sz="800" b="1" dirty="0" smtClean="0"/>
              <a:t>0..2</a:t>
            </a:r>
            <a:endParaRPr lang="en-GB" sz="800" dirty="0" smtClean="0"/>
          </a:p>
          <a:p>
            <a:pPr marL="285750" indent="-285750">
              <a:buFont typeface="Arial" panose="020B0604020202020204" pitchFamily="34" charset="0"/>
              <a:buChar char="•"/>
            </a:pPr>
            <a:r>
              <a:rPr lang="en-GB" sz="800" dirty="0" smtClean="0"/>
              <a:t>Country </a:t>
            </a:r>
            <a:r>
              <a:rPr lang="en-GB" sz="800" dirty="0" smtClean="0">
                <a:solidFill>
                  <a:srgbClr val="00B050"/>
                </a:solidFill>
              </a:rPr>
              <a:t>“GB”</a:t>
            </a:r>
            <a:endParaRPr lang="en-GB" sz="800" dirty="0" smtClean="0">
              <a:solidFill>
                <a:srgbClr val="00B050"/>
              </a:solidFill>
            </a:endParaRPr>
          </a:p>
          <a:p>
            <a:pPr marL="285750" indent="-285750">
              <a:buFont typeface="Arial" panose="020B0604020202020204" pitchFamily="34" charset="0"/>
              <a:buChar char="•"/>
            </a:pPr>
            <a:r>
              <a:rPr lang="en-GB" sz="800" dirty="0" err="1" smtClean="0"/>
              <a:t>PostCode</a:t>
            </a:r>
            <a:r>
              <a:rPr lang="en-GB" sz="800" dirty="0" smtClean="0"/>
              <a:t> </a:t>
            </a:r>
            <a:r>
              <a:rPr lang="en-GB" sz="800" dirty="0" smtClean="0">
                <a:solidFill>
                  <a:srgbClr val="00B050"/>
                </a:solidFill>
              </a:rPr>
              <a:t>“LL29 7AH”</a:t>
            </a:r>
            <a:endParaRPr lang="en-GB" sz="800" dirty="0" smtClean="0">
              <a:solidFill>
                <a:srgbClr val="00B050"/>
              </a:solidFill>
            </a:endParaRPr>
          </a:p>
        </p:txBody>
      </p:sp>
      <p:sp>
        <p:nvSpPr>
          <p:cNvPr id="51" name="TextBox 50"/>
          <p:cNvSpPr txBox="1"/>
          <p:nvPr/>
        </p:nvSpPr>
        <p:spPr>
          <a:xfrm>
            <a:off x="7111052" y="5856828"/>
            <a:ext cx="1620957" cy="338554"/>
          </a:xfrm>
          <a:prstGeom prst="rect">
            <a:avLst/>
          </a:prstGeom>
          <a:noFill/>
        </p:spPr>
        <p:txBody>
          <a:bodyPr wrap="none" rtlCol="0">
            <a:spAutoFit/>
          </a:bodyPr>
          <a:lstStyle/>
          <a:p>
            <a:pPr marL="285750" indent="-285750">
              <a:buFont typeface="Arial" panose="020B0604020202020204" pitchFamily="34" charset="0"/>
              <a:buChar char="•"/>
            </a:pPr>
            <a:r>
              <a:rPr lang="en-GB" sz="800" dirty="0" smtClean="0"/>
              <a:t>Latitude </a:t>
            </a:r>
            <a:r>
              <a:rPr lang="en-GB" sz="800" b="1" dirty="0"/>
              <a:t>M     </a:t>
            </a:r>
            <a:r>
              <a:rPr lang="en-GB" sz="800" b="1" dirty="0">
                <a:solidFill>
                  <a:srgbClr val="00B050"/>
                </a:solidFill>
              </a:rPr>
              <a:t>“</a:t>
            </a:r>
            <a:r>
              <a:rPr lang="en-GB" sz="800" b="1" dirty="0" smtClean="0">
                <a:solidFill>
                  <a:srgbClr val="00B050"/>
                </a:solidFill>
              </a:rPr>
              <a:t>53.2954477”</a:t>
            </a:r>
            <a:endParaRPr lang="en-GB" sz="800" dirty="0" smtClean="0">
              <a:solidFill>
                <a:srgbClr val="00B050"/>
              </a:solidFill>
            </a:endParaRPr>
          </a:p>
          <a:p>
            <a:pPr marL="285750" indent="-285750">
              <a:buFont typeface="Arial" panose="020B0604020202020204" pitchFamily="34" charset="0"/>
              <a:buChar char="•"/>
            </a:pPr>
            <a:r>
              <a:rPr lang="en-GB" sz="800" dirty="0" smtClean="0"/>
              <a:t>Longitude </a:t>
            </a:r>
            <a:r>
              <a:rPr lang="en-GB" sz="800" b="1" dirty="0"/>
              <a:t>M  </a:t>
            </a:r>
            <a:r>
              <a:rPr lang="en-GB" sz="800" b="1" dirty="0">
                <a:solidFill>
                  <a:srgbClr val="00B050"/>
                </a:solidFill>
              </a:rPr>
              <a:t>“-</a:t>
            </a:r>
            <a:r>
              <a:rPr lang="en-GB" sz="800" b="1" dirty="0" smtClean="0">
                <a:solidFill>
                  <a:srgbClr val="00B050"/>
                </a:solidFill>
              </a:rPr>
              <a:t>3.7292511”</a:t>
            </a:r>
            <a:endParaRPr lang="en-GB" sz="800" dirty="0" smtClean="0">
              <a:solidFill>
                <a:srgbClr val="00B050"/>
              </a:solidFill>
            </a:endParaRPr>
          </a:p>
        </p:txBody>
      </p:sp>
      <p:cxnSp>
        <p:nvCxnSpPr>
          <p:cNvPr id="52" name="Elbow Connector 51"/>
          <p:cNvCxnSpPr>
            <a:stCxn id="38" idx="3"/>
            <a:endCxn id="39" idx="1"/>
          </p:cNvCxnSpPr>
          <p:nvPr/>
        </p:nvCxnSpPr>
        <p:spPr>
          <a:xfrm>
            <a:off x="3065190" y="2372458"/>
            <a:ext cx="414908" cy="541337"/>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38" idx="3"/>
            <a:endCxn id="40" idx="1"/>
          </p:cNvCxnSpPr>
          <p:nvPr/>
        </p:nvCxnSpPr>
        <p:spPr>
          <a:xfrm>
            <a:off x="3065190" y="2372458"/>
            <a:ext cx="395692" cy="139914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0" idx="3"/>
            <a:endCxn id="41" idx="1"/>
          </p:cNvCxnSpPr>
          <p:nvPr/>
        </p:nvCxnSpPr>
        <p:spPr>
          <a:xfrm>
            <a:off x="4541002" y="3771598"/>
            <a:ext cx="795891" cy="381129"/>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40" idx="3"/>
            <a:endCxn id="42" idx="1"/>
          </p:cNvCxnSpPr>
          <p:nvPr/>
        </p:nvCxnSpPr>
        <p:spPr>
          <a:xfrm>
            <a:off x="4541002" y="3771598"/>
            <a:ext cx="809369" cy="124063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2" idx="3"/>
            <a:endCxn id="43" idx="1"/>
          </p:cNvCxnSpPr>
          <p:nvPr/>
        </p:nvCxnSpPr>
        <p:spPr>
          <a:xfrm>
            <a:off x="6430491" y="5012232"/>
            <a:ext cx="152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6" idx="3"/>
            <a:endCxn id="37" idx="1"/>
          </p:cNvCxnSpPr>
          <p:nvPr/>
        </p:nvCxnSpPr>
        <p:spPr>
          <a:xfrm>
            <a:off x="1475656" y="154117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7" idx="2"/>
            <a:endCxn id="38" idx="0"/>
          </p:cNvCxnSpPr>
          <p:nvPr/>
        </p:nvCxnSpPr>
        <p:spPr>
          <a:xfrm>
            <a:off x="2519772" y="1685186"/>
            <a:ext cx="5358" cy="543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43" idx="3"/>
            <a:endCxn id="44" idx="0"/>
          </p:cNvCxnSpPr>
          <p:nvPr/>
        </p:nvCxnSpPr>
        <p:spPr>
          <a:xfrm>
            <a:off x="7663011" y="5012232"/>
            <a:ext cx="94212" cy="51217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83867"/>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9F4E8A-EFA6-493D-BB02-17EDDE9E2B2D}">
  <ds:schemaRefs>
    <ds:schemaRef ds:uri="http://schemas.microsoft.com/sharepoint/v3/contenttype/forms"/>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70897E-8284-4562-8701-F2D029C3594F}">
  <ds:schemaRef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819</TotalTime>
  <Words>488</Words>
  <Application>Microsoft Office PowerPoint</Application>
  <PresentationFormat>A4 Paper (210x297 mm)</PresentationFormat>
  <Paragraphs>114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OBIE Standards PCA Initial Review - 240417</vt:lpstr>
      <vt:lpstr>OBIE Open Data</vt:lpstr>
      <vt:lpstr>Purpose</vt:lpstr>
      <vt:lpstr>Implementation Notes</vt:lpstr>
      <vt:lpstr>ATM v2.0 Top Level Design</vt:lpstr>
      <vt:lpstr>ATM Sample implementation – Lloyds bank external ATM at LL29 7AH </vt:lpstr>
    </vt:vector>
  </TitlesOfParts>
  <Company>UK Payments Administration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James Dey</cp:lastModifiedBy>
  <cp:revision>115</cp:revision>
  <cp:lastPrinted>2017-01-23T11:38:46Z</cp:lastPrinted>
  <dcterms:created xsi:type="dcterms:W3CDTF">2017-04-19T14:43:05Z</dcterms:created>
  <dcterms:modified xsi:type="dcterms:W3CDTF">2017-06-19T14:00:45Z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