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1"/>
  </p:notesMasterIdLst>
  <p:handoutMasterIdLst>
    <p:handoutMasterId r:id="rId12"/>
  </p:handoutMasterIdLst>
  <p:sldIdLst>
    <p:sldId id="319" r:id="rId5"/>
    <p:sldId id="325" r:id="rId6"/>
    <p:sldId id="354" r:id="rId7"/>
    <p:sldId id="323" r:id="rId8"/>
    <p:sldId id="355" r:id="rId9"/>
    <p:sldId id="356" r:id="rId10"/>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38B2862-0FAC-4F62-B644-71391EE48577}">
          <p14:sldIdLst>
            <p14:sldId id="319"/>
          </p14:sldIdLst>
        </p14:section>
        <p14:section name="Background" id="{0FE2F3EE-5D40-4818-BDD3-0137F2D52F22}">
          <p14:sldIdLst>
            <p14:sldId id="325"/>
            <p14:sldId id="354"/>
          </p14:sldIdLst>
        </p14:section>
        <p14:section name="Design" id="{22135AF5-A726-43DC-991D-49A6806F4D6D}">
          <p14:sldIdLst>
            <p14:sldId id="323"/>
            <p14:sldId id="355"/>
            <p14:sldId id="356"/>
          </p14:sldIdLst>
        </p14:section>
      </p14:sectionLst>
    </p:ext>
    <p:ext uri="{EFAFB233-063F-42B5-8137-9DF3F51BA10A}">
      <p15:sldGuideLst xmlns:p15="http://schemas.microsoft.com/office/powerpoint/2012/main" xmlns="">
        <p15:guide id="1" orient="horz" pos="572">
          <p15:clr>
            <a:srgbClr val="A4A3A4"/>
          </p15:clr>
        </p15:guide>
        <p15:guide id="2" pos="2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E9EDF4"/>
    <a:srgbClr val="D0D8E8"/>
    <a:srgbClr val="0000FF"/>
    <a:srgbClr val="FFFFCC"/>
    <a:srgbClr val="FF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271" autoAdjust="0"/>
    <p:restoredTop sz="97516" autoAdjust="0"/>
  </p:normalViewPr>
  <p:slideViewPr>
    <p:cSldViewPr showGuides="1">
      <p:cViewPr>
        <p:scale>
          <a:sx n="87" d="100"/>
          <a:sy n="87" d="100"/>
        </p:scale>
        <p:origin x="-1062" y="-246"/>
      </p:cViewPr>
      <p:guideLst>
        <p:guide orient="horz" pos="572"/>
        <p:guide pos="2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92DC7E7-F750-4502-93B2-9E867071CA17}" type="datetimeFigureOut">
              <a:rPr lang="en-GB" smtClean="0"/>
              <a:t>19/06/2017</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E11DC1-AF63-446D-B3EA-500A6166FF0C}" type="slidenum">
              <a:rPr lang="en-GB" smtClean="0"/>
              <a:t>‹#›</a:t>
            </a:fld>
            <a:endParaRPr lang="en-GB" dirty="0"/>
          </a:p>
        </p:txBody>
      </p:sp>
    </p:spTree>
    <p:extLst>
      <p:ext uri="{BB962C8B-B14F-4D97-AF65-F5344CB8AC3E}">
        <p14:creationId xmlns:p14="http://schemas.microsoft.com/office/powerpoint/2010/main" val="466066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91BC17A-EF21-42FE-9C13-C0D7D713096B}" type="datetimeFigureOut">
              <a:rPr lang="en-GB" smtClean="0"/>
              <a:t>19/06/2017</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4ED04875-7268-4C7C-BA18-9379223FDA82}" type="slidenum">
              <a:rPr lang="en-GB" smtClean="0"/>
              <a:t>‹#›</a:t>
            </a:fld>
            <a:endParaRPr lang="en-GB" dirty="0"/>
          </a:p>
        </p:txBody>
      </p:sp>
    </p:spTree>
    <p:extLst>
      <p:ext uri="{BB962C8B-B14F-4D97-AF65-F5344CB8AC3E}">
        <p14:creationId xmlns:p14="http://schemas.microsoft.com/office/powerpoint/2010/main" val="3224548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ront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Subtitle 2"/>
          <p:cNvSpPr>
            <a:spLocks noGrp="1"/>
          </p:cNvSpPr>
          <p:nvPr>
            <p:ph type="subTitle" idx="1"/>
          </p:nvPr>
        </p:nvSpPr>
        <p:spPr>
          <a:xfrm>
            <a:off x="1485900" y="3886200"/>
            <a:ext cx="6934200" cy="1752600"/>
          </a:xfrm>
        </p:spPr>
        <p:txBody>
          <a:bodyPr>
            <a:normAutofit/>
          </a:bodyPr>
          <a:lstStyle>
            <a:lvl1pPr marL="0" indent="0" algn="l">
              <a:buNone/>
              <a:defRPr sz="2400" b="1"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a:latin typeface="Arial" panose="020B0604020202020204" pitchFamily="34" charset="0"/>
                <a:cs typeface="Arial" panose="020B0604020202020204" pitchFamily="34" charset="0"/>
              </a:rPr>
              <a:t>Click to edit Master subtitle style</a:t>
            </a:r>
            <a:endParaRPr lang="en-US"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BFCC500-556D-4CBC-A2C8-6A3BEBEADEDA}" type="datetime1">
              <a:rPr lang="en-GB" smtClean="0"/>
              <a:pPr/>
              <a:t>19/06/2017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4"/>
          <p:cNvSpPr>
            <a:spLocks noGrp="1"/>
          </p:cNvSpPr>
          <p:nvPr>
            <p:ph type="sldNum" sz="quarter" idx="12"/>
          </p:nvPr>
        </p:nvSpPr>
        <p:spPr>
          <a:xfrm>
            <a:off x="8595965"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6" name="Rectangle 5"/>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053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MG">
    <p:spTree>
      <p:nvGrpSpPr>
        <p:cNvPr id="1" name=""/>
        <p:cNvGrpSpPr/>
        <p:nvPr/>
      </p:nvGrpSpPr>
      <p:grpSpPr>
        <a:xfrm>
          <a:off x="0" y="0"/>
          <a:ext cx="0" cy="0"/>
          <a:chOff x="0" y="0"/>
          <a:chExt cx="0" cy="0"/>
        </a:xfrm>
      </p:grpSpPr>
      <p:sp>
        <p:nvSpPr>
          <p:cNvPr id="2" name="Title 1"/>
          <p:cNvSpPr>
            <a:spLocks noGrp="1"/>
          </p:cNvSpPr>
          <p:nvPr>
            <p:ph type="title"/>
          </p:nvPr>
        </p:nvSpPr>
        <p:spPr>
          <a:xfrm>
            <a:off x="272480" y="44624"/>
            <a:ext cx="8915400" cy="1143000"/>
          </a:xfrm>
        </p:spPr>
        <p:txBody>
          <a:bodyPr>
            <a:normAutofit/>
          </a:bodyPr>
          <a:lstStyle>
            <a:lvl1pPr>
              <a:defRPr sz="3600" baseline="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7D4D5BAF-552B-4F29-94C9-37C938EEE28E}" type="datetime1">
              <a:rPr lang="en-GB" smtClean="0"/>
              <a:pPr/>
              <a:t>19/06/2017</a:t>
            </a:fld>
            <a:endParaRPr lang="en-GB" dirty="0"/>
          </a:p>
        </p:txBody>
      </p:sp>
      <p:sp>
        <p:nvSpPr>
          <p:cNvPr id="4" name="Footer Placeholder 3"/>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5" name="Slide Number Placeholder 4"/>
          <p:cNvSpPr>
            <a:spLocks noGrp="1"/>
          </p:cNvSpPr>
          <p:nvPr>
            <p:ph type="sldNum" sz="quarter" idx="12"/>
          </p:nvPr>
        </p:nvSpPr>
        <p:spPr>
          <a:xfrm>
            <a:off x="8739981" y="6270363"/>
            <a:ext cx="893539"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sp>
        <p:nvSpPr>
          <p:cNvPr id="15" name="Text Placeholder 2"/>
          <p:cNvSpPr>
            <a:spLocks noGrp="1"/>
          </p:cNvSpPr>
          <p:nvPr>
            <p:ph idx="1"/>
          </p:nvPr>
        </p:nvSpPr>
        <p:spPr>
          <a:xfrm>
            <a:off x="495300" y="1484784"/>
            <a:ext cx="8915400" cy="4525963"/>
          </a:xfrm>
          <a:prstGeom prst="rect">
            <a:avLst/>
          </a:prstGeom>
        </p:spPr>
        <p:txBody>
          <a:bodyPr vert="horz" lIns="91440" tIns="45720" rIns="91440" bIns="45720" rtlCol="0">
            <a:normAutofit/>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6"/>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900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72480" y="53752"/>
            <a:ext cx="8915400" cy="1143000"/>
          </a:xfrm>
        </p:spPr>
        <p:txBody>
          <a:bodyPr>
            <a:normAutofit/>
          </a:bodyPr>
          <a:lstStyle>
            <a:lvl1pPr>
              <a:defRPr sz="3600" b="1">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FEDD323-0E26-4527-AE4B-DFD1155EEBFA}" type="datetime1">
              <a:rPr lang="en-GB" smtClean="0"/>
              <a:pPr/>
              <a:t>19/06/2017</a:t>
            </a:fld>
            <a:endParaRPr lang="en-GB" dirty="0"/>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12"/>
          </p:nvPr>
        </p:nvSpPr>
        <p:spPr>
          <a:xfrm>
            <a:off x="8739981" y="6304235"/>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9" name="Rectangle 8"/>
          <p:cNvSpPr/>
          <p:nvPr userDrawn="1"/>
        </p:nvSpPr>
        <p:spPr>
          <a:xfrm>
            <a:off x="6321152" y="6309320"/>
            <a:ext cx="216024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57570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782506" y="4406901"/>
            <a:ext cx="8420100" cy="1362075"/>
          </a:xfrm>
        </p:spPr>
        <p:txBody>
          <a:bodyPr anchor="t">
            <a:normAutofit/>
          </a:bodyPr>
          <a:lstStyle>
            <a:lvl1pPr algn="l">
              <a:defRPr sz="3200" b="1" cap="all">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348D2A-F448-43BA-91E7-4DCDFD07FF0C}" type="datetime1">
              <a:rPr lang="en-GB" smtClean="0"/>
              <a:t>19/06/2017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8693844" y="6304235"/>
            <a:ext cx="1155700" cy="365125"/>
          </a:xfrm>
          <a:prstGeom prst="rect">
            <a:avLst/>
          </a:prstGeom>
        </p:spPr>
        <p:txBody>
          <a:bodyPr/>
          <a:lstStyle/>
          <a:p>
            <a:fld id="{4A2DB0F2-F4EF-4E89-9923-89F787F07F61}" type="slidenum">
              <a:rPr lang="en-GB" smtClean="0"/>
              <a:t>‹#›</a:t>
            </a:fld>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260648"/>
            <a:ext cx="2111370" cy="457336"/>
          </a:xfrm>
          <a:prstGeom prst="rect">
            <a:avLst/>
          </a:prstGeom>
        </p:spPr>
      </p:pic>
    </p:spTree>
    <p:extLst>
      <p:ext uri="{BB962C8B-B14F-4D97-AF65-F5344CB8AC3E}">
        <p14:creationId xmlns:p14="http://schemas.microsoft.com/office/powerpoint/2010/main" val="376025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14064" y="125760"/>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Content Placeholder 2"/>
          <p:cNvSpPr>
            <a:spLocks noGrp="1"/>
          </p:cNvSpPr>
          <p:nvPr>
            <p:ph sz="half" idx="1"/>
          </p:nvPr>
        </p:nvSpPr>
        <p:spPr>
          <a:xfrm>
            <a:off x="536575"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atin typeface="Times New Roman" panose="02020603050405020304" pitchFamily="18" charset="0"/>
                <a:cs typeface="Times New Roman" panose="02020603050405020304" pitchFamily="18" charset="0"/>
              </a:defRPr>
            </a:lvl1pPr>
            <a:lvl2pPr>
              <a:defRPr sz="24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1800">
                <a:latin typeface="Times New Roman" panose="02020603050405020304" pitchFamily="18" charset="0"/>
                <a:cs typeface="Times New Roman" panose="02020603050405020304" pitchFamily="18" charset="0"/>
              </a:defRPr>
            </a:lvl4pPr>
            <a:lvl5pPr>
              <a:defRPr sz="1800">
                <a:latin typeface="Times New Roman" panose="02020603050405020304" pitchFamily="18" charset="0"/>
                <a:cs typeface="Times New Roman" panose="020206030504050203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601CFFB2-76BA-41B7-BC88-CDEF27832C50}" type="datetime1">
              <a:rPr lang="en-GB" smtClean="0"/>
              <a:pPr/>
              <a:t>19/06/2017</a:t>
            </a:fld>
            <a:endParaRPr lang="en-GB" dirty="0"/>
          </a:p>
        </p:txBody>
      </p:sp>
      <p:sp>
        <p:nvSpPr>
          <p:cNvPr id="6" name="Footer Placeholder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12"/>
          </p:nvPr>
        </p:nvSpPr>
        <p:spPr>
          <a:xfrm>
            <a:off x="8750300" y="6237312"/>
            <a:ext cx="1155700"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188640"/>
            <a:ext cx="2111370" cy="457336"/>
          </a:xfrm>
          <a:prstGeom prst="rect">
            <a:avLst/>
          </a:prstGeom>
        </p:spPr>
      </p:pic>
    </p:spTree>
    <p:extLst>
      <p:ext uri="{BB962C8B-B14F-4D97-AF65-F5344CB8AC3E}">
        <p14:creationId xmlns:p14="http://schemas.microsoft.com/office/powerpoint/2010/main" val="316153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a:xfrm>
            <a:off x="200472" y="116632"/>
            <a:ext cx="8915400" cy="1143000"/>
          </a:xfrm>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atin typeface="Times New Roman" panose="02020603050405020304" pitchFamily="18"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1800">
                <a:latin typeface="Times New Roman" panose="02020603050405020304" pitchFamily="18" charset="0"/>
                <a:cs typeface="Times New Roman" panose="02020603050405020304" pitchFamily="18" charset="0"/>
              </a:defRPr>
            </a:lvl3pPr>
            <a:lvl4pPr>
              <a:defRPr sz="1600">
                <a:latin typeface="Times New Roman" panose="02020603050405020304" pitchFamily="18" charset="0"/>
                <a:cs typeface="Times New Roman" panose="02020603050405020304" pitchFamily="18" charset="0"/>
              </a:defRPr>
            </a:lvl4pPr>
            <a:lvl5pPr>
              <a:defRPr sz="16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117512-1ED1-493C-BE3C-6A585A11DBD3}" type="datetime1">
              <a:rPr lang="en-GB" smtClean="0"/>
              <a:pPr/>
              <a:t>19/06/2017</a:t>
            </a:fld>
            <a:endParaRPr lang="en-GB" dirty="0"/>
          </a:p>
        </p:txBody>
      </p:sp>
      <p:sp>
        <p:nvSpPr>
          <p:cNvPr id="8" name="Footer Placeholder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Slide Number Placeholder 8"/>
          <p:cNvSpPr>
            <a:spLocks noGrp="1"/>
          </p:cNvSpPr>
          <p:nvPr>
            <p:ph type="sldNum" sz="quarter" idx="12"/>
          </p:nvPr>
        </p:nvSpPr>
        <p:spPr>
          <a:xfrm>
            <a:off x="8739981" y="6237312"/>
            <a:ext cx="965547" cy="365125"/>
          </a:xfrm>
          <a:prstGeom prst="rect">
            <a:avLst/>
          </a:prstGeom>
        </p:spPr>
        <p:txBody>
          <a:bodyPr/>
          <a:lstStyle>
            <a:lvl1pPr>
              <a:defRPr>
                <a:latin typeface="Arial" panose="020B0604020202020204" pitchFamily="34" charset="0"/>
                <a:cs typeface="Arial" panose="020B0604020202020204" pitchFamily="34" charset="0"/>
              </a:defRPr>
            </a:lvl1pPr>
          </a:lstStyle>
          <a:p>
            <a:fld id="{4A2DB0F2-F4EF-4E89-9923-89F787F07F61}" type="slidenum">
              <a:rPr lang="en-GB" smtClean="0"/>
              <a:pPr/>
              <a:t>‹#›</a:t>
            </a:fld>
            <a:endParaRPr lang="en-GB"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3280" y="260648"/>
            <a:ext cx="2111370" cy="457336"/>
          </a:xfrm>
          <a:prstGeom prst="rect">
            <a:avLst/>
          </a:prstGeom>
        </p:spPr>
      </p:pic>
    </p:spTree>
    <p:extLst>
      <p:ext uri="{BB962C8B-B14F-4D97-AF65-F5344CB8AC3E}">
        <p14:creationId xmlns:p14="http://schemas.microsoft.com/office/powerpoint/2010/main" val="172548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2" name="Title 1"/>
          <p:cNvSpPr>
            <a:spLocks noGrp="1"/>
          </p:cNvSpPr>
          <p:nvPr>
            <p:ph type="title"/>
          </p:nvPr>
        </p:nvSpPr>
        <p:spPr/>
        <p:txBody>
          <a:bodyPr>
            <a:normAutofit/>
          </a:bodyPr>
          <a:lstStyle>
            <a:lvl1pPr>
              <a:defRPr sz="3600">
                <a:latin typeface="Times New Roman" panose="02020603050405020304" pitchFamily="18" charset="0"/>
                <a:cs typeface="Times New Roman" panose="02020603050405020304" pitchFamily="18" charset="0"/>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8739981" y="6237312"/>
            <a:ext cx="1037555" cy="365125"/>
          </a:xfrm>
          <a:prstGeom prst="rect">
            <a:avLst/>
          </a:prstGeom>
        </p:spPr>
        <p:txBody>
          <a:bodyPr/>
          <a:lstStyle/>
          <a:p>
            <a:fld id="{4A2DB0F2-F4EF-4E89-9923-89F787F07F61}" type="slidenum">
              <a:rPr lang="en-GB" smtClean="0"/>
              <a:t>‹#›</a:t>
            </a:fld>
            <a:endParaRPr lang="en-GB"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17296" y="260648"/>
            <a:ext cx="2111370" cy="457336"/>
          </a:xfrm>
          <a:prstGeom prst="rect">
            <a:avLst/>
          </a:prstGeom>
        </p:spPr>
      </p:pic>
    </p:spTree>
    <p:extLst>
      <p:ext uri="{BB962C8B-B14F-4D97-AF65-F5344CB8AC3E}">
        <p14:creationId xmlns:p14="http://schemas.microsoft.com/office/powerpoint/2010/main" val="1206432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 t="21422" r="-464" b="-394101"/>
          <a:stretch/>
        </p:blipFill>
        <p:spPr>
          <a:xfrm>
            <a:off x="17862" y="-27384"/>
            <a:ext cx="9924898" cy="5868000"/>
          </a:xfrm>
          <a:prstGeom prst="rect">
            <a:avLst/>
          </a:prstGeom>
        </p:spPr>
      </p:pic>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5288" y="188640"/>
            <a:ext cx="2111370" cy="457336"/>
          </a:xfrm>
          <a:prstGeom prst="rect">
            <a:avLst/>
          </a:prstGeom>
        </p:spPr>
      </p:pic>
      <p:sp>
        <p:nvSpPr>
          <p:cNvPr id="12" name="Title 11"/>
          <p:cNvSpPr>
            <a:spLocks noGrp="1"/>
          </p:cNvSpPr>
          <p:nvPr>
            <p:ph type="title"/>
          </p:nvPr>
        </p:nvSpPr>
        <p:spPr/>
        <p:txBody>
          <a:bodyPr/>
          <a:lstStyle/>
          <a:p>
            <a:r>
              <a:rPr lang="en-US"/>
              <a:t>Click to edit Master title style</a:t>
            </a:r>
            <a:endParaRPr lang="en-GB"/>
          </a:p>
        </p:txBody>
      </p:sp>
      <p:sp>
        <p:nvSpPr>
          <p:cNvPr id="13" name="Date Placeholder 12"/>
          <p:cNvSpPr>
            <a:spLocks noGrp="1"/>
          </p:cNvSpPr>
          <p:nvPr>
            <p:ph type="dt" sz="half" idx="10"/>
          </p:nvPr>
        </p:nvSpPr>
        <p:spPr/>
        <p:txBody>
          <a:bodyPr/>
          <a:lstStyle/>
          <a:p>
            <a:fld id="{A904106B-FC39-418C-8E11-F9BD0D1AA3F3}" type="datetime1">
              <a:rPr lang="en-GB" smtClean="0"/>
              <a:t>19/06/2017</a:t>
            </a:fld>
            <a:endParaRPr lang="en-GB" dirty="0"/>
          </a:p>
        </p:txBody>
      </p:sp>
      <p:sp>
        <p:nvSpPr>
          <p:cNvPr id="14" name="Footer Placeholder 13"/>
          <p:cNvSpPr>
            <a:spLocks noGrp="1"/>
          </p:cNvSpPr>
          <p:nvPr>
            <p:ph type="ftr" sz="quarter" idx="11"/>
          </p:nvPr>
        </p:nvSpPr>
        <p:spPr/>
        <p:txBody>
          <a:bodyPr/>
          <a:lstStyle/>
          <a:p>
            <a:endParaRPr lang="en-GB" dirty="0"/>
          </a:p>
        </p:txBody>
      </p:sp>
      <p:sp>
        <p:nvSpPr>
          <p:cNvPr id="15" name="Slide Number Placeholder 14"/>
          <p:cNvSpPr>
            <a:spLocks noGrp="1"/>
          </p:cNvSpPr>
          <p:nvPr>
            <p:ph type="sldNum" sz="quarter" idx="12"/>
          </p:nvPr>
        </p:nvSpPr>
        <p:spPr/>
        <p:txBody>
          <a:bodyPr/>
          <a:lstStyle/>
          <a:p>
            <a:fld id="{4A2DB0F2-F4EF-4E89-9923-89F787F07F61}" type="slidenum">
              <a:rPr lang="en-GB" smtClean="0"/>
              <a:pPr/>
              <a:t>‹#›</a:t>
            </a:fld>
            <a:endParaRPr lang="en-GB" dirty="0"/>
          </a:p>
        </p:txBody>
      </p:sp>
    </p:spTree>
    <p:extLst>
      <p:ext uri="{BB962C8B-B14F-4D97-AF65-F5344CB8AC3E}">
        <p14:creationId xmlns:p14="http://schemas.microsoft.com/office/powerpoint/2010/main" val="438391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0">
            <a:extLst>
              <a:ext uri="{28A0092B-C50C-407E-A947-70E740481C1C}">
                <a14:useLocalDpi xmlns:a14="http://schemas.microsoft.com/office/drawing/2010/main" val="0"/>
              </a:ext>
            </a:extLst>
          </a:blip>
          <a:srcRect l="1" t="21422" r="-464" b="-394101"/>
          <a:stretch/>
        </p:blipFill>
        <p:spPr>
          <a:xfrm>
            <a:off x="28516" y="0"/>
            <a:ext cx="9924898" cy="5868000"/>
          </a:xfrm>
          <a:prstGeom prst="rect">
            <a:avLst/>
          </a:prstGeom>
        </p:spPr>
      </p:pic>
      <p:sp>
        <p:nvSpPr>
          <p:cNvPr id="2" name="Title Placeholder 1"/>
          <p:cNvSpPr>
            <a:spLocks noGrp="1"/>
          </p:cNvSpPr>
          <p:nvPr>
            <p:ph type="title"/>
          </p:nvPr>
        </p:nvSpPr>
        <p:spPr>
          <a:xfrm>
            <a:off x="286072" y="53752"/>
            <a:ext cx="89154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000" b="1">
                <a:solidFill>
                  <a:schemeClr val="tx1">
                    <a:tint val="75000"/>
                  </a:schemeClr>
                </a:solidFill>
              </a:defRPr>
            </a:lvl1pPr>
          </a:lstStyle>
          <a:p>
            <a:fld id="{A904106B-FC39-418C-8E11-F9BD0D1AA3F3}" type="datetime1">
              <a:rPr lang="en-GB" smtClean="0"/>
              <a:t>19/06/2017</a:t>
            </a:fld>
            <a:endParaRPr lang="en-GB"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362090536"/>
              </p:ext>
            </p:extLst>
          </p:nvPr>
        </p:nvGraphicFramePr>
        <p:xfrm>
          <a:off x="522611" y="6281504"/>
          <a:ext cx="8915400" cy="274320"/>
        </p:xfrm>
        <a:graphic>
          <a:graphicData uri="http://schemas.openxmlformats.org/drawingml/2006/table">
            <a:tbl>
              <a:tblPr firstRow="1" firstCol="1" bandRow="1"/>
              <a:tblGrid>
                <a:gridCol w="8023860">
                  <a:extLst>
                    <a:ext uri="{9D8B030D-6E8A-4147-A177-3AD203B41FA5}">
                      <a16:colId xmlns:a16="http://schemas.microsoft.com/office/drawing/2014/main" xmlns="" val="20000"/>
                    </a:ext>
                  </a:extLst>
                </a:gridCol>
                <a:gridCol w="891540">
                  <a:extLst>
                    <a:ext uri="{9D8B030D-6E8A-4147-A177-3AD203B41FA5}">
                      <a16:colId xmlns:a16="http://schemas.microsoft.com/office/drawing/2014/main" xmlns="" val="20001"/>
                    </a:ext>
                  </a:extLst>
                </a:gridCol>
              </a:tblGrid>
              <a:tr h="0">
                <a:tc>
                  <a:txBody>
                    <a:bodyPr/>
                    <a:lstStyle/>
                    <a:p>
                      <a:pPr algn="r">
                        <a:spcAft>
                          <a:spcPts val="0"/>
                        </a:spcAft>
                        <a:tabLst>
                          <a:tab pos="2637155" algn="ctr"/>
                          <a:tab pos="5274310" algn="r"/>
                        </a:tabLst>
                      </a:pPr>
                      <a:r>
                        <a:rPr lang="en-GB" sz="1000" dirty="0" err="1">
                          <a:solidFill>
                            <a:schemeClr val="tx1"/>
                          </a:solidFill>
                          <a:effectLst/>
                          <a:latin typeface="Calibri"/>
                          <a:ea typeface="Arial Unicode MS"/>
                        </a:rPr>
                        <a:t>OBIE</a:t>
                      </a:r>
                      <a:r>
                        <a:rPr lang="en-GB" sz="1000" dirty="0">
                          <a:solidFill>
                            <a:schemeClr val="tx1"/>
                          </a:solidFill>
                          <a:effectLst/>
                          <a:latin typeface="Calibri"/>
                          <a:ea typeface="Arial Unicode MS"/>
                        </a:rPr>
                        <a:t>  [</a:t>
                      </a:r>
                      <a:r>
                        <a:rPr lang="en-GB" sz="1000" dirty="0">
                          <a:solidFill>
                            <a:srgbClr val="FF0000"/>
                          </a:solidFill>
                          <a:effectLst/>
                          <a:latin typeface="Calibri"/>
                          <a:ea typeface="Arial Unicode MS"/>
                        </a:rPr>
                        <a:t>ADD CLASSIFICATION] </a:t>
                      </a:r>
                      <a:r>
                        <a:rPr lang="en-GB" sz="1000" dirty="0">
                          <a:solidFill>
                            <a:schemeClr val="tx1"/>
                          </a:solidFill>
                          <a:effectLst/>
                          <a:latin typeface="Calibri"/>
                          <a:ea typeface="Arial Unicode MS"/>
                        </a:rPr>
                        <a:t>[ADD</a:t>
                      </a:r>
                      <a:r>
                        <a:rPr lang="en-GB" sz="1000" baseline="0" dirty="0">
                          <a:solidFill>
                            <a:schemeClr val="tx1"/>
                          </a:solidFill>
                          <a:effectLst/>
                          <a:latin typeface="Calibri"/>
                          <a:ea typeface="Arial Unicode MS"/>
                        </a:rPr>
                        <a:t> TITLE]</a:t>
                      </a:r>
                      <a:endParaRPr lang="en-GB" sz="700" dirty="0">
                        <a:solidFill>
                          <a:schemeClr val="tx1"/>
                        </a:solidFill>
                        <a:effectLst/>
                        <a:latin typeface="Times New Roman"/>
                        <a:ea typeface="Arial Unicode MS"/>
                      </a:endParaRPr>
                    </a:p>
                  </a:txBody>
                  <a:tcPr marL="73025" marR="73025">
                    <a:lnL>
                      <a:noFill/>
                    </a:lnL>
                    <a:lnR>
                      <a:noFill/>
                    </a:lnR>
                    <a:lnT w="12700" cap="flat" cmpd="sng" algn="ctr">
                      <a:solidFill>
                        <a:srgbClr val="000000"/>
                      </a:solidFill>
                      <a:prstDash val="solid"/>
                      <a:round/>
                      <a:headEnd type="none" w="med" len="med"/>
                      <a:tailEnd type="none" w="med" len="med"/>
                    </a:lnT>
                    <a:lnB>
                      <a:noFill/>
                    </a:lnB>
                  </a:tcPr>
                </a:tc>
                <a:tc>
                  <a:txBody>
                    <a:bodyPr/>
                    <a:lstStyle/>
                    <a:p>
                      <a:pPr>
                        <a:spcAft>
                          <a:spcPts val="0"/>
                        </a:spcAft>
                        <a:tabLst>
                          <a:tab pos="2637155" algn="ctr"/>
                          <a:tab pos="5274310" algn="r"/>
                        </a:tabLst>
                      </a:pPr>
                      <a:endParaRPr lang="en-GB" sz="1200" dirty="0">
                        <a:solidFill>
                          <a:schemeClr val="tx1"/>
                        </a:solidFill>
                        <a:effectLst/>
                        <a:latin typeface="Times New Roman"/>
                        <a:ea typeface="Arial Unicode MS"/>
                      </a:endParaRPr>
                    </a:p>
                  </a:txBody>
                  <a:tcPr marL="73025" marR="73025">
                    <a:lnL>
                      <a:noFill/>
                    </a:lnL>
                    <a:lnR>
                      <a:noFill/>
                    </a:lnR>
                    <a:lnT w="12700" cap="flat" cmpd="sng" algn="ctr">
                      <a:solidFill>
                        <a:schemeClr val="tx1"/>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sp>
        <p:nvSpPr>
          <p:cNvPr id="14" name="Slide Number Placeholder 4"/>
          <p:cNvSpPr>
            <a:spLocks noGrp="1"/>
          </p:cNvSpPr>
          <p:nvPr>
            <p:ph type="sldNum" sz="quarter" idx="4"/>
          </p:nvPr>
        </p:nvSpPr>
        <p:spPr>
          <a:xfrm>
            <a:off x="8801313" y="6292397"/>
            <a:ext cx="616183" cy="365125"/>
          </a:xfrm>
          <a:prstGeom prst="rect">
            <a:avLst/>
          </a:prstGeom>
        </p:spPr>
        <p:txBody>
          <a:bodyPr/>
          <a:lstStyle>
            <a:lvl1pPr>
              <a:defRPr sz="1000"/>
            </a:lvl1pPr>
          </a:lstStyle>
          <a:p>
            <a:fld id="{4A2DB0F2-F4EF-4E89-9923-89F787F07F61}" type="slidenum">
              <a:rPr lang="en-GB" smtClean="0"/>
              <a:pPr/>
              <a:t>‹#›</a:t>
            </a:fld>
            <a:endParaRPr lang="en-GB" dirty="0"/>
          </a:p>
        </p:txBody>
      </p:sp>
      <p:sp>
        <p:nvSpPr>
          <p:cNvPr id="10" name="Rectangle 9"/>
          <p:cNvSpPr/>
          <p:nvPr/>
        </p:nvSpPr>
        <p:spPr>
          <a:xfrm>
            <a:off x="-3039888" y="-531440"/>
            <a:ext cx="2476500" cy="854080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b="1" dirty="0">
                <a:latin typeface="Arial" panose="020B0604020202020204" pitchFamily="34" charset="0"/>
                <a:cs typeface="Arial" panose="020B0604020202020204" pitchFamily="34" charset="0"/>
              </a:rPr>
              <a:t>Document Classifications </a:t>
            </a:r>
          </a:p>
          <a:p>
            <a:endParaRPr lang="en-GB" sz="500" b="1" dirty="0">
              <a:latin typeface="Arial" panose="020B0604020202020204" pitchFamily="34" charset="0"/>
              <a:cs typeface="Arial" panose="020B0604020202020204" pitchFamily="34" charset="0"/>
            </a:endParaRPr>
          </a:p>
          <a:p>
            <a:pPr marL="541338" lvl="1" indent="-358775">
              <a:spcAft>
                <a:spcPts val="600"/>
              </a:spcAft>
              <a:buClr>
                <a:schemeClr val="accent1">
                  <a:lumMod val="75000"/>
                </a:schemeClr>
              </a:buClr>
              <a:buFont typeface="+mj-lt"/>
              <a:buAutoNum type="arabicPeriod"/>
            </a:pPr>
            <a:r>
              <a:rPr lang="en-GB" sz="1100" b="1" i="1" dirty="0">
                <a:solidFill>
                  <a:srgbClr val="FF0000"/>
                </a:solidFill>
                <a:latin typeface="Arial" panose="020B0604020202020204" pitchFamily="34" charset="0"/>
                <a:cs typeface="Arial" panose="020B0604020202020204" pitchFamily="34" charset="0"/>
              </a:rPr>
              <a:t>Restricted </a:t>
            </a:r>
            <a:r>
              <a:rPr lang="en-GB" sz="1100" i="1" dirty="0">
                <a:solidFill>
                  <a:srgbClr val="FF0000"/>
                </a:solidFill>
                <a:latin typeface="Arial" panose="020B0604020202020204" pitchFamily="34" charset="0"/>
                <a:cs typeface="Arial" panose="020B0604020202020204" pitchFamily="34" charset="0"/>
              </a:rPr>
              <a:t>– </a:t>
            </a:r>
            <a:r>
              <a:rPr lang="en-GB" sz="1100" i="1" dirty="0">
                <a:solidFill>
                  <a:schemeClr val="tx1"/>
                </a:solidFill>
                <a:latin typeface="Arial" panose="020B0604020202020204" pitchFamily="34" charset="0"/>
                <a:cs typeface="Arial" panose="020B0604020202020204" pitchFamily="34" charset="0"/>
              </a:rPr>
              <a:t>Information that could seriously affect Open Banking business operations, reputation, cause significant financial loss or result in legal or regulatory action.  To be shared with named people only and cannot be shared further without express permission from the originator</a:t>
            </a:r>
            <a:r>
              <a:rPr lang="en-GB" sz="1100" b="1" i="1" dirty="0">
                <a:solidFill>
                  <a:schemeClr val="tx1"/>
                </a:solidFill>
                <a:latin typeface="Arial" panose="020B0604020202020204" pitchFamily="34" charset="0"/>
                <a:cs typeface="Arial" panose="020B0604020202020204" pitchFamily="34" charset="0"/>
              </a:rPr>
              <a:t>.</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Confidential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Sensitive information that can be shared with groups of Open Banking staff, on a need to know basis which, if lost, stolen, altered or compromised could cause direct financial loss, materially damage OBS business operations, reputation or result in legal or regulatory action.</a:t>
            </a:r>
          </a:p>
          <a:p>
            <a:pPr marL="541338" lvl="1" indent="-358775">
              <a:spcAft>
                <a:spcPts val="600"/>
              </a:spcAft>
              <a:buClr>
                <a:schemeClr val="accent1">
                  <a:lumMod val="75000"/>
                </a:schemeClr>
              </a:buClr>
              <a:buFont typeface="+mj-lt"/>
              <a:buAutoNum type="arabicPeriod"/>
            </a:pPr>
            <a:r>
              <a:rPr lang="en-GB" sz="1100" b="1" i="1" dirty="0">
                <a:solidFill>
                  <a:srgbClr val="FFC000"/>
                </a:solidFill>
                <a:latin typeface="Arial" panose="020B0604020202020204" pitchFamily="34" charset="0"/>
                <a:cs typeface="Arial" panose="020B0604020202020204" pitchFamily="34" charset="0"/>
              </a:rPr>
              <a:t>Internal</a:t>
            </a:r>
            <a:r>
              <a:rPr lang="en-GB" sz="1100" i="1" dirty="0">
                <a:solidFill>
                  <a:srgbClr val="FFC00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that can be shared with groups of Open Banking staff, stakeholders or people formally engaged in the Open Banking implementation programme, on a “Need To Know” basis or a business justification that exists and which could damage, embarrass or adversely affect its reputation or cause indirect financial loss if inappropriately disclosed.</a:t>
            </a:r>
          </a:p>
          <a:p>
            <a:pPr marL="541338" lvl="1" indent="-358775">
              <a:spcAft>
                <a:spcPts val="600"/>
              </a:spcAft>
              <a:buClr>
                <a:schemeClr val="accent1">
                  <a:lumMod val="75000"/>
                </a:schemeClr>
              </a:buClr>
              <a:buFont typeface="+mj-lt"/>
              <a:buAutoNum type="arabicPeriod"/>
            </a:pPr>
            <a:r>
              <a:rPr lang="en-GB" sz="1100" b="1" i="1" dirty="0">
                <a:solidFill>
                  <a:srgbClr val="00B050"/>
                </a:solidFill>
                <a:latin typeface="Arial" panose="020B0604020202020204" pitchFamily="34" charset="0"/>
                <a:cs typeface="Arial" panose="020B0604020202020204" pitchFamily="34" charset="0"/>
              </a:rPr>
              <a:t>Public</a:t>
            </a:r>
            <a:r>
              <a:rPr lang="en-GB" sz="1100" i="1" dirty="0">
                <a:solidFill>
                  <a:srgbClr val="00B050"/>
                </a:solidFill>
                <a:latin typeface="Arial" panose="020B0604020202020204" pitchFamily="34" charset="0"/>
                <a:cs typeface="Arial" panose="020B0604020202020204" pitchFamily="34" charset="0"/>
              </a:rPr>
              <a:t> –  </a:t>
            </a:r>
            <a:r>
              <a:rPr lang="en-GB" sz="1100" i="1" dirty="0">
                <a:solidFill>
                  <a:schemeClr val="tx1"/>
                </a:solidFill>
                <a:latin typeface="Arial" panose="020B0604020202020204" pitchFamily="34" charset="0"/>
                <a:cs typeface="Arial" panose="020B0604020202020204" pitchFamily="34" charset="0"/>
              </a:rPr>
              <a:t>Information of low sensitivity, no measurable negative consequences of disclosure or is already in the public domain that can be shared with anyone without restrictions including external release.</a:t>
            </a:r>
          </a:p>
        </p:txBody>
      </p:sp>
      <p:pic>
        <p:nvPicPr>
          <p:cNvPr id="11" name="Picture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73280" y="188640"/>
            <a:ext cx="2111370" cy="457336"/>
          </a:xfrm>
          <a:prstGeom prst="rect">
            <a:avLst/>
          </a:prstGeom>
        </p:spPr>
      </p:pic>
    </p:spTree>
    <p:extLst>
      <p:ext uri="{BB962C8B-B14F-4D97-AF65-F5344CB8AC3E}">
        <p14:creationId xmlns:p14="http://schemas.microsoft.com/office/powerpoint/2010/main" val="3042100143"/>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50" r:id="rId3"/>
    <p:sldLayoutId id="2147483651" r:id="rId4"/>
    <p:sldLayoutId id="2147483652" r:id="rId5"/>
    <p:sldLayoutId id="2147483653" r:id="rId6"/>
    <p:sldLayoutId id="2147483654" r:id="rId7"/>
    <p:sldLayoutId id="2147483658" r:id="rId8"/>
  </p:sldLayoutIdLst>
  <p:hf hdr="0" ftr="0"/>
  <p:txStyles>
    <p:titleStyle>
      <a:lvl1pPr algn="l" defTabSz="914400" rtl="0" eaLnBrk="1" latinLnBrk="0" hangingPunct="1">
        <a:spcBef>
          <a:spcPct val="0"/>
        </a:spcBef>
        <a:buNone/>
        <a:defRPr sz="36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Clr>
          <a:schemeClr val="tx2"/>
        </a:buClr>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Clr>
          <a:schemeClr val="tx2"/>
        </a:buClr>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banking.atlassian.net/wiki/display/STAN/Branch+MIG+Notes" TargetMode="External"/><Relationship Id="rId2" Type="http://schemas.openxmlformats.org/officeDocument/2006/relationships/hyperlink" Target="Branch-AnalysisDesig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google.co.uk/maps/@52.7140745,1.4140166,3a,75y,321.5h,78.13t/data=!3m6!1e1!3m4!1sfZYr80W6xHH8WBcuLjYQCw!2e0!7i13312!8i6656"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28" y="1556792"/>
            <a:ext cx="8420100" cy="1470025"/>
          </a:xfrm>
        </p:spPr>
        <p:txBody>
          <a:bodyPr>
            <a:normAutofit/>
          </a:bodyPr>
          <a:lstStyle/>
          <a:p>
            <a:r>
              <a:rPr lang="en-GB" dirty="0" err="1"/>
              <a:t>OBIE</a:t>
            </a:r>
            <a:r>
              <a:rPr lang="en-GB" dirty="0"/>
              <a:t> Open Data</a:t>
            </a:r>
          </a:p>
        </p:txBody>
      </p:sp>
      <p:graphicFrame>
        <p:nvGraphicFramePr>
          <p:cNvPr id="5" name="Table 4"/>
          <p:cNvGraphicFramePr>
            <a:graphicFrameLocks noGrp="1"/>
          </p:cNvGraphicFramePr>
          <p:nvPr>
            <p:extLst>
              <p:ext uri="{D42A27DB-BD31-4B8C-83A1-F6EECF244321}">
                <p14:modId xmlns:p14="http://schemas.microsoft.com/office/powerpoint/2010/main" val="4051868748"/>
              </p:ext>
            </p:extLst>
          </p:nvPr>
        </p:nvGraphicFramePr>
        <p:xfrm>
          <a:off x="992560" y="4653136"/>
          <a:ext cx="6604000" cy="1112520"/>
        </p:xfrm>
        <a:graphic>
          <a:graphicData uri="http://schemas.openxmlformats.org/drawingml/2006/table">
            <a:tbl>
              <a:tblPr firstRow="1" bandRow="1">
                <a:tableStyleId>{2D5ABB26-0587-4C30-8999-92F81FD0307C}</a:tableStyleId>
              </a:tblPr>
              <a:tblGrid>
                <a:gridCol w="1728192">
                  <a:extLst>
                    <a:ext uri="{9D8B030D-6E8A-4147-A177-3AD203B41FA5}">
                      <a16:colId xmlns:a16="http://schemas.microsoft.com/office/drawing/2014/main" xmlns="" val="20000"/>
                    </a:ext>
                  </a:extLst>
                </a:gridCol>
                <a:gridCol w="4875808">
                  <a:extLst>
                    <a:ext uri="{9D8B030D-6E8A-4147-A177-3AD203B41FA5}">
                      <a16:colId xmlns:a16="http://schemas.microsoft.com/office/drawing/2014/main" xmlns="" val="20001"/>
                    </a:ext>
                  </a:extLst>
                </a:gridCol>
              </a:tblGrid>
              <a:tr h="370840">
                <a:tc>
                  <a:txBody>
                    <a:bodyPr/>
                    <a:lstStyle/>
                    <a:p>
                      <a:r>
                        <a:rPr lang="en-GB" sz="1600" b="1" dirty="0">
                          <a:latin typeface="Times New Roman" panose="02020603050405020304" pitchFamily="18" charset="0"/>
                          <a:cs typeface="Times New Roman" panose="02020603050405020304" pitchFamily="18" charset="0"/>
                        </a:rPr>
                        <a:t>Author: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James </a:t>
                      </a:r>
                      <a:r>
                        <a:rPr lang="en-GB" sz="1600" dirty="0" smtClean="0">
                          <a:latin typeface="Times New Roman" panose="02020603050405020304" pitchFamily="18" charset="0"/>
                          <a:cs typeface="Times New Roman" panose="02020603050405020304" pitchFamily="18" charset="0"/>
                        </a:rPr>
                        <a:t>Dey</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GB" sz="1600" b="1" dirty="0">
                          <a:latin typeface="Times New Roman" panose="02020603050405020304" pitchFamily="18" charset="0"/>
                          <a:cs typeface="Times New Roman" panose="02020603050405020304" pitchFamily="18" charset="0"/>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smtClean="0">
                          <a:latin typeface="Times New Roman" panose="02020603050405020304" pitchFamily="18" charset="0"/>
                          <a:cs typeface="Times New Roman" panose="02020603050405020304" pitchFamily="18" charset="0"/>
                        </a:rPr>
                        <a:t>19/06/2017</a:t>
                      </a:r>
                      <a:endParaRPr lang="en-GB" sz="16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dirty="0">
                          <a:latin typeface="Times New Roman" panose="02020603050405020304" pitchFamily="18" charset="0"/>
                          <a:cs typeface="Times New Roman" panose="02020603050405020304" pitchFamily="18" charset="0"/>
                        </a:rPr>
                        <a:t>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600" dirty="0">
                          <a:latin typeface="Times New Roman" panose="02020603050405020304" pitchFamily="18" charset="0"/>
                          <a:cs typeface="Times New Roman" panose="02020603050405020304" pitchFamily="18" charset="0"/>
                        </a:rPr>
                        <a:t>Restricted to Open Data Working 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6" name="Subtitle 2"/>
          <p:cNvSpPr>
            <a:spLocks noGrp="1"/>
          </p:cNvSpPr>
          <p:nvPr>
            <p:ph type="subTitle" idx="1"/>
          </p:nvPr>
        </p:nvSpPr>
        <p:spPr>
          <a:xfrm>
            <a:off x="848544" y="2996952"/>
            <a:ext cx="6934200" cy="1008112"/>
          </a:xfrm>
        </p:spPr>
        <p:txBody>
          <a:bodyPr>
            <a:normAutofit/>
          </a:bodyPr>
          <a:lstStyle>
            <a:lvl1pPr marL="0" indent="0" algn="l">
              <a:buNone/>
              <a:defRPr sz="2400"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1600" dirty="0" smtClean="0">
                <a:latin typeface="Times New Roman" panose="02020603050405020304" pitchFamily="18" charset="0"/>
                <a:cs typeface="Times New Roman" panose="02020603050405020304" pitchFamily="18" charset="0"/>
              </a:rPr>
              <a:t>Branch</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Message Implementation Guide</a:t>
            </a:r>
          </a:p>
        </p:txBody>
      </p:sp>
    </p:spTree>
    <p:extLst>
      <p:ext uri="{BB962C8B-B14F-4D97-AF65-F5344CB8AC3E}">
        <p14:creationId xmlns:p14="http://schemas.microsoft.com/office/powerpoint/2010/main" val="1223716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a:t>Purpose</a:t>
            </a:r>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2</a:t>
            </a:fld>
            <a:endParaRPr lang="en-GB" dirty="0"/>
          </a:p>
        </p:txBody>
      </p:sp>
      <p:sp>
        <p:nvSpPr>
          <p:cNvPr id="7" name="Rectangle 6"/>
          <p:cNvSpPr/>
          <p:nvPr/>
        </p:nvSpPr>
        <p:spPr>
          <a:xfrm>
            <a:off x="128464" y="1052736"/>
            <a:ext cx="9649072" cy="2677656"/>
          </a:xfrm>
          <a:prstGeom prst="rect">
            <a:avLst/>
          </a:prstGeom>
        </p:spPr>
        <p:txBody>
          <a:bodyPr wrap="square">
            <a:spAutoFit/>
          </a:bodyPr>
          <a:lstStyle/>
          <a:p>
            <a:r>
              <a:rPr lang="en-GB" sz="1200" dirty="0"/>
              <a:t>The message implementation guide (MIG) is designed to assist the implementers of the messaging </a:t>
            </a:r>
            <a:r>
              <a:rPr lang="en-GB" sz="1200" dirty="0" smtClean="0"/>
              <a:t>specification </a:t>
            </a:r>
            <a:r>
              <a:rPr lang="en-GB" sz="1200" dirty="0"/>
              <a:t>by providing worked examples as to how the message fields should be completed in different scenarios. </a:t>
            </a:r>
          </a:p>
          <a:p>
            <a:endParaRPr lang="en-GB" sz="1200" dirty="0"/>
          </a:p>
          <a:p>
            <a:r>
              <a:rPr lang="en-GB" sz="1200" dirty="0"/>
              <a:t>The intention is that this will better ensure consistency. This guide should be read </a:t>
            </a:r>
            <a:r>
              <a:rPr lang="en-GB" sz="1200" dirty="0" smtClean="0"/>
              <a:t>alongside </a:t>
            </a:r>
            <a:r>
              <a:rPr lang="en-GB" sz="1200" dirty="0"/>
              <a:t>the data dictionary which provides fuller information about the rules, constraints and guidelines that should be adhered to when populating the fields.</a:t>
            </a:r>
          </a:p>
          <a:p>
            <a:endParaRPr lang="en-GB" sz="1200" dirty="0"/>
          </a:p>
          <a:p>
            <a:r>
              <a:rPr lang="en-GB" sz="1200" dirty="0"/>
              <a:t>The format that I use in this document for field value assignment is:-</a:t>
            </a:r>
          </a:p>
          <a:p>
            <a:endParaRPr lang="en-GB" sz="1200" dirty="0"/>
          </a:p>
          <a:p>
            <a:r>
              <a:rPr lang="en-GB" sz="1200" b="1" dirty="0"/>
              <a:t>[]</a:t>
            </a:r>
            <a:r>
              <a:rPr lang="en-GB" sz="1200" dirty="0"/>
              <a:t> enclose a set of field values. Where there are multiple records for a particular field, I depict this as [&lt;record 1 value1&gt;,&lt; record 1 value2&gt;…&lt;</a:t>
            </a:r>
            <a:r>
              <a:rPr lang="en-GB" sz="1200" dirty="0" err="1"/>
              <a:t>recordn</a:t>
            </a:r>
            <a:r>
              <a:rPr lang="en-GB" sz="1200" dirty="0"/>
              <a:t> </a:t>
            </a:r>
            <a:r>
              <a:rPr lang="en-GB" sz="1200" dirty="0" err="1"/>
              <a:t>valuen</a:t>
            </a:r>
            <a:r>
              <a:rPr lang="en-GB" sz="1200" dirty="0"/>
              <a:t>&gt;], whilst where I’m showing that there is 1 field value in 1 record, and another field value in a 2</a:t>
            </a:r>
            <a:r>
              <a:rPr lang="en-GB" sz="1200" baseline="30000" dirty="0"/>
              <a:t>nd</a:t>
            </a:r>
            <a:r>
              <a:rPr lang="en-GB" sz="1200" dirty="0"/>
              <a:t> record, I depict this as [&lt;record1 value1&gt;],[&lt;record 2 value 1&gt;],[&lt;record 3 value 3&gt;]</a:t>
            </a:r>
          </a:p>
          <a:p>
            <a:r>
              <a:rPr lang="en-GB" sz="1200" b="1" dirty="0"/>
              <a:t>,</a:t>
            </a:r>
            <a:r>
              <a:rPr lang="en-GB" sz="1200" dirty="0"/>
              <a:t> </a:t>
            </a:r>
            <a:r>
              <a:rPr lang="en-GB" sz="1200" dirty="0" smtClean="0"/>
              <a:t>separates </a:t>
            </a:r>
            <a:r>
              <a:rPr lang="en-GB" sz="1200" dirty="0"/>
              <a:t>individual field values within a field value set.</a:t>
            </a:r>
          </a:p>
          <a:p>
            <a:r>
              <a:rPr lang="en-GB" sz="1200" b="1" dirty="0"/>
              <a:t>“</a:t>
            </a:r>
            <a:r>
              <a:rPr lang="en-GB" sz="1200" dirty="0"/>
              <a:t> surrounds a text or date field value</a:t>
            </a:r>
            <a:r>
              <a:rPr lang="en-GB" sz="1200" dirty="0" smtClean="0"/>
              <a:t>.</a:t>
            </a:r>
            <a:endParaRPr lang="en-GB" sz="1200" dirty="0"/>
          </a:p>
          <a:p>
            <a:endParaRPr lang="en-GB" sz="1200" dirty="0"/>
          </a:p>
        </p:txBody>
      </p:sp>
    </p:spTree>
    <p:extLst>
      <p:ext uri="{BB962C8B-B14F-4D97-AF65-F5344CB8AC3E}">
        <p14:creationId xmlns:p14="http://schemas.microsoft.com/office/powerpoint/2010/main" val="1724978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99392"/>
            <a:ext cx="8915400" cy="1143000"/>
          </a:xfrm>
        </p:spPr>
        <p:txBody>
          <a:bodyPr>
            <a:normAutofit/>
          </a:bodyPr>
          <a:lstStyle/>
          <a:p>
            <a:r>
              <a:rPr lang="en-GB" dirty="0" smtClean="0"/>
              <a:t>Implementation Notes</a:t>
            </a:r>
            <a:endParaRPr lang="en-GB" dirty="0"/>
          </a:p>
        </p:txBody>
      </p:sp>
      <p:sp>
        <p:nvSpPr>
          <p:cNvPr id="3" name="Date Placeholder 2"/>
          <p:cNvSpPr>
            <a:spLocks noGrp="1"/>
          </p:cNvSpPr>
          <p:nvPr>
            <p:ph type="dt" sz="half" idx="10"/>
          </p:nvPr>
        </p:nvSpPr>
        <p:spPr/>
        <p:txBody>
          <a:bodyPr/>
          <a:lstStyle/>
          <a:p>
            <a:fld id="{7D4D5BAF-552B-4F29-94C9-37C938EEE28E}" type="datetime1">
              <a:rPr lang="en-GB" smtClean="0"/>
              <a:t>19/06/2017</a:t>
            </a:fld>
            <a:endParaRPr lang="en-GB" dirty="0"/>
          </a:p>
        </p:txBody>
      </p:sp>
      <p:sp>
        <p:nvSpPr>
          <p:cNvPr id="4" name="Slide Number Placeholder 3"/>
          <p:cNvSpPr>
            <a:spLocks noGrp="1"/>
          </p:cNvSpPr>
          <p:nvPr>
            <p:ph type="sldNum" sz="quarter" idx="12"/>
          </p:nvPr>
        </p:nvSpPr>
        <p:spPr/>
        <p:txBody>
          <a:bodyPr/>
          <a:lstStyle/>
          <a:p>
            <a:fld id="{4A2DB0F2-F4EF-4E89-9923-89F787F07F61}" type="slidenum">
              <a:rPr lang="en-GB" smtClean="0"/>
              <a:t>3</a:t>
            </a:fld>
            <a:endParaRPr lang="en-GB" dirty="0"/>
          </a:p>
        </p:txBody>
      </p:sp>
      <p:sp>
        <p:nvSpPr>
          <p:cNvPr id="7" name="Rectangle 6"/>
          <p:cNvSpPr/>
          <p:nvPr/>
        </p:nvSpPr>
        <p:spPr>
          <a:xfrm>
            <a:off x="128464" y="1052736"/>
            <a:ext cx="9649072" cy="2062103"/>
          </a:xfrm>
          <a:prstGeom prst="rect">
            <a:avLst/>
          </a:prstGeom>
        </p:spPr>
        <p:txBody>
          <a:bodyPr wrap="square">
            <a:spAutoFit/>
          </a:bodyPr>
          <a:lstStyle/>
          <a:p>
            <a:r>
              <a:rPr lang="en-GB" sz="1200" dirty="0"/>
              <a:t>Before implementing the message standard, it is recommended reading the </a:t>
            </a:r>
            <a:r>
              <a:rPr lang="en-GB" sz="1200" dirty="0" smtClean="0">
                <a:hlinkClick r:id="rId2" action="ppaction://hlinkpres?slideindex=1&amp;slidetitle="/>
              </a:rPr>
              <a:t>Branch Analysis &amp; Design</a:t>
            </a:r>
            <a:r>
              <a:rPr lang="en-GB" sz="1200" dirty="0"/>
              <a:t> </a:t>
            </a:r>
            <a:r>
              <a:rPr lang="en-GB" sz="1200" dirty="0" smtClean="0"/>
              <a:t>and </a:t>
            </a:r>
            <a:r>
              <a:rPr lang="en-GB" sz="1200" dirty="0" smtClean="0">
                <a:hlinkClick r:id="rId3"/>
              </a:rPr>
              <a:t>Branch Message Implementation Guide (</a:t>
            </a:r>
            <a:r>
              <a:rPr lang="en-GB" sz="1200" dirty="0" err="1" smtClean="0">
                <a:hlinkClick r:id="rId3"/>
              </a:rPr>
              <a:t>MIG</a:t>
            </a:r>
            <a:r>
              <a:rPr lang="en-GB" sz="1200" dirty="0" smtClean="0">
                <a:hlinkClick r:id="rId3"/>
              </a:rPr>
              <a:t>) Notes </a:t>
            </a:r>
            <a:endParaRPr lang="en-GB" sz="1200" dirty="0" smtClean="0"/>
          </a:p>
          <a:p>
            <a:endParaRPr lang="en-GB" sz="1200" dirty="0"/>
          </a:p>
          <a:p>
            <a:r>
              <a:rPr lang="en-GB" sz="1200" dirty="0" smtClean="0"/>
              <a:t>It is also very useful browsing current </a:t>
            </a:r>
            <a:r>
              <a:rPr lang="en-GB" sz="1200" dirty="0" smtClean="0"/>
              <a:t>Branch</a:t>
            </a:r>
            <a:r>
              <a:rPr lang="en-GB" sz="1200" dirty="0" smtClean="0"/>
              <a:t> </a:t>
            </a:r>
            <a:r>
              <a:rPr lang="en-GB" sz="1200" dirty="0"/>
              <a:t>Locator websites </a:t>
            </a:r>
            <a:r>
              <a:rPr lang="en-GB" sz="1200" dirty="0" smtClean="0"/>
              <a:t>provided </a:t>
            </a:r>
            <a:r>
              <a:rPr lang="en-GB" sz="1200" dirty="0" smtClean="0"/>
              <a:t>by your own organisation, in order to get a feel as to why you need to supply this information.</a:t>
            </a:r>
          </a:p>
          <a:p>
            <a:endParaRPr lang="en-GB" sz="1200" dirty="0" smtClean="0"/>
          </a:p>
          <a:p>
            <a:endParaRPr lang="en-GB" sz="1200" dirty="0"/>
          </a:p>
          <a:p>
            <a:endParaRPr lang="en-GB" sz="800" dirty="0"/>
          </a:p>
          <a:p>
            <a:endParaRPr lang="en-GB" sz="1200" dirty="0"/>
          </a:p>
          <a:p>
            <a:endParaRPr lang="en-GB" sz="1200" dirty="0"/>
          </a:p>
          <a:p>
            <a:endParaRPr lang="en-GB" sz="1200" dirty="0"/>
          </a:p>
        </p:txBody>
      </p:sp>
    </p:spTree>
    <p:extLst>
      <p:ext uri="{BB962C8B-B14F-4D97-AF65-F5344CB8AC3E}">
        <p14:creationId xmlns:p14="http://schemas.microsoft.com/office/powerpoint/2010/main" val="11715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Branch</a:t>
            </a:r>
            <a:r>
              <a:rPr lang="en-GB" sz="1800" dirty="0" smtClean="0"/>
              <a:t> </a:t>
            </a:r>
            <a:r>
              <a:rPr lang="en-GB" sz="1800" dirty="0"/>
              <a:t>v2.0 Top Level Design</a:t>
            </a:r>
          </a:p>
        </p:txBody>
      </p:sp>
      <p:sp>
        <p:nvSpPr>
          <p:cNvPr id="4" name="Date Placeholder 3"/>
          <p:cNvSpPr>
            <a:spLocks noGrp="1"/>
          </p:cNvSpPr>
          <p:nvPr>
            <p:ph type="dt" sz="half" idx="10"/>
          </p:nvPr>
        </p:nvSpPr>
        <p:spPr/>
        <p:txBody>
          <a:bodyPr/>
          <a:lstStyle/>
          <a:p>
            <a:fld id="{6FEDD323-0E26-4527-AE4B-DFD1155EEBFA}" type="datetime1">
              <a:rPr lang="en-GB" smtClean="0"/>
              <a:t>19/06/2017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4</a:t>
            </a:fld>
            <a:endParaRPr lang="en-GB" dirty="0"/>
          </a:p>
        </p:txBody>
      </p:sp>
      <p:sp>
        <p:nvSpPr>
          <p:cNvPr id="60" name="Rounded Rectangle 59"/>
          <p:cNvSpPr/>
          <p:nvPr/>
        </p:nvSpPr>
        <p:spPr>
          <a:xfrm>
            <a:off x="1049693" y="1017851"/>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477730"/>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348880"/>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88599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770897" y="245716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595480" y="245060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539224" y="246434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238693"/>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2315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238693"/>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2" name="Rounded Rectangle 81"/>
          <p:cNvSpPr/>
          <p:nvPr/>
        </p:nvSpPr>
        <p:spPr>
          <a:xfrm>
            <a:off x="4176828" y="4221088"/>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PhoneInfo</a:t>
            </a:r>
            <a:endParaRPr lang="en-GB" sz="800" dirty="0"/>
          </a:p>
        </p:txBody>
      </p:sp>
      <p:sp>
        <p:nvSpPr>
          <p:cNvPr id="83" name="Rounded Rectangle 82"/>
          <p:cNvSpPr/>
          <p:nvPr/>
        </p:nvSpPr>
        <p:spPr>
          <a:xfrm>
            <a:off x="4184072" y="51836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224583"/>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700808"/>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460419"/>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a:endCxn id="82" idx="1"/>
          </p:cNvCxnSpPr>
          <p:nvPr/>
        </p:nvCxnSpPr>
        <p:spPr>
          <a:xfrm>
            <a:off x="1943708" y="2460419"/>
            <a:ext cx="2233120" cy="1878764"/>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460419"/>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499377"/>
            <a:ext cx="968535"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a:t>
            </a:r>
            <a:endParaRPr lang="en-GB" sz="800" dirty="0"/>
          </a:p>
        </p:txBody>
      </p:sp>
      <p:sp>
        <p:nvSpPr>
          <p:cNvPr id="90" name="TextBox 89"/>
          <p:cNvSpPr txBox="1"/>
          <p:nvPr/>
        </p:nvSpPr>
        <p:spPr>
          <a:xfrm>
            <a:off x="1190943" y="2578514"/>
            <a:ext cx="1552028" cy="1569660"/>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a:t>
            </a:r>
            <a:endParaRPr lang="en-GB" sz="800" dirty="0" smtClean="0"/>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a:t>
            </a:r>
            <a:r>
              <a:rPr lang="en-GB" sz="800" dirty="0" smtClean="0"/>
              <a:t> </a:t>
            </a:r>
          </a:p>
          <a:p>
            <a:pPr marL="171450" indent="-171450">
              <a:buFont typeface="Arial" panose="020B0604020202020204" pitchFamily="34" charset="0"/>
              <a:buChar char="•"/>
            </a:pPr>
            <a:r>
              <a:rPr lang="en-GB" sz="800" dirty="0" smtClean="0"/>
              <a:t>Name</a:t>
            </a:r>
          </a:p>
          <a:p>
            <a:pPr marL="171450" indent="-171450">
              <a:buFont typeface="Arial" panose="020B0604020202020204" pitchFamily="34" charset="0"/>
              <a:buChar char="•"/>
            </a:pPr>
            <a:r>
              <a:rPr lang="en-GB" sz="800" dirty="0" smtClean="0"/>
              <a:t>Type </a:t>
            </a:r>
            <a:r>
              <a:rPr lang="en-GB" sz="800" b="1" dirty="0" smtClean="0"/>
              <a:t>M</a:t>
            </a:r>
            <a:endParaRPr lang="en-GB" sz="800" dirty="0" smtClean="0"/>
          </a:p>
          <a:p>
            <a:pPr marL="171450" indent="-171450">
              <a:buFont typeface="Arial" panose="020B0604020202020204" pitchFamily="34" charset="0"/>
              <a:buChar char="•"/>
            </a:pPr>
            <a:r>
              <a:rPr lang="en-GB" sz="800" dirty="0" smtClean="0"/>
              <a:t>Photo</a:t>
            </a:r>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endParaRPr lang="en-GB" sz="800" dirty="0" smtClean="0"/>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endParaRPr lang="en-GB" sz="800" dirty="0" smtClean="0"/>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Notes</a:t>
            </a:r>
            <a:endParaRPr lang="en-GB" sz="800" dirty="0"/>
          </a:p>
        </p:txBody>
      </p:sp>
      <p:cxnSp>
        <p:nvCxnSpPr>
          <p:cNvPr id="91" name="Elbow Connector 90"/>
          <p:cNvCxnSpPr>
            <a:stCxn id="63" idx="0"/>
            <a:endCxn id="66" idx="1"/>
          </p:cNvCxnSpPr>
          <p:nvPr/>
        </p:nvCxnSpPr>
        <p:spPr>
          <a:xfrm rot="5400000" flipH="1" flipV="1">
            <a:off x="4255885" y="2370985"/>
            <a:ext cx="310736" cy="71928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872787"/>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6040039" y="256870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7035168" y="257526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356788"/>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343078"/>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1836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183622"/>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301717"/>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301717"/>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528905" y="2729428"/>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2" name="TextBox 101"/>
          <p:cNvSpPr txBox="1"/>
          <p:nvPr/>
        </p:nvSpPr>
        <p:spPr>
          <a:xfrm>
            <a:off x="7607905" y="2729428"/>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3" name="TextBox 102"/>
          <p:cNvSpPr txBox="1"/>
          <p:nvPr/>
        </p:nvSpPr>
        <p:spPr>
          <a:xfrm>
            <a:off x="6587964" y="3542009"/>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542009"/>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518107"/>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6" name="TextBox 105"/>
          <p:cNvSpPr txBox="1"/>
          <p:nvPr/>
        </p:nvSpPr>
        <p:spPr>
          <a:xfrm>
            <a:off x="4244743" y="4500219"/>
            <a:ext cx="1548822"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Phone </a:t>
            </a:r>
            <a:r>
              <a:rPr lang="en-GB" sz="800" b="1" dirty="0"/>
              <a:t>M </a:t>
            </a:r>
            <a:r>
              <a:rPr lang="en-GB" sz="800" dirty="0">
                <a:solidFill>
                  <a:srgbClr val="00B050"/>
                </a:solidFill>
              </a:rPr>
              <a:t>“+</a:t>
            </a:r>
            <a:r>
              <a:rPr lang="en-GB" sz="800" dirty="0" smtClean="0">
                <a:solidFill>
                  <a:srgbClr val="00B050"/>
                </a:solidFill>
              </a:rPr>
              <a:t>44-3457888444”</a:t>
            </a:r>
            <a:endParaRPr lang="en-GB" sz="800" dirty="0" smtClean="0">
              <a:solidFill>
                <a:srgbClr val="00B050"/>
              </a:solidFill>
            </a:endParaRPr>
          </a:p>
          <a:p>
            <a:pPr marL="171450" indent="-171450">
              <a:buFont typeface="Arial" panose="020B0604020202020204" pitchFamily="34" charset="0"/>
              <a:buChar char="•"/>
            </a:pPr>
            <a:r>
              <a:rPr lang="en-GB" sz="800" dirty="0" err="1" smtClean="0"/>
              <a:t>AlternatePhone</a:t>
            </a:r>
            <a:endParaRPr lang="en-GB" sz="800" dirty="0" smtClean="0"/>
          </a:p>
          <a:p>
            <a:pPr marL="171450" indent="-171450">
              <a:buFont typeface="Arial" panose="020B0604020202020204" pitchFamily="34" charset="0"/>
              <a:buChar char="•"/>
            </a:pPr>
            <a:r>
              <a:rPr lang="en-GB" sz="800" dirty="0" err="1" smtClean="0"/>
              <a:t>AlternatePhoneDescription</a:t>
            </a:r>
            <a:endParaRPr lang="en-GB" sz="800" dirty="0" smtClean="0"/>
          </a:p>
          <a:p>
            <a:pPr marL="171450" indent="-171450">
              <a:buFont typeface="Arial" panose="020B0604020202020204" pitchFamily="34" charset="0"/>
              <a:buChar char="•"/>
            </a:pPr>
            <a:r>
              <a:rPr lang="en-GB" sz="800" dirty="0" err="1" smtClean="0"/>
              <a:t>FaxNumber</a:t>
            </a:r>
            <a:endParaRPr lang="en-GB" sz="800" dirty="0" smtClean="0"/>
          </a:p>
          <a:p>
            <a:pPr marL="171450" indent="-171450">
              <a:buFont typeface="Arial" panose="020B0604020202020204" pitchFamily="34" charset="0"/>
              <a:buChar char="•"/>
            </a:pPr>
            <a:endParaRPr lang="en-GB" sz="800" dirty="0"/>
          </a:p>
        </p:txBody>
      </p:sp>
      <p:sp>
        <p:nvSpPr>
          <p:cNvPr id="107" name="TextBox 106"/>
          <p:cNvSpPr txBox="1"/>
          <p:nvPr/>
        </p:nvSpPr>
        <p:spPr>
          <a:xfrm>
            <a:off x="7499522" y="5475499"/>
            <a:ext cx="888385"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smtClean="0"/>
              <a:t>M</a:t>
            </a:r>
            <a:endParaRPr lang="en-GB" sz="800" dirty="0" smtClean="0"/>
          </a:p>
          <a:p>
            <a:pPr marL="171450" indent="-171450">
              <a:buFont typeface="Arial" panose="020B0604020202020204" pitchFamily="34" charset="0"/>
              <a:buChar char="•"/>
            </a:pPr>
            <a:r>
              <a:rPr lang="en-GB" sz="800" smtClean="0"/>
              <a:t>Longitude </a:t>
            </a:r>
            <a:r>
              <a:rPr lang="en-GB" sz="800" b="1" smtClean="0"/>
              <a:t>M</a:t>
            </a:r>
            <a:endParaRPr lang="en-GB" sz="800" dirty="0" smtClean="0"/>
          </a:p>
          <a:p>
            <a:pPr marL="171450" indent="-171450">
              <a:buFont typeface="Arial" panose="020B0604020202020204" pitchFamily="34" charset="0"/>
              <a:buChar char="•"/>
            </a:pPr>
            <a:endParaRPr lang="en-GB" sz="800" dirty="0"/>
          </a:p>
        </p:txBody>
      </p:sp>
      <p:sp>
        <p:nvSpPr>
          <p:cNvPr id="108" name="TextBox 107"/>
          <p:cNvSpPr txBox="1"/>
          <p:nvPr/>
        </p:nvSpPr>
        <p:spPr>
          <a:xfrm>
            <a:off x="4233521" y="5419812"/>
            <a:ext cx="1176925"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endParaRPr lang="en-GB" sz="800" dirty="0" smtClean="0"/>
          </a:p>
          <a:p>
            <a:pPr marL="171450" indent="-171450">
              <a:buFont typeface="Arial" panose="020B0604020202020204" pitchFamily="34" charset="0"/>
              <a:buChar char="•"/>
            </a:pPr>
            <a:r>
              <a:rPr lang="en-GB" sz="800" dirty="0" err="1" smtClean="0"/>
              <a:t>StreetName</a:t>
            </a:r>
            <a:endParaRPr lang="en-GB" sz="800" dirty="0" smtClean="0"/>
          </a:p>
          <a:p>
            <a:pPr marL="171450" indent="-171450">
              <a:buFont typeface="Arial" panose="020B0604020202020204" pitchFamily="34" charset="0"/>
              <a:buChar char="•"/>
            </a:pPr>
            <a:r>
              <a:rPr lang="en-GB" sz="800" dirty="0" err="1" smtClean="0"/>
              <a:t>TownName</a:t>
            </a:r>
            <a:endParaRPr lang="en-GB" sz="800" dirty="0" smtClean="0"/>
          </a:p>
          <a:p>
            <a:pPr marL="171450" indent="-171450">
              <a:buFont typeface="Arial" panose="020B0604020202020204" pitchFamily="34" charset="0"/>
              <a:buChar char="•"/>
            </a:pPr>
            <a:r>
              <a:rPr lang="en-GB" sz="800" dirty="0" err="1" smtClean="0"/>
              <a:t>CountrySubDivision</a:t>
            </a:r>
            <a:endParaRPr lang="en-GB" sz="800" dirty="0" smtClean="0"/>
          </a:p>
          <a:p>
            <a:pPr marL="171450" indent="-171450">
              <a:buFont typeface="Arial" panose="020B0604020202020204" pitchFamily="34" charset="0"/>
              <a:buChar char="•"/>
            </a:pPr>
            <a:r>
              <a:rPr lang="en-GB" sz="800" dirty="0" smtClean="0"/>
              <a:t>Country</a:t>
            </a:r>
          </a:p>
          <a:p>
            <a:pPr marL="171450" indent="-171450">
              <a:buFont typeface="Arial" panose="020B0604020202020204" pitchFamily="34" charset="0"/>
              <a:buChar char="•"/>
            </a:pPr>
            <a:r>
              <a:rPr lang="en-GB" sz="800" dirty="0" err="1" smtClean="0"/>
              <a:t>PostCode</a:t>
            </a:r>
            <a:endParaRPr lang="en-GB" sz="800" dirty="0" smtClean="0"/>
          </a:p>
          <a:p>
            <a:pPr marL="171450" indent="-171450">
              <a:buFont typeface="Arial" panose="020B0604020202020204" pitchFamily="34" charset="0"/>
              <a:buChar char="•"/>
            </a:pPr>
            <a:endParaRPr lang="en-GB" sz="800" dirty="0"/>
          </a:p>
        </p:txBody>
      </p:sp>
      <p:sp>
        <p:nvSpPr>
          <p:cNvPr id="109" name="Rounded Rectangle 108"/>
          <p:cNvSpPr/>
          <p:nvPr/>
        </p:nvSpPr>
        <p:spPr>
          <a:xfrm>
            <a:off x="2585502" y="1121217"/>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each brand </a:t>
            </a:r>
            <a:r>
              <a:rPr lang="en-GB" sz="1100" dirty="0" smtClean="0">
                <a:solidFill>
                  <a:srgbClr val="00B050"/>
                </a:solidFill>
              </a:rPr>
              <a:t>owned by your organisation</a:t>
            </a:r>
            <a:endParaRPr lang="en-GB" dirty="0">
              <a:solidFill>
                <a:srgbClr val="00B050"/>
              </a:solidFill>
            </a:endParaRPr>
          </a:p>
        </p:txBody>
      </p:sp>
      <p:cxnSp>
        <p:nvCxnSpPr>
          <p:cNvPr id="110" name="Straight Connector 109">
            <a:extLst>
              <a:ext uri="{FF2B5EF4-FFF2-40B4-BE49-F238E27FC236}">
                <a16:creationId xmlns:a16="http://schemas.microsoft.com/office/drawing/2014/main" xmlns="" id="{F516E5D4-2AC2-4242-BFA6-DE3D5F8176B0}"/>
              </a:ext>
            </a:extLst>
          </p:cNvPr>
          <p:cNvCxnSpPr>
            <a:cxnSpLocks/>
            <a:stCxn id="109" idx="1"/>
            <a:endCxn id="89" idx="1"/>
          </p:cNvCxnSpPr>
          <p:nvPr/>
        </p:nvCxnSpPr>
        <p:spPr>
          <a:xfrm flipH="1">
            <a:off x="1957450" y="1269276"/>
            <a:ext cx="628052" cy="337823"/>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1" name="Rounded Rectangle 110"/>
          <p:cNvSpPr/>
          <p:nvPr/>
        </p:nvSpPr>
        <p:spPr>
          <a:xfrm>
            <a:off x="191753" y="4558044"/>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Core </a:t>
            </a:r>
            <a:r>
              <a:rPr lang="en-GB" sz="1100" dirty="0" smtClean="0">
                <a:solidFill>
                  <a:srgbClr val="00B050"/>
                </a:solidFill>
              </a:rPr>
              <a:t>branch</a:t>
            </a:r>
            <a:r>
              <a:rPr lang="en-GB" sz="1100" dirty="0" smtClean="0">
                <a:solidFill>
                  <a:srgbClr val="00B050"/>
                </a:solidFill>
              </a:rPr>
              <a:t> </a:t>
            </a:r>
            <a:r>
              <a:rPr lang="en-GB" sz="1100" dirty="0" smtClean="0">
                <a:solidFill>
                  <a:srgbClr val="00B050"/>
                </a:solidFill>
              </a:rPr>
              <a:t>info including service, accessibility, </a:t>
            </a:r>
            <a:r>
              <a:rPr lang="en-GB" sz="1100" dirty="0" smtClean="0">
                <a:solidFill>
                  <a:srgbClr val="00B050"/>
                </a:solidFill>
              </a:rPr>
              <a:t> branch type &amp; photo</a:t>
            </a:r>
            <a:endParaRPr lang="en-GB" dirty="0">
              <a:solidFill>
                <a:srgbClr val="00B050"/>
              </a:solidFill>
            </a:endParaRPr>
          </a:p>
        </p:txBody>
      </p:sp>
      <p:cxnSp>
        <p:nvCxnSpPr>
          <p:cNvPr id="112" name="Straight Connector 111">
            <a:extLst>
              <a:ext uri="{FF2B5EF4-FFF2-40B4-BE49-F238E27FC236}">
                <a16:creationId xmlns:a16="http://schemas.microsoft.com/office/drawing/2014/main" xmlns="" id="{F516E5D4-2AC2-4242-BFA6-DE3D5F8176B0}"/>
              </a:ext>
            </a:extLst>
          </p:cNvPr>
          <p:cNvCxnSpPr>
            <a:cxnSpLocks/>
          </p:cNvCxnSpPr>
          <p:nvPr/>
        </p:nvCxnSpPr>
        <p:spPr>
          <a:xfrm flipH="1">
            <a:off x="1304233" y="4023232"/>
            <a:ext cx="547796" cy="4801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3" name="Rounded Rectangle 112"/>
          <p:cNvSpPr/>
          <p:nvPr/>
        </p:nvSpPr>
        <p:spPr>
          <a:xfrm>
            <a:off x="5474245" y="1591290"/>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t>
            </a:r>
            <a:r>
              <a:rPr lang="en-GB" sz="1100" dirty="0" smtClean="0">
                <a:solidFill>
                  <a:srgbClr val="00B050"/>
                </a:solidFill>
              </a:rPr>
              <a:t>normal opening hours</a:t>
            </a:r>
            <a:endParaRPr lang="en-GB" dirty="0">
              <a:solidFill>
                <a:srgbClr val="00B050"/>
              </a:solidFill>
            </a:endParaRPr>
          </a:p>
        </p:txBody>
      </p:sp>
      <p:cxnSp>
        <p:nvCxnSpPr>
          <p:cNvPr id="114" name="Straight Connector 113">
            <a:extLst>
              <a:ext uri="{FF2B5EF4-FFF2-40B4-BE49-F238E27FC236}">
                <a16:creationId xmlns:a16="http://schemas.microsoft.com/office/drawing/2014/main" xmlns="" id="{F516E5D4-2AC2-4242-BFA6-DE3D5F8176B0}"/>
              </a:ext>
            </a:extLst>
          </p:cNvPr>
          <p:cNvCxnSpPr>
            <a:cxnSpLocks/>
          </p:cNvCxnSpPr>
          <p:nvPr/>
        </p:nvCxnSpPr>
        <p:spPr>
          <a:xfrm flipH="1">
            <a:off x="5672569" y="1887408"/>
            <a:ext cx="899958" cy="53220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5" name="Rounded Rectangle 114"/>
          <p:cNvSpPr/>
          <p:nvPr/>
        </p:nvSpPr>
        <p:spPr>
          <a:xfrm>
            <a:off x="6057452" y="4161160"/>
            <a:ext cx="2497955"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t>
            </a:r>
            <a:r>
              <a:rPr lang="en-GB" sz="1100" dirty="0" smtClean="0">
                <a:solidFill>
                  <a:srgbClr val="00B050"/>
                </a:solidFill>
              </a:rPr>
              <a:t>non-standard opening hours e.g. </a:t>
            </a:r>
            <a:r>
              <a:rPr lang="en-GB" sz="1100" dirty="0" smtClean="0">
                <a:solidFill>
                  <a:srgbClr val="00B050"/>
                </a:solidFill>
              </a:rPr>
              <a:t>Christmas</a:t>
            </a:r>
            <a:endParaRPr lang="en-GB" dirty="0">
              <a:solidFill>
                <a:srgbClr val="00B050"/>
              </a:solidFill>
            </a:endParaRPr>
          </a:p>
        </p:txBody>
      </p:sp>
      <p:cxnSp>
        <p:nvCxnSpPr>
          <p:cNvPr id="116" name="Straight Connector 115">
            <a:extLst>
              <a:ext uri="{FF2B5EF4-FFF2-40B4-BE49-F238E27FC236}">
                <a16:creationId xmlns:a16="http://schemas.microsoft.com/office/drawing/2014/main" xmlns="" id="{F516E5D4-2AC2-4242-BFA6-DE3D5F8176B0}"/>
              </a:ext>
            </a:extLst>
          </p:cNvPr>
          <p:cNvCxnSpPr>
            <a:cxnSpLocks/>
          </p:cNvCxnSpPr>
          <p:nvPr/>
        </p:nvCxnSpPr>
        <p:spPr>
          <a:xfrm>
            <a:off x="5851111" y="3542009"/>
            <a:ext cx="677794" cy="619151"/>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Rounded Rectangle 116"/>
          <p:cNvSpPr/>
          <p:nvPr/>
        </p:nvSpPr>
        <p:spPr>
          <a:xfrm>
            <a:off x="848544" y="5306738"/>
            <a:ext cx="1750880"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t>
            </a:r>
            <a:r>
              <a:rPr lang="en-GB" sz="1100" dirty="0" smtClean="0">
                <a:solidFill>
                  <a:srgbClr val="00B050"/>
                </a:solidFill>
              </a:rPr>
              <a:t>phone info</a:t>
            </a:r>
            <a:endParaRPr lang="en-GB" dirty="0">
              <a:solidFill>
                <a:srgbClr val="00B050"/>
              </a:solidFill>
            </a:endParaRPr>
          </a:p>
        </p:txBody>
      </p:sp>
      <p:cxnSp>
        <p:nvCxnSpPr>
          <p:cNvPr id="118" name="Straight Connector 117">
            <a:extLst>
              <a:ext uri="{FF2B5EF4-FFF2-40B4-BE49-F238E27FC236}">
                <a16:creationId xmlns:a16="http://schemas.microsoft.com/office/drawing/2014/main" xmlns="" id="{F516E5D4-2AC2-4242-BFA6-DE3D5F8176B0}"/>
              </a:ext>
            </a:extLst>
          </p:cNvPr>
          <p:cNvCxnSpPr>
            <a:cxnSpLocks/>
          </p:cNvCxnSpPr>
          <p:nvPr/>
        </p:nvCxnSpPr>
        <p:spPr>
          <a:xfrm flipH="1">
            <a:off x="2599424" y="4614107"/>
            <a:ext cx="1293977" cy="68761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19" name="Rounded Rectangle 118"/>
          <p:cNvSpPr/>
          <p:nvPr/>
        </p:nvSpPr>
        <p:spPr>
          <a:xfrm>
            <a:off x="1427594" y="5810362"/>
            <a:ext cx="1750880" cy="296118"/>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t>
            </a:r>
            <a:r>
              <a:rPr lang="en-GB" sz="1100" dirty="0" smtClean="0">
                <a:solidFill>
                  <a:srgbClr val="00B050"/>
                </a:solidFill>
              </a:rPr>
              <a:t>postal address</a:t>
            </a:r>
            <a:endParaRPr lang="en-GB" dirty="0">
              <a:solidFill>
                <a:srgbClr val="00B050"/>
              </a:solidFill>
            </a:endParaRPr>
          </a:p>
        </p:txBody>
      </p:sp>
      <p:cxnSp>
        <p:nvCxnSpPr>
          <p:cNvPr id="120" name="Straight Connector 119">
            <a:extLst>
              <a:ext uri="{FF2B5EF4-FFF2-40B4-BE49-F238E27FC236}">
                <a16:creationId xmlns:a16="http://schemas.microsoft.com/office/drawing/2014/main" xmlns="" id="{F516E5D4-2AC2-4242-BFA6-DE3D5F8176B0}"/>
              </a:ext>
            </a:extLst>
          </p:cNvPr>
          <p:cNvCxnSpPr>
            <a:cxnSpLocks/>
          </p:cNvCxnSpPr>
          <p:nvPr/>
        </p:nvCxnSpPr>
        <p:spPr>
          <a:xfrm flipH="1">
            <a:off x="2975008" y="5419812"/>
            <a:ext cx="1076601" cy="3905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121" name="Rounded Rectangle 120"/>
          <p:cNvSpPr/>
          <p:nvPr/>
        </p:nvSpPr>
        <p:spPr>
          <a:xfrm>
            <a:off x="6079764" y="5958421"/>
            <a:ext cx="3553756" cy="467805"/>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dirty="0" smtClean="0">
                <a:solidFill>
                  <a:srgbClr val="00B050"/>
                </a:solidFill>
              </a:rPr>
              <a:t>Provide </a:t>
            </a:r>
            <a:r>
              <a:rPr lang="en-GB" sz="1100" dirty="0" smtClean="0">
                <a:solidFill>
                  <a:srgbClr val="00B050"/>
                </a:solidFill>
              </a:rPr>
              <a:t>geolocation info, so branch can be found on map</a:t>
            </a:r>
            <a:endParaRPr lang="en-GB" dirty="0">
              <a:solidFill>
                <a:srgbClr val="00B050"/>
              </a:solidFill>
            </a:endParaRPr>
          </a:p>
        </p:txBody>
      </p:sp>
      <p:cxnSp>
        <p:nvCxnSpPr>
          <p:cNvPr id="122" name="Straight Connector 121">
            <a:extLst>
              <a:ext uri="{FF2B5EF4-FFF2-40B4-BE49-F238E27FC236}">
                <a16:creationId xmlns:a16="http://schemas.microsoft.com/office/drawing/2014/main" xmlns="" id="{F516E5D4-2AC2-4242-BFA6-DE3D5F8176B0}"/>
              </a:ext>
            </a:extLst>
          </p:cNvPr>
          <p:cNvCxnSpPr>
            <a:cxnSpLocks/>
          </p:cNvCxnSpPr>
          <p:nvPr/>
        </p:nvCxnSpPr>
        <p:spPr>
          <a:xfrm flipH="1">
            <a:off x="6469841" y="5511056"/>
            <a:ext cx="1076601" cy="39055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2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How can I supply info about a physical branch?</a:t>
            </a:r>
            <a:endParaRPr lang="en-GB" sz="1800" dirty="0"/>
          </a:p>
        </p:txBody>
      </p:sp>
      <p:sp>
        <p:nvSpPr>
          <p:cNvPr id="4" name="Date Placeholder 3"/>
          <p:cNvSpPr>
            <a:spLocks noGrp="1"/>
          </p:cNvSpPr>
          <p:nvPr>
            <p:ph type="dt" sz="half" idx="10"/>
          </p:nvPr>
        </p:nvSpPr>
        <p:spPr/>
        <p:txBody>
          <a:bodyPr/>
          <a:lstStyle/>
          <a:p>
            <a:fld id="{6FEDD323-0E26-4527-AE4B-DFD1155EEBFA}" type="datetime1">
              <a:rPr lang="en-GB" smtClean="0"/>
              <a:t>19/06/2017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5</a:t>
            </a:fld>
            <a:endParaRPr lang="en-GB" dirty="0"/>
          </a:p>
        </p:txBody>
      </p:sp>
      <p:sp>
        <p:nvSpPr>
          <p:cNvPr id="60" name="Rounded Rectangle 59"/>
          <p:cNvSpPr/>
          <p:nvPr/>
        </p:nvSpPr>
        <p:spPr>
          <a:xfrm>
            <a:off x="1049693" y="914485"/>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37436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24551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782630"/>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668268" y="138179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492851" y="13752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436595" y="138897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135327"/>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128173"/>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135327"/>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2" name="Rounded Rectangle 81"/>
          <p:cNvSpPr/>
          <p:nvPr/>
        </p:nvSpPr>
        <p:spPr>
          <a:xfrm>
            <a:off x="4176828" y="41177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PhoneInfo</a:t>
            </a:r>
            <a:endParaRPr lang="en-GB" sz="800" dirty="0"/>
          </a:p>
        </p:txBody>
      </p:sp>
      <p:sp>
        <p:nvSpPr>
          <p:cNvPr id="83" name="Rounded Rectangle 82"/>
          <p:cNvSpPr/>
          <p:nvPr/>
        </p:nvSpPr>
        <p:spPr>
          <a:xfrm>
            <a:off x="4184072"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121217"/>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59744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357053"/>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a:endCxn id="82" idx="1"/>
          </p:cNvCxnSpPr>
          <p:nvPr/>
        </p:nvCxnSpPr>
        <p:spPr>
          <a:xfrm>
            <a:off x="1943708" y="2357053"/>
            <a:ext cx="2233120" cy="1878764"/>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357053"/>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396011"/>
            <a:ext cx="1348446"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 </a:t>
            </a:r>
            <a:r>
              <a:rPr lang="en-GB" sz="800" b="1" dirty="0" smtClean="0">
                <a:solidFill>
                  <a:srgbClr val="00B050"/>
                </a:solidFill>
              </a:rPr>
              <a:t>“Lloyds”</a:t>
            </a:r>
            <a:endParaRPr lang="en-GB" sz="800" dirty="0">
              <a:solidFill>
                <a:srgbClr val="00B050"/>
              </a:solidFill>
            </a:endParaRPr>
          </a:p>
        </p:txBody>
      </p:sp>
      <p:sp>
        <p:nvSpPr>
          <p:cNvPr id="90" name="TextBox 89"/>
          <p:cNvSpPr txBox="1"/>
          <p:nvPr/>
        </p:nvSpPr>
        <p:spPr>
          <a:xfrm>
            <a:off x="714754" y="2495426"/>
            <a:ext cx="2345514" cy="1569660"/>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 </a:t>
            </a:r>
            <a:r>
              <a:rPr lang="en-GB" sz="800" dirty="0" smtClean="0">
                <a:solidFill>
                  <a:srgbClr val="00B050"/>
                </a:solidFill>
              </a:rPr>
              <a:t>“777204”</a:t>
            </a:r>
            <a:endParaRPr lang="en-GB" sz="800" dirty="0" smtClean="0">
              <a:solidFill>
                <a:srgbClr val="00B050"/>
              </a:solidFill>
            </a:endParaRPr>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 </a:t>
            </a:r>
            <a:r>
              <a:rPr lang="en-GB" sz="800" dirty="0" smtClean="0">
                <a:solidFill>
                  <a:srgbClr val="00B050"/>
                </a:solidFill>
              </a:rPr>
              <a:t>0</a:t>
            </a:r>
            <a:endParaRPr lang="en-GB" sz="800" dirty="0" smtClean="0">
              <a:solidFill>
                <a:srgbClr val="00B050"/>
              </a:solidFill>
            </a:endParaRPr>
          </a:p>
          <a:p>
            <a:pPr marL="171450" indent="-171450">
              <a:buFont typeface="Arial" panose="020B0604020202020204" pitchFamily="34" charset="0"/>
              <a:buChar char="•"/>
            </a:pPr>
            <a:r>
              <a:rPr lang="en-GB" sz="800" dirty="0" smtClean="0"/>
              <a:t>Name </a:t>
            </a:r>
            <a:r>
              <a:rPr lang="en-GB" sz="800" dirty="0" smtClean="0">
                <a:solidFill>
                  <a:srgbClr val="00B050"/>
                </a:solidFill>
              </a:rPr>
              <a:t>“BOURNE”</a:t>
            </a:r>
            <a:endParaRPr lang="en-GB" sz="800" dirty="0" smtClean="0">
              <a:solidFill>
                <a:srgbClr val="00B050"/>
              </a:solidFill>
            </a:endParaRPr>
          </a:p>
          <a:p>
            <a:pPr marL="171450" indent="-171450">
              <a:buFont typeface="Arial" panose="020B0604020202020204" pitchFamily="34" charset="0"/>
              <a:buChar char="•"/>
            </a:pPr>
            <a:r>
              <a:rPr lang="en-GB" sz="800" dirty="0" smtClean="0"/>
              <a:t>Type </a:t>
            </a:r>
            <a:r>
              <a:rPr lang="en-GB" sz="800" b="1" dirty="0" smtClean="0"/>
              <a:t>M </a:t>
            </a:r>
            <a:r>
              <a:rPr lang="en-GB" sz="800" dirty="0" smtClean="0">
                <a:solidFill>
                  <a:srgbClr val="00B050"/>
                </a:solidFill>
              </a:rPr>
              <a:t>“Physical”</a:t>
            </a:r>
            <a:endParaRPr lang="en-GB" sz="800" dirty="0" smtClean="0">
              <a:solidFill>
                <a:srgbClr val="00B050"/>
              </a:solidFill>
            </a:endParaRPr>
          </a:p>
          <a:p>
            <a:pPr marL="171450" indent="-171450">
              <a:buFont typeface="Arial" panose="020B0604020202020204" pitchFamily="34" charset="0"/>
              <a:buChar char="•"/>
            </a:pPr>
            <a:r>
              <a:rPr lang="en-GB" sz="800" dirty="0" smtClean="0"/>
              <a:t>Photo</a:t>
            </a:r>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r>
              <a:rPr lang="en-GB" sz="800" b="1" dirty="0"/>
              <a:t>..* </a:t>
            </a:r>
            <a:r>
              <a:rPr lang="en-GB" sz="800" b="1" dirty="0">
                <a:solidFill>
                  <a:srgbClr val="00B050"/>
                </a:solidFill>
              </a:rPr>
              <a:t>["</a:t>
            </a:r>
            <a:r>
              <a:rPr lang="en-GB" sz="800" b="1" dirty="0" err="1">
                <a:solidFill>
                  <a:srgbClr val="00B050"/>
                </a:solidFill>
              </a:rPr>
              <a:t>Personal","Business</a:t>
            </a:r>
            <a:r>
              <a:rPr lang="en-GB" sz="800" b="1" dirty="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NightSafe</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WheelchairAccess</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a:t>Notes </a:t>
            </a:r>
            <a:r>
              <a:rPr lang="en-GB" sz="800" dirty="0">
                <a:solidFill>
                  <a:srgbClr val="00B050"/>
                </a:solidFill>
              </a:rPr>
              <a:t>“No counter service </a:t>
            </a:r>
            <a:r>
              <a:rPr lang="en-GB" sz="800" dirty="0" smtClean="0">
                <a:solidFill>
                  <a:srgbClr val="00B050"/>
                </a:solidFill>
              </a:rPr>
              <a:t>Saturday”</a:t>
            </a:r>
            <a:endParaRPr lang="en-GB" sz="800" dirty="0">
              <a:solidFill>
                <a:srgbClr val="00B050"/>
              </a:solidFill>
            </a:endParaRPr>
          </a:p>
        </p:txBody>
      </p:sp>
      <p:cxnSp>
        <p:nvCxnSpPr>
          <p:cNvPr id="91" name="Elbow Connector 90"/>
          <p:cNvCxnSpPr>
            <a:stCxn id="63" idx="0"/>
            <a:endCxn id="66" idx="1"/>
          </p:cNvCxnSpPr>
          <p:nvPr/>
        </p:nvCxnSpPr>
        <p:spPr>
          <a:xfrm rot="5400000" flipH="1" flipV="1">
            <a:off x="3718569" y="1832931"/>
            <a:ext cx="1282740" cy="61665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769421"/>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5937410" y="149333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6932539" y="149989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253422"/>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239712"/>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080256"/>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198351"/>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198351"/>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215130" y="1678938"/>
            <a:ext cx="1433406"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p>
          <a:p>
            <a:r>
              <a:rPr lang="en-GB" sz="800" dirty="0">
                <a:solidFill>
                  <a:srgbClr val="00B050"/>
                </a:solidFill>
              </a:rPr>
              <a:t>["</a:t>
            </a:r>
            <a:r>
              <a:rPr lang="en-GB" sz="800" dirty="0" smtClean="0">
                <a:solidFill>
                  <a:srgbClr val="00B050"/>
                </a:solidFill>
              </a:rPr>
              <a:t>Monday“], ["Tuesday“], </a:t>
            </a:r>
          </a:p>
          <a:p>
            <a:r>
              <a:rPr lang="en-GB" sz="800" dirty="0" smtClean="0">
                <a:solidFill>
                  <a:srgbClr val="00B050"/>
                </a:solidFill>
              </a:rPr>
              <a:t>["Wednesday“], ["Thursday“],</a:t>
            </a:r>
          </a:p>
          <a:p>
            <a:r>
              <a:rPr lang="en-GB" sz="800" dirty="0" smtClean="0">
                <a:solidFill>
                  <a:srgbClr val="00B050"/>
                </a:solidFill>
              </a:rPr>
              <a:t>[" Friday“], ["</a:t>
            </a:r>
            <a:r>
              <a:rPr lang="en-GB" sz="800" dirty="0">
                <a:solidFill>
                  <a:srgbClr val="00B050"/>
                </a:solidFill>
              </a:rPr>
              <a:t>Saturday"]</a:t>
            </a:r>
            <a:endParaRPr lang="en-GB" sz="800" dirty="0">
              <a:solidFill>
                <a:srgbClr val="00B050"/>
              </a:solidFill>
            </a:endParaRPr>
          </a:p>
        </p:txBody>
      </p:sp>
      <p:sp>
        <p:nvSpPr>
          <p:cNvPr id="102" name="TextBox 101"/>
          <p:cNvSpPr txBox="1"/>
          <p:nvPr/>
        </p:nvSpPr>
        <p:spPr>
          <a:xfrm>
            <a:off x="7578359" y="1713212"/>
            <a:ext cx="1406154" cy="830997"/>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a:t>M </a:t>
            </a:r>
            <a:endParaRPr lang="en-GB" sz="800" b="1" dirty="0" smtClean="0"/>
          </a:p>
          <a:p>
            <a:r>
              <a:rPr lang="en-GB" sz="800" dirty="0" smtClean="0">
                <a:solidFill>
                  <a:srgbClr val="00B050"/>
                </a:solidFill>
              </a:rPr>
              <a:t>["09:00“],["09:00“],["09:30“],</a:t>
            </a:r>
          </a:p>
          <a:p>
            <a:r>
              <a:rPr lang="en-GB" sz="800" dirty="0" smtClean="0">
                <a:solidFill>
                  <a:srgbClr val="00B050"/>
                </a:solidFill>
              </a:rPr>
              <a:t>["09:00“],["09:00“],["</a:t>
            </a:r>
            <a:r>
              <a:rPr lang="en-GB" sz="800" dirty="0">
                <a:solidFill>
                  <a:srgbClr val="00B050"/>
                </a:solidFill>
              </a:rPr>
              <a:t>09:00"]</a:t>
            </a:r>
            <a:endParaRPr lang="en-GB" sz="800" dirty="0" smtClean="0">
              <a:solidFill>
                <a:srgbClr val="00B050"/>
              </a:solidFill>
            </a:endParaRPr>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p>
          <a:p>
            <a:r>
              <a:rPr lang="en-GB" sz="800" dirty="0">
                <a:solidFill>
                  <a:srgbClr val="00B050"/>
                </a:solidFill>
              </a:rPr>
              <a:t>["</a:t>
            </a:r>
            <a:r>
              <a:rPr lang="en-GB" sz="800" dirty="0" smtClean="0">
                <a:solidFill>
                  <a:srgbClr val="00B050"/>
                </a:solidFill>
              </a:rPr>
              <a:t>17:00“],["17:00“],["17:30“],</a:t>
            </a:r>
          </a:p>
          <a:p>
            <a:r>
              <a:rPr lang="en-GB" sz="800" dirty="0" smtClean="0">
                <a:solidFill>
                  <a:srgbClr val="00B050"/>
                </a:solidFill>
              </a:rPr>
              <a:t>["17:00“],["17:00“],["</a:t>
            </a:r>
            <a:r>
              <a:rPr lang="en-GB" sz="800" dirty="0">
                <a:solidFill>
                  <a:srgbClr val="00B050"/>
                </a:solidFill>
              </a:rPr>
              <a:t>13:00"]</a:t>
            </a:r>
            <a:endParaRPr lang="en-GB" sz="800" dirty="0">
              <a:solidFill>
                <a:srgbClr val="00B050"/>
              </a:solidFill>
            </a:endParaRPr>
          </a:p>
        </p:txBody>
      </p:sp>
      <p:sp>
        <p:nvSpPr>
          <p:cNvPr id="103" name="TextBox 102"/>
          <p:cNvSpPr txBox="1"/>
          <p:nvPr/>
        </p:nvSpPr>
        <p:spPr>
          <a:xfrm>
            <a:off x="6587964" y="3438643"/>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438643"/>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414741"/>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6" name="TextBox 105"/>
          <p:cNvSpPr txBox="1"/>
          <p:nvPr/>
        </p:nvSpPr>
        <p:spPr>
          <a:xfrm>
            <a:off x="4244743" y="4396853"/>
            <a:ext cx="1648208"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Phone </a:t>
            </a:r>
            <a:r>
              <a:rPr lang="en-GB" sz="800" b="1" dirty="0"/>
              <a:t>M </a:t>
            </a:r>
            <a:r>
              <a:rPr lang="en-GB" sz="800" dirty="0" smtClean="0">
                <a:solidFill>
                  <a:srgbClr val="00B050"/>
                </a:solidFill>
              </a:rPr>
              <a:t>“+44-3453000000”</a:t>
            </a:r>
            <a:endParaRPr lang="en-GB" sz="800" dirty="0" smtClean="0">
              <a:solidFill>
                <a:srgbClr val="00B050"/>
              </a:solidFill>
            </a:endParaRPr>
          </a:p>
          <a:p>
            <a:pPr marL="171450" indent="-171450">
              <a:buFont typeface="Arial" panose="020B0604020202020204" pitchFamily="34" charset="0"/>
              <a:buChar char="•"/>
            </a:pPr>
            <a:r>
              <a:rPr lang="en-GB" sz="800" dirty="0" err="1" smtClean="0"/>
              <a:t>AlternatePhone</a:t>
            </a:r>
            <a:endParaRPr lang="en-GB" sz="800" dirty="0" smtClean="0"/>
          </a:p>
          <a:p>
            <a:pPr marL="171450" indent="-171450">
              <a:buFont typeface="Arial" panose="020B0604020202020204" pitchFamily="34" charset="0"/>
              <a:buChar char="•"/>
            </a:pPr>
            <a:r>
              <a:rPr lang="en-GB" sz="800" dirty="0" err="1" smtClean="0"/>
              <a:t>AlternatePhoneDescription</a:t>
            </a:r>
            <a:endParaRPr lang="en-GB" sz="800" dirty="0" smtClean="0"/>
          </a:p>
          <a:p>
            <a:pPr marL="171450" indent="-171450">
              <a:buFont typeface="Arial" panose="020B0604020202020204" pitchFamily="34" charset="0"/>
              <a:buChar char="•"/>
            </a:pPr>
            <a:r>
              <a:rPr lang="en-GB" sz="800" dirty="0" err="1" smtClean="0"/>
              <a:t>FaxNumber</a:t>
            </a:r>
            <a:r>
              <a:rPr lang="en-GB" sz="800" dirty="0"/>
              <a:t> </a:t>
            </a:r>
            <a:r>
              <a:rPr lang="en-GB" sz="800" dirty="0">
                <a:solidFill>
                  <a:srgbClr val="00B050"/>
                </a:solidFill>
              </a:rPr>
              <a:t>“+</a:t>
            </a:r>
            <a:r>
              <a:rPr lang="en-GB" sz="800" dirty="0" smtClean="0">
                <a:solidFill>
                  <a:srgbClr val="00B050"/>
                </a:solidFill>
              </a:rPr>
              <a:t>44-1245704705”</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7" name="TextBox 106"/>
          <p:cNvSpPr txBox="1"/>
          <p:nvPr/>
        </p:nvSpPr>
        <p:spPr>
          <a:xfrm>
            <a:off x="7499522" y="5372133"/>
            <a:ext cx="1274708"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a:t>M </a:t>
            </a:r>
            <a:r>
              <a:rPr lang="en-GB" sz="800" dirty="0">
                <a:solidFill>
                  <a:srgbClr val="00B050"/>
                </a:solidFill>
              </a:rPr>
              <a:t>52.768482</a:t>
            </a:r>
            <a:endParaRPr lang="en-GB" sz="800" dirty="0" smtClean="0">
              <a:solidFill>
                <a:srgbClr val="00B050"/>
              </a:solidFill>
            </a:endParaRPr>
          </a:p>
          <a:p>
            <a:pPr marL="171450" indent="-171450">
              <a:buFont typeface="Arial" panose="020B0604020202020204" pitchFamily="34" charset="0"/>
              <a:buChar char="•"/>
            </a:pPr>
            <a:r>
              <a:rPr lang="en-GB" sz="800" dirty="0" smtClean="0"/>
              <a:t>Longitude </a:t>
            </a:r>
            <a:r>
              <a:rPr lang="en-GB" sz="800" b="1" dirty="0"/>
              <a:t>M </a:t>
            </a:r>
            <a:r>
              <a:rPr lang="en-GB" sz="800" b="1" dirty="0">
                <a:solidFill>
                  <a:srgbClr val="00B050"/>
                </a:solidFill>
              </a:rPr>
              <a:t>-0.37696</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8" name="TextBox 107"/>
          <p:cNvSpPr txBox="1"/>
          <p:nvPr/>
        </p:nvSpPr>
        <p:spPr>
          <a:xfrm>
            <a:off x="4233521" y="5316446"/>
            <a:ext cx="1891865"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r>
              <a:rPr lang="en-GB" sz="800" dirty="0" smtClean="0"/>
              <a:t> </a:t>
            </a:r>
            <a:r>
              <a:rPr lang="en-GB" sz="800" dirty="0" smtClean="0">
                <a:solidFill>
                  <a:srgbClr val="00B050"/>
                </a:solidFill>
              </a:rPr>
              <a:t>8</a:t>
            </a:r>
            <a:endParaRPr lang="en-GB" sz="800" dirty="0" smtClean="0">
              <a:solidFill>
                <a:srgbClr val="00B050"/>
              </a:solidFill>
            </a:endParaRPr>
          </a:p>
          <a:p>
            <a:pPr marL="171450" indent="-171450">
              <a:buFont typeface="Arial" panose="020B0604020202020204" pitchFamily="34" charset="0"/>
              <a:buChar char="•"/>
            </a:pPr>
            <a:r>
              <a:rPr lang="en-GB" sz="800" dirty="0" err="1" smtClean="0"/>
              <a:t>StreetName</a:t>
            </a:r>
            <a:r>
              <a:rPr lang="en-GB" sz="800" dirty="0" smtClean="0"/>
              <a:t> </a:t>
            </a:r>
            <a:r>
              <a:rPr lang="en-GB" sz="800" dirty="0" smtClean="0">
                <a:solidFill>
                  <a:srgbClr val="00B050"/>
                </a:solidFill>
              </a:rPr>
              <a:t>“NORTH STREET”</a:t>
            </a:r>
            <a:endParaRPr lang="en-GB" sz="800" dirty="0" smtClean="0">
              <a:solidFill>
                <a:srgbClr val="00B050"/>
              </a:solidFill>
            </a:endParaRPr>
          </a:p>
          <a:p>
            <a:pPr marL="171450" indent="-171450">
              <a:buFont typeface="Arial" panose="020B0604020202020204" pitchFamily="34" charset="0"/>
              <a:buChar char="•"/>
            </a:pPr>
            <a:r>
              <a:rPr lang="en-GB" sz="800" dirty="0" err="1" smtClean="0"/>
              <a:t>TownName</a:t>
            </a:r>
            <a:r>
              <a:rPr lang="en-GB" sz="800" dirty="0" smtClean="0"/>
              <a:t> </a:t>
            </a:r>
            <a:r>
              <a:rPr lang="en-GB" sz="800" dirty="0" smtClean="0">
                <a:solidFill>
                  <a:srgbClr val="00B050"/>
                </a:solidFill>
              </a:rPr>
              <a:t>“BOURNE”</a:t>
            </a:r>
            <a:endParaRPr lang="en-GB" sz="800" dirty="0" smtClean="0">
              <a:solidFill>
                <a:srgbClr val="00B050"/>
              </a:solidFill>
            </a:endParaRPr>
          </a:p>
          <a:p>
            <a:pPr marL="171450" indent="-171450">
              <a:buFont typeface="Arial" panose="020B0604020202020204" pitchFamily="34" charset="0"/>
              <a:buChar char="•"/>
            </a:pPr>
            <a:r>
              <a:rPr lang="en-GB" sz="800" dirty="0" err="1" smtClean="0"/>
              <a:t>CountrySubDivision</a:t>
            </a:r>
            <a:r>
              <a:rPr lang="en-GB" sz="800" dirty="0" smtClean="0"/>
              <a:t> </a:t>
            </a:r>
            <a:r>
              <a:rPr lang="en-GB" sz="800" dirty="0" smtClean="0">
                <a:solidFill>
                  <a:srgbClr val="00B050"/>
                </a:solidFill>
              </a:rPr>
              <a:t>“LINCOLNSHIRE”</a:t>
            </a:r>
            <a:endParaRPr lang="en-GB" sz="800" dirty="0" smtClean="0">
              <a:solidFill>
                <a:srgbClr val="00B050"/>
              </a:solidFill>
            </a:endParaRPr>
          </a:p>
          <a:p>
            <a:pPr marL="171450" indent="-171450">
              <a:buFont typeface="Arial" panose="020B0604020202020204" pitchFamily="34" charset="0"/>
              <a:buChar char="•"/>
            </a:pPr>
            <a:r>
              <a:rPr lang="en-GB" sz="800" dirty="0" smtClean="0"/>
              <a:t>Country</a:t>
            </a:r>
          </a:p>
          <a:p>
            <a:pPr marL="171450" indent="-171450">
              <a:buFont typeface="Arial" panose="020B0604020202020204" pitchFamily="34" charset="0"/>
              <a:buChar char="•"/>
            </a:pPr>
            <a:r>
              <a:rPr lang="en-GB" sz="800" dirty="0" err="1" smtClean="0"/>
              <a:t>PostCode</a:t>
            </a:r>
            <a:r>
              <a:rPr lang="en-GB" sz="800" dirty="0" smtClean="0"/>
              <a:t> </a:t>
            </a:r>
            <a:r>
              <a:rPr lang="en-GB" sz="800" dirty="0" smtClean="0">
                <a:solidFill>
                  <a:srgbClr val="00B050"/>
                </a:solidFill>
              </a:rPr>
              <a:t>“PE10 9ED”</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Tree>
    <p:extLst>
      <p:ext uri="{BB962C8B-B14F-4D97-AF65-F5344CB8AC3E}">
        <p14:creationId xmlns:p14="http://schemas.microsoft.com/office/powerpoint/2010/main" val="2212530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80" y="53752"/>
            <a:ext cx="8915400" cy="744481"/>
          </a:xfrm>
        </p:spPr>
        <p:txBody>
          <a:bodyPr>
            <a:normAutofit/>
          </a:bodyPr>
          <a:lstStyle/>
          <a:p>
            <a:r>
              <a:rPr lang="en-GB" sz="1800" dirty="0" smtClean="0"/>
              <a:t>How can I supply info about a mobile branch?</a:t>
            </a:r>
            <a:endParaRPr lang="en-GB" sz="1800" dirty="0"/>
          </a:p>
        </p:txBody>
      </p:sp>
      <p:sp>
        <p:nvSpPr>
          <p:cNvPr id="4" name="Date Placeholder 3"/>
          <p:cNvSpPr>
            <a:spLocks noGrp="1"/>
          </p:cNvSpPr>
          <p:nvPr>
            <p:ph type="dt" sz="half" idx="10"/>
          </p:nvPr>
        </p:nvSpPr>
        <p:spPr/>
        <p:txBody>
          <a:bodyPr/>
          <a:lstStyle/>
          <a:p>
            <a:fld id="{6FEDD323-0E26-4527-AE4B-DFD1155EEBFA}" type="datetime1">
              <a:rPr lang="en-GB" smtClean="0"/>
              <a:t>19/06/2017</a:t>
            </a:fld>
            <a:endParaRPr lang="en-GB" dirty="0"/>
          </a:p>
        </p:txBody>
      </p:sp>
      <p:sp>
        <p:nvSpPr>
          <p:cNvPr id="5" name="Slide Number Placeholder 4"/>
          <p:cNvSpPr>
            <a:spLocks noGrp="1"/>
          </p:cNvSpPr>
          <p:nvPr>
            <p:ph type="sldNum" sz="quarter" idx="12"/>
          </p:nvPr>
        </p:nvSpPr>
        <p:spPr/>
        <p:txBody>
          <a:bodyPr/>
          <a:lstStyle/>
          <a:p>
            <a:fld id="{4A2DB0F2-F4EF-4E89-9923-89F787F07F61}" type="slidenum">
              <a:rPr lang="en-GB" smtClean="0"/>
              <a:t>6</a:t>
            </a:fld>
            <a:endParaRPr lang="en-GB" dirty="0"/>
          </a:p>
        </p:txBody>
      </p:sp>
      <p:sp>
        <p:nvSpPr>
          <p:cNvPr id="60" name="Rounded Rectangle 59"/>
          <p:cNvSpPr/>
          <p:nvPr/>
        </p:nvSpPr>
        <p:spPr>
          <a:xfrm>
            <a:off x="1049693" y="914485"/>
            <a:ext cx="1152128" cy="2067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openbankingBranch</a:t>
            </a:r>
            <a:endParaRPr lang="en-GB" sz="800" dirty="0"/>
          </a:p>
        </p:txBody>
      </p:sp>
      <p:sp>
        <p:nvSpPr>
          <p:cNvPr id="61" name="Rounded Rectangle 60"/>
          <p:cNvSpPr/>
          <p:nvPr/>
        </p:nvSpPr>
        <p:spPr>
          <a:xfrm>
            <a:off x="1295636" y="137436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Brand</a:t>
            </a:r>
            <a:endParaRPr lang="en-GB" sz="800" dirty="0"/>
          </a:p>
        </p:txBody>
      </p:sp>
      <p:sp>
        <p:nvSpPr>
          <p:cNvPr id="62" name="Rounded Rectangle 61"/>
          <p:cNvSpPr/>
          <p:nvPr/>
        </p:nvSpPr>
        <p:spPr>
          <a:xfrm>
            <a:off x="1295636" y="2245514"/>
            <a:ext cx="648072" cy="2230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Branch</a:t>
            </a:r>
            <a:endParaRPr lang="en-GB" sz="800" dirty="0"/>
          </a:p>
        </p:txBody>
      </p:sp>
      <p:sp>
        <p:nvSpPr>
          <p:cNvPr id="63" name="Rounded Rectangle 62"/>
          <p:cNvSpPr/>
          <p:nvPr/>
        </p:nvSpPr>
        <p:spPr>
          <a:xfrm>
            <a:off x="3614072" y="2782630"/>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Availability</a:t>
            </a:r>
            <a:endParaRPr lang="en-GB" sz="800" dirty="0"/>
          </a:p>
        </p:txBody>
      </p:sp>
      <p:sp>
        <p:nvSpPr>
          <p:cNvPr id="66" name="Rounded Rectangle 65"/>
          <p:cNvSpPr/>
          <p:nvPr/>
        </p:nvSpPr>
        <p:spPr>
          <a:xfrm>
            <a:off x="4668268" y="1381795"/>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StandardAvailability</a:t>
            </a:r>
            <a:endParaRPr lang="en-GB" sz="800" dirty="0"/>
          </a:p>
        </p:txBody>
      </p:sp>
      <p:sp>
        <p:nvSpPr>
          <p:cNvPr id="71" name="Rounded Rectangle 70"/>
          <p:cNvSpPr/>
          <p:nvPr/>
        </p:nvSpPr>
        <p:spPr>
          <a:xfrm>
            <a:off x="6492851" y="1375239"/>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74" name="Rounded Rectangle 73"/>
          <p:cNvSpPr/>
          <p:nvPr/>
        </p:nvSpPr>
        <p:spPr>
          <a:xfrm>
            <a:off x="7436595" y="1388972"/>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77" name="Rounded Rectangle 76"/>
          <p:cNvSpPr/>
          <p:nvPr/>
        </p:nvSpPr>
        <p:spPr>
          <a:xfrm>
            <a:off x="4785010" y="3135327"/>
            <a:ext cx="1269142"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NonStandardAvailability</a:t>
            </a:r>
            <a:endParaRPr lang="en-GB" sz="800" dirty="0"/>
          </a:p>
        </p:txBody>
      </p:sp>
      <p:sp>
        <p:nvSpPr>
          <p:cNvPr id="80" name="Rounded Rectangle 79"/>
          <p:cNvSpPr/>
          <p:nvPr/>
        </p:nvSpPr>
        <p:spPr>
          <a:xfrm>
            <a:off x="6609593" y="3128173"/>
            <a:ext cx="439688"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Day</a:t>
            </a:r>
            <a:endParaRPr lang="en-GB" sz="800" dirty="0"/>
          </a:p>
        </p:txBody>
      </p:sp>
      <p:sp>
        <p:nvSpPr>
          <p:cNvPr id="81" name="Rounded Rectangle 80"/>
          <p:cNvSpPr/>
          <p:nvPr/>
        </p:nvSpPr>
        <p:spPr>
          <a:xfrm>
            <a:off x="7526622" y="3135327"/>
            <a:ext cx="1014237"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OpeningHours</a:t>
            </a:r>
            <a:endParaRPr lang="en-GB" sz="800" dirty="0"/>
          </a:p>
        </p:txBody>
      </p:sp>
      <p:sp>
        <p:nvSpPr>
          <p:cNvPr id="82" name="Rounded Rectangle 81"/>
          <p:cNvSpPr/>
          <p:nvPr/>
        </p:nvSpPr>
        <p:spPr>
          <a:xfrm>
            <a:off x="4176828" y="4117722"/>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PhoneInfo</a:t>
            </a:r>
            <a:endParaRPr lang="en-GB" sz="800" dirty="0"/>
          </a:p>
        </p:txBody>
      </p:sp>
      <p:sp>
        <p:nvSpPr>
          <p:cNvPr id="83" name="Rounded Rectangle 82"/>
          <p:cNvSpPr/>
          <p:nvPr/>
        </p:nvSpPr>
        <p:spPr>
          <a:xfrm>
            <a:off x="4184072"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PostalAddress</a:t>
            </a:r>
            <a:endParaRPr lang="en-GB" sz="800" dirty="0"/>
          </a:p>
        </p:txBody>
      </p:sp>
      <p:cxnSp>
        <p:nvCxnSpPr>
          <p:cNvPr id="84" name="Straight Arrow Connector 83"/>
          <p:cNvCxnSpPr>
            <a:stCxn id="60" idx="2"/>
            <a:endCxn id="61" idx="0"/>
          </p:cNvCxnSpPr>
          <p:nvPr/>
        </p:nvCxnSpPr>
        <p:spPr>
          <a:xfrm flipH="1">
            <a:off x="1619672" y="1121217"/>
            <a:ext cx="6085" cy="2531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a:stCxn id="61" idx="2"/>
            <a:endCxn id="62" idx="0"/>
          </p:cNvCxnSpPr>
          <p:nvPr/>
        </p:nvCxnSpPr>
        <p:spPr>
          <a:xfrm>
            <a:off x="1619672" y="159744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Elbow Connector 85"/>
          <p:cNvCxnSpPr>
            <a:stCxn id="62" idx="3"/>
            <a:endCxn id="63" idx="1"/>
          </p:cNvCxnSpPr>
          <p:nvPr/>
        </p:nvCxnSpPr>
        <p:spPr>
          <a:xfrm>
            <a:off x="1943708" y="2357053"/>
            <a:ext cx="1670364" cy="543672"/>
          </a:xfrm>
          <a:prstGeom prst="bentConnector3">
            <a:avLst>
              <a:gd name="adj1" fmla="val 66537"/>
            </a:avLst>
          </a:prstGeom>
          <a:ln>
            <a:prstDash val="dash"/>
          </a:ln>
        </p:spPr>
        <p:style>
          <a:lnRef idx="1">
            <a:schemeClr val="accent1"/>
          </a:lnRef>
          <a:fillRef idx="0">
            <a:schemeClr val="accent1"/>
          </a:fillRef>
          <a:effectRef idx="0">
            <a:schemeClr val="accent1"/>
          </a:effectRef>
          <a:fontRef idx="minor">
            <a:schemeClr val="tx1"/>
          </a:fontRef>
        </p:style>
      </p:cxnSp>
      <p:cxnSp>
        <p:nvCxnSpPr>
          <p:cNvPr id="87" name="Elbow Connector 86"/>
          <p:cNvCxnSpPr>
            <a:stCxn id="62" idx="3"/>
            <a:endCxn id="82" idx="1"/>
          </p:cNvCxnSpPr>
          <p:nvPr/>
        </p:nvCxnSpPr>
        <p:spPr>
          <a:xfrm>
            <a:off x="1943708" y="2357053"/>
            <a:ext cx="2233120" cy="1878764"/>
          </a:xfrm>
          <a:prstGeom prst="bentConnector3">
            <a:avLst/>
          </a:prstGeom>
          <a:ln>
            <a:prstDash val="dash"/>
          </a:ln>
        </p:spPr>
        <p:style>
          <a:lnRef idx="1">
            <a:schemeClr val="accent1"/>
          </a:lnRef>
          <a:fillRef idx="0">
            <a:schemeClr val="accent1"/>
          </a:fillRef>
          <a:effectRef idx="0">
            <a:schemeClr val="accent1"/>
          </a:effectRef>
          <a:fontRef idx="minor">
            <a:schemeClr val="tx1"/>
          </a:fontRef>
        </p:style>
      </p:cxnSp>
      <p:cxnSp>
        <p:nvCxnSpPr>
          <p:cNvPr id="88" name="Elbow Connector 87"/>
          <p:cNvCxnSpPr>
            <a:stCxn id="62" idx="3"/>
            <a:endCxn id="83" idx="1"/>
          </p:cNvCxnSpPr>
          <p:nvPr/>
        </p:nvCxnSpPr>
        <p:spPr>
          <a:xfrm>
            <a:off x="1943708" y="2357053"/>
            <a:ext cx="2240364" cy="28412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1957450" y="1396011"/>
            <a:ext cx="1455848" cy="21544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BrandName</a:t>
            </a:r>
            <a:r>
              <a:rPr lang="en-GB" sz="800" dirty="0" smtClean="0"/>
              <a:t> </a:t>
            </a:r>
            <a:r>
              <a:rPr lang="en-GB" sz="800" b="1" dirty="0" smtClean="0"/>
              <a:t>M </a:t>
            </a:r>
            <a:r>
              <a:rPr lang="en-GB" sz="800" dirty="0" smtClean="0">
                <a:solidFill>
                  <a:srgbClr val="00B050"/>
                </a:solidFill>
              </a:rPr>
              <a:t>“NatWest”</a:t>
            </a:r>
            <a:endParaRPr lang="en-GB" sz="800" dirty="0">
              <a:solidFill>
                <a:srgbClr val="00B050"/>
              </a:solidFill>
            </a:endParaRPr>
          </a:p>
        </p:txBody>
      </p:sp>
      <p:sp>
        <p:nvSpPr>
          <p:cNvPr id="90" name="TextBox 89"/>
          <p:cNvSpPr txBox="1"/>
          <p:nvPr/>
        </p:nvSpPr>
        <p:spPr>
          <a:xfrm>
            <a:off x="714754" y="2495426"/>
            <a:ext cx="1911101" cy="1815882"/>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Identification </a:t>
            </a:r>
            <a:r>
              <a:rPr lang="en-GB" sz="800" b="1" dirty="0" smtClean="0"/>
              <a:t>M </a:t>
            </a:r>
            <a:r>
              <a:rPr lang="en-GB" sz="800" dirty="0">
                <a:solidFill>
                  <a:srgbClr val="00B050"/>
                </a:solidFill>
              </a:rPr>
              <a:t>“NW007”</a:t>
            </a:r>
            <a:endParaRPr lang="en-GB" sz="800" dirty="0" smtClean="0">
              <a:solidFill>
                <a:srgbClr val="00B050"/>
              </a:solidFill>
            </a:endParaRPr>
          </a:p>
          <a:p>
            <a:pPr marL="171450" indent="-171450">
              <a:buFont typeface="Arial" panose="020B0604020202020204" pitchFamily="34" charset="0"/>
              <a:buChar char="•"/>
            </a:pPr>
            <a:r>
              <a:rPr lang="en-GB" sz="800" dirty="0" err="1" smtClean="0"/>
              <a:t>SequenceNumber</a:t>
            </a:r>
            <a:r>
              <a:rPr lang="en-GB" sz="800" dirty="0" smtClean="0"/>
              <a:t> </a:t>
            </a:r>
            <a:r>
              <a:rPr lang="en-GB" sz="800" b="1" dirty="0" smtClean="0"/>
              <a:t>M </a:t>
            </a:r>
            <a:r>
              <a:rPr lang="en-GB" sz="800" dirty="0">
                <a:solidFill>
                  <a:srgbClr val="00B050"/>
                </a:solidFill>
              </a:rPr>
              <a:t>1</a:t>
            </a:r>
            <a:endParaRPr lang="en-GB" sz="800" dirty="0" smtClean="0">
              <a:solidFill>
                <a:srgbClr val="00B050"/>
              </a:solidFill>
            </a:endParaRPr>
          </a:p>
          <a:p>
            <a:pPr marL="171450" indent="-171450">
              <a:buFont typeface="Arial" panose="020B0604020202020204" pitchFamily="34" charset="0"/>
              <a:buChar char="•"/>
            </a:pPr>
            <a:r>
              <a:rPr lang="en-GB" sz="800" dirty="0" smtClean="0"/>
              <a:t>Name </a:t>
            </a:r>
            <a:r>
              <a:rPr lang="en-GB" sz="800" dirty="0">
                <a:solidFill>
                  <a:srgbClr val="00B050"/>
                </a:solidFill>
              </a:rPr>
              <a:t>“East Anglia Wroxham”</a:t>
            </a:r>
            <a:endParaRPr lang="en-GB" sz="800" dirty="0" smtClean="0">
              <a:solidFill>
                <a:srgbClr val="00B050"/>
              </a:solidFill>
            </a:endParaRPr>
          </a:p>
          <a:p>
            <a:pPr marL="171450" indent="-171450">
              <a:buFont typeface="Arial" panose="020B0604020202020204" pitchFamily="34" charset="0"/>
              <a:buChar char="•"/>
            </a:pPr>
            <a:r>
              <a:rPr lang="en-GB" sz="800" dirty="0" smtClean="0"/>
              <a:t>Type </a:t>
            </a:r>
            <a:r>
              <a:rPr lang="en-GB" sz="800" b="1" dirty="0" smtClean="0"/>
              <a:t>M </a:t>
            </a:r>
            <a:r>
              <a:rPr lang="en-GB" sz="800" dirty="0" smtClean="0">
                <a:solidFill>
                  <a:srgbClr val="00B050"/>
                </a:solidFill>
              </a:rPr>
              <a:t>“Mobile”</a:t>
            </a:r>
          </a:p>
          <a:p>
            <a:pPr marL="171450" indent="-171450">
              <a:buFont typeface="Arial" panose="020B0604020202020204" pitchFamily="34" charset="0"/>
              <a:buChar char="•"/>
            </a:pPr>
            <a:r>
              <a:rPr lang="en-GB" sz="800" dirty="0"/>
              <a:t>Photo </a:t>
            </a:r>
            <a:r>
              <a:rPr lang="en-GB" sz="800" dirty="0" smtClean="0"/>
              <a:t>“</a:t>
            </a:r>
            <a:r>
              <a:rPr lang="en-GB" sz="800" dirty="0" smtClean="0">
                <a:hlinkClick r:id="rId2"/>
              </a:rPr>
              <a:t>Photo URL</a:t>
            </a:r>
            <a:r>
              <a:rPr lang="en-GB" sz="800" dirty="0" smtClean="0"/>
              <a:t>”</a:t>
            </a:r>
            <a:endParaRPr lang="en-GB" sz="800" dirty="0" smtClean="0"/>
          </a:p>
          <a:p>
            <a:pPr marL="171450" indent="-171450">
              <a:buFont typeface="Arial" panose="020B0604020202020204" pitchFamily="34" charset="0"/>
              <a:buChar char="•"/>
            </a:pPr>
            <a:r>
              <a:rPr lang="en-GB" sz="800" dirty="0" err="1" smtClean="0"/>
              <a:t>CustomerSegment</a:t>
            </a:r>
            <a:r>
              <a:rPr lang="en-GB" sz="800" dirty="0" smtClean="0"/>
              <a:t> </a:t>
            </a:r>
            <a:r>
              <a:rPr lang="en-GB" sz="800" b="1" dirty="0" smtClean="0"/>
              <a:t>1</a:t>
            </a:r>
            <a:r>
              <a:rPr lang="en-GB" sz="800" b="1" dirty="0" smtClean="0"/>
              <a:t>..*</a:t>
            </a:r>
            <a:r>
              <a:rPr lang="en-GB" sz="800" b="1" dirty="0"/>
              <a:t>M </a:t>
            </a:r>
            <a:endParaRPr lang="en-GB" sz="800" b="1" dirty="0" smtClean="0"/>
          </a:p>
          <a:p>
            <a:r>
              <a:rPr lang="en-GB" sz="800" dirty="0" smtClean="0">
                <a:solidFill>
                  <a:srgbClr val="00B050"/>
                </a:solidFill>
              </a:rPr>
              <a:t>["</a:t>
            </a:r>
            <a:r>
              <a:rPr lang="en-GB" sz="800" dirty="0" err="1">
                <a:solidFill>
                  <a:srgbClr val="00B050"/>
                </a:solidFill>
              </a:rPr>
              <a:t>Business","Corporate","Personal</a:t>
            </a:r>
            <a:r>
              <a:rPr lang="en-GB" sz="800" dirty="0">
                <a:solidFill>
                  <a:srgbClr val="00B050"/>
                </a:solidFill>
              </a:rPr>
              <a:t>",</a:t>
            </a:r>
          </a:p>
          <a:p>
            <a:r>
              <a:rPr lang="en-GB" sz="800" dirty="0">
                <a:solidFill>
                  <a:srgbClr val="00B050"/>
                </a:solidFill>
              </a:rPr>
              <a:t>"</a:t>
            </a:r>
            <a:r>
              <a:rPr lang="en-GB" sz="800" dirty="0" err="1">
                <a:solidFill>
                  <a:srgbClr val="00B050"/>
                </a:solidFill>
              </a:rPr>
              <a:t>Premier","Private","Select“,"Wealth</a:t>
            </a:r>
            <a:r>
              <a:rPr lang="en-GB" sz="800" dirty="0">
                <a:solidFill>
                  <a:srgbClr val="00B050"/>
                </a:solidFill>
              </a:rPr>
              <a:t>“]</a:t>
            </a:r>
          </a:p>
          <a:p>
            <a:pPr marL="171450" indent="-171450">
              <a:buFont typeface="Arial" panose="020B0604020202020204" pitchFamily="34" charset="0"/>
              <a:buChar char="•"/>
            </a:pPr>
            <a:r>
              <a:rPr lang="en-GB" sz="800" dirty="0" err="1" smtClean="0"/>
              <a:t>OtherCustomerSegment</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err="1" smtClean="0"/>
              <a:t>ServiceAndFacility</a:t>
            </a:r>
            <a:r>
              <a:rPr lang="en-GB" sz="800" dirty="0" smtClean="0"/>
              <a:t>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NightSafe</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OtherServiceAndFacility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smtClean="0"/>
              <a:t>Accessibility </a:t>
            </a:r>
            <a:r>
              <a:rPr lang="en-GB" sz="800" b="1" dirty="0" smtClean="0"/>
              <a:t>0</a:t>
            </a:r>
            <a:r>
              <a:rPr lang="en-GB" sz="800" b="1" dirty="0"/>
              <a:t>..* </a:t>
            </a:r>
            <a:r>
              <a:rPr lang="en-GB" sz="800" dirty="0" smtClean="0">
                <a:solidFill>
                  <a:srgbClr val="00B050"/>
                </a:solidFill>
              </a:rPr>
              <a:t>“</a:t>
            </a:r>
            <a:r>
              <a:rPr lang="en-GB" sz="800" dirty="0" err="1" smtClean="0">
                <a:solidFill>
                  <a:srgbClr val="00B050"/>
                </a:solidFill>
              </a:rPr>
              <a:t>WheelchairAccess</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OtherAccessibility</a:t>
            </a:r>
            <a:r>
              <a:rPr lang="en-GB" sz="800" dirty="0" smtClean="0"/>
              <a:t> </a:t>
            </a:r>
            <a:r>
              <a:rPr lang="en-GB" sz="800" b="1" dirty="0" smtClean="0"/>
              <a:t>0..*</a:t>
            </a:r>
            <a:endParaRPr lang="en-GB" sz="800" dirty="0" smtClean="0"/>
          </a:p>
          <a:p>
            <a:pPr marL="171450" indent="-171450">
              <a:buFont typeface="Arial" panose="020B0604020202020204" pitchFamily="34" charset="0"/>
              <a:buChar char="•"/>
            </a:pPr>
            <a:r>
              <a:rPr lang="en-GB" sz="800" dirty="0"/>
              <a:t>Notes </a:t>
            </a:r>
            <a:r>
              <a:rPr lang="en-GB" sz="800" dirty="0">
                <a:solidFill>
                  <a:srgbClr val="00B050"/>
                </a:solidFill>
              </a:rPr>
              <a:t>“No counter service </a:t>
            </a:r>
            <a:r>
              <a:rPr lang="en-GB" sz="800" dirty="0" smtClean="0">
                <a:solidFill>
                  <a:srgbClr val="00B050"/>
                </a:solidFill>
              </a:rPr>
              <a:t>Saturday”</a:t>
            </a:r>
            <a:endParaRPr lang="en-GB" sz="800" dirty="0">
              <a:solidFill>
                <a:srgbClr val="00B050"/>
              </a:solidFill>
            </a:endParaRPr>
          </a:p>
        </p:txBody>
      </p:sp>
      <p:cxnSp>
        <p:nvCxnSpPr>
          <p:cNvPr id="91" name="Elbow Connector 90"/>
          <p:cNvCxnSpPr>
            <a:stCxn id="63" idx="0"/>
            <a:endCxn id="66" idx="1"/>
          </p:cNvCxnSpPr>
          <p:nvPr/>
        </p:nvCxnSpPr>
        <p:spPr>
          <a:xfrm rot="5400000" flipH="1" flipV="1">
            <a:off x="3718569" y="1832931"/>
            <a:ext cx="1282740" cy="61665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63" idx="2"/>
            <a:endCxn id="77" idx="1"/>
          </p:cNvCxnSpPr>
          <p:nvPr/>
        </p:nvCxnSpPr>
        <p:spPr>
          <a:xfrm rot="16200000" flipH="1">
            <a:off x="4301009" y="2769421"/>
            <a:ext cx="234602" cy="733400"/>
          </a:xfrm>
          <a:prstGeom prst="bentConnector2">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66" idx="3"/>
            <a:endCxn id="71" idx="1"/>
          </p:cNvCxnSpPr>
          <p:nvPr/>
        </p:nvCxnSpPr>
        <p:spPr>
          <a:xfrm flipV="1">
            <a:off x="5937410" y="1493334"/>
            <a:ext cx="5554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74" idx="1"/>
          </p:cNvCxnSpPr>
          <p:nvPr/>
        </p:nvCxnSpPr>
        <p:spPr>
          <a:xfrm>
            <a:off x="6932539" y="1499890"/>
            <a:ext cx="504056" cy="7177"/>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6054152" y="3253422"/>
            <a:ext cx="555441" cy="6556"/>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0" idx="3"/>
          </p:cNvCxnSpPr>
          <p:nvPr/>
        </p:nvCxnSpPr>
        <p:spPr>
          <a:xfrm flipV="1">
            <a:off x="7049281" y="3239712"/>
            <a:ext cx="477341" cy="6556"/>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sp>
        <p:nvSpPr>
          <p:cNvPr id="97" name="Rounded Rectangle 96"/>
          <p:cNvSpPr/>
          <p:nvPr/>
        </p:nvSpPr>
        <p:spPr>
          <a:xfrm>
            <a:off x="5594766" y="5080256"/>
            <a:ext cx="875075"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GeoLocation</a:t>
            </a:r>
            <a:endParaRPr lang="en-GB" sz="800" dirty="0"/>
          </a:p>
        </p:txBody>
      </p:sp>
      <p:sp>
        <p:nvSpPr>
          <p:cNvPr id="98" name="Rounded Rectangle 97"/>
          <p:cNvSpPr/>
          <p:nvPr/>
        </p:nvSpPr>
        <p:spPr>
          <a:xfrm>
            <a:off x="7165440" y="5080256"/>
            <a:ext cx="1596393" cy="236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err="1" smtClean="0"/>
              <a:t>GeographicCoordinates</a:t>
            </a:r>
            <a:endParaRPr lang="en-GB" sz="800" dirty="0"/>
          </a:p>
        </p:txBody>
      </p:sp>
      <p:cxnSp>
        <p:nvCxnSpPr>
          <p:cNvPr id="99" name="Straight Connector 98"/>
          <p:cNvCxnSpPr>
            <a:stCxn id="97" idx="3"/>
            <a:endCxn id="98" idx="1"/>
          </p:cNvCxnSpPr>
          <p:nvPr/>
        </p:nvCxnSpPr>
        <p:spPr>
          <a:xfrm>
            <a:off x="6469841" y="5198351"/>
            <a:ext cx="6955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83" idx="3"/>
            <a:endCxn id="97" idx="1"/>
          </p:cNvCxnSpPr>
          <p:nvPr/>
        </p:nvCxnSpPr>
        <p:spPr>
          <a:xfrm>
            <a:off x="5059147" y="5198351"/>
            <a:ext cx="53561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6215130" y="1678938"/>
            <a:ext cx="117211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 </a:t>
            </a:r>
            <a:r>
              <a:rPr lang="en-GB" sz="800" dirty="0" smtClean="0">
                <a:solidFill>
                  <a:srgbClr val="00B050"/>
                </a:solidFill>
              </a:rPr>
              <a:t>"Tuesday“</a:t>
            </a:r>
            <a:endParaRPr lang="en-GB" sz="800" dirty="0">
              <a:solidFill>
                <a:srgbClr val="00B050"/>
              </a:solidFill>
            </a:endParaRPr>
          </a:p>
        </p:txBody>
      </p:sp>
      <p:sp>
        <p:nvSpPr>
          <p:cNvPr id="102" name="TextBox 101"/>
          <p:cNvSpPr txBox="1"/>
          <p:nvPr/>
        </p:nvSpPr>
        <p:spPr>
          <a:xfrm>
            <a:off x="7578359" y="1713212"/>
            <a:ext cx="1394934"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a:t>M  </a:t>
            </a:r>
            <a:r>
              <a:rPr lang="en-GB" sz="800" dirty="0" smtClean="0">
                <a:solidFill>
                  <a:srgbClr val="00B050"/>
                </a:solidFill>
              </a:rPr>
              <a:t>“14:15”</a:t>
            </a:r>
            <a:endParaRPr lang="en-GB" sz="800" dirty="0" smtClean="0">
              <a:solidFill>
                <a:srgbClr val="00B050"/>
              </a:solidFill>
            </a:endParaRPr>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 </a:t>
            </a:r>
            <a:r>
              <a:rPr lang="en-GB" sz="800" dirty="0">
                <a:solidFill>
                  <a:srgbClr val="00B050"/>
                </a:solidFill>
              </a:rPr>
              <a:t>“</a:t>
            </a:r>
            <a:r>
              <a:rPr lang="en-GB" sz="800" dirty="0" smtClean="0">
                <a:solidFill>
                  <a:srgbClr val="00B050"/>
                </a:solidFill>
              </a:rPr>
              <a:t>15:15”</a:t>
            </a:r>
            <a:endParaRPr lang="en-GB" sz="800" b="1" dirty="0" smtClean="0"/>
          </a:p>
          <a:p>
            <a:r>
              <a:rPr lang="en-GB" sz="800" b="1" dirty="0" smtClean="0"/>
              <a:t>“</a:t>
            </a:r>
            <a:endParaRPr lang="en-GB" sz="800" b="1" dirty="0" smtClean="0"/>
          </a:p>
        </p:txBody>
      </p:sp>
      <p:sp>
        <p:nvSpPr>
          <p:cNvPr id="103" name="TextBox 102"/>
          <p:cNvSpPr txBox="1"/>
          <p:nvPr/>
        </p:nvSpPr>
        <p:spPr>
          <a:xfrm>
            <a:off x="6587964" y="3438643"/>
            <a:ext cx="718466"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smtClean="0"/>
              <a:t>Name </a:t>
            </a:r>
            <a:r>
              <a:rPr lang="en-GB" sz="800" b="1" dirty="0" smtClean="0"/>
              <a:t>M</a:t>
            </a:r>
            <a:endParaRPr lang="en-GB" sz="800" dirty="0"/>
          </a:p>
        </p:txBody>
      </p:sp>
      <p:sp>
        <p:nvSpPr>
          <p:cNvPr id="104" name="TextBox 103"/>
          <p:cNvSpPr txBox="1"/>
          <p:nvPr/>
        </p:nvSpPr>
        <p:spPr>
          <a:xfrm>
            <a:off x="7666964" y="3438643"/>
            <a:ext cx="1031051" cy="338554"/>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OpeningTime</a:t>
            </a:r>
            <a:r>
              <a:rPr lang="en-GB" sz="800" dirty="0" smtClean="0"/>
              <a:t> </a:t>
            </a:r>
            <a:r>
              <a:rPr lang="en-GB" sz="800" b="1" dirty="0" smtClean="0"/>
              <a:t>M</a:t>
            </a:r>
            <a:endParaRPr lang="en-GB" sz="800" dirty="0" smtClean="0"/>
          </a:p>
          <a:p>
            <a:pPr marL="171450" indent="-171450">
              <a:buFont typeface="Arial" panose="020B0604020202020204" pitchFamily="34" charset="0"/>
              <a:buChar char="•"/>
            </a:pPr>
            <a:r>
              <a:rPr lang="en-GB" sz="800" dirty="0" err="1" smtClean="0"/>
              <a:t>ClosingTime</a:t>
            </a:r>
            <a:r>
              <a:rPr lang="en-GB" sz="800" dirty="0" smtClean="0"/>
              <a:t> </a:t>
            </a:r>
            <a:r>
              <a:rPr lang="en-GB" sz="800" b="1" dirty="0" smtClean="0"/>
              <a:t>M</a:t>
            </a:r>
            <a:endParaRPr lang="en-GB" sz="800" dirty="0"/>
          </a:p>
        </p:txBody>
      </p:sp>
      <p:sp>
        <p:nvSpPr>
          <p:cNvPr id="105" name="TextBox 104"/>
          <p:cNvSpPr txBox="1"/>
          <p:nvPr/>
        </p:nvSpPr>
        <p:spPr>
          <a:xfrm>
            <a:off x="5097379" y="3414741"/>
            <a:ext cx="753732" cy="58477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Notes</a:t>
            </a:r>
          </a:p>
          <a:p>
            <a:pPr marL="171450" indent="-171450">
              <a:buFont typeface="Arial" panose="020B0604020202020204" pitchFamily="34" charset="0"/>
              <a:buChar char="•"/>
            </a:pPr>
            <a:r>
              <a:rPr lang="en-GB" sz="800" dirty="0" err="1" smtClean="0"/>
              <a:t>StartDate</a:t>
            </a:r>
            <a:endParaRPr lang="en-GB" sz="800" dirty="0" smtClean="0"/>
          </a:p>
          <a:p>
            <a:pPr marL="171450" indent="-171450">
              <a:buFont typeface="Arial" panose="020B0604020202020204" pitchFamily="34" charset="0"/>
              <a:buChar char="•"/>
            </a:pPr>
            <a:r>
              <a:rPr lang="en-GB" sz="800" dirty="0" err="1" smtClean="0"/>
              <a:t>EndDate</a:t>
            </a:r>
            <a:endParaRPr lang="en-GB" sz="800" dirty="0" smtClean="0"/>
          </a:p>
          <a:p>
            <a:pPr marL="171450" indent="-171450">
              <a:buFont typeface="Arial" panose="020B0604020202020204" pitchFamily="34" charset="0"/>
              <a:buChar char="•"/>
            </a:pPr>
            <a:r>
              <a:rPr lang="en-GB" sz="800" smtClean="0"/>
              <a:t>Name </a:t>
            </a:r>
            <a:r>
              <a:rPr lang="en-GB" sz="800" b="1" smtClean="0"/>
              <a:t>M</a:t>
            </a:r>
            <a:endParaRPr lang="en-GB" sz="800" dirty="0"/>
          </a:p>
        </p:txBody>
      </p:sp>
      <p:sp>
        <p:nvSpPr>
          <p:cNvPr id="106" name="TextBox 105"/>
          <p:cNvSpPr txBox="1"/>
          <p:nvPr/>
        </p:nvSpPr>
        <p:spPr>
          <a:xfrm>
            <a:off x="4244743" y="4396853"/>
            <a:ext cx="1648208" cy="707886"/>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Phone </a:t>
            </a:r>
            <a:r>
              <a:rPr lang="en-GB" sz="800" b="1" dirty="0"/>
              <a:t>M </a:t>
            </a:r>
            <a:r>
              <a:rPr lang="en-GB" sz="800" dirty="0" smtClean="0">
                <a:solidFill>
                  <a:srgbClr val="00B050"/>
                </a:solidFill>
              </a:rPr>
              <a:t>“+44-3453000000”</a:t>
            </a:r>
            <a:endParaRPr lang="en-GB" sz="800" dirty="0" smtClean="0">
              <a:solidFill>
                <a:srgbClr val="00B050"/>
              </a:solidFill>
            </a:endParaRPr>
          </a:p>
          <a:p>
            <a:pPr marL="171450" indent="-171450">
              <a:buFont typeface="Arial" panose="020B0604020202020204" pitchFamily="34" charset="0"/>
              <a:buChar char="•"/>
            </a:pPr>
            <a:r>
              <a:rPr lang="en-GB" sz="800" dirty="0" err="1" smtClean="0"/>
              <a:t>AlternatePhone</a:t>
            </a:r>
            <a:endParaRPr lang="en-GB" sz="800" dirty="0" smtClean="0"/>
          </a:p>
          <a:p>
            <a:pPr marL="171450" indent="-171450">
              <a:buFont typeface="Arial" panose="020B0604020202020204" pitchFamily="34" charset="0"/>
              <a:buChar char="•"/>
            </a:pPr>
            <a:r>
              <a:rPr lang="en-GB" sz="800" dirty="0" err="1" smtClean="0"/>
              <a:t>AlternatePhoneDescription</a:t>
            </a:r>
            <a:endParaRPr lang="en-GB" sz="800" dirty="0" smtClean="0"/>
          </a:p>
          <a:p>
            <a:pPr marL="171450" indent="-171450">
              <a:buFont typeface="Arial" panose="020B0604020202020204" pitchFamily="34" charset="0"/>
              <a:buChar char="•"/>
            </a:pPr>
            <a:r>
              <a:rPr lang="en-GB" sz="800" dirty="0" err="1" smtClean="0"/>
              <a:t>FaxNumber</a:t>
            </a:r>
            <a:r>
              <a:rPr lang="en-GB" sz="800" dirty="0"/>
              <a:t> </a:t>
            </a:r>
            <a:r>
              <a:rPr lang="en-GB" sz="800" dirty="0">
                <a:solidFill>
                  <a:srgbClr val="00B050"/>
                </a:solidFill>
              </a:rPr>
              <a:t>“+</a:t>
            </a:r>
            <a:r>
              <a:rPr lang="en-GB" sz="800" dirty="0" smtClean="0">
                <a:solidFill>
                  <a:srgbClr val="00B050"/>
                </a:solidFill>
              </a:rPr>
              <a:t>44-1245704705”</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7" name="TextBox 106"/>
          <p:cNvSpPr txBox="1"/>
          <p:nvPr/>
        </p:nvSpPr>
        <p:spPr>
          <a:xfrm>
            <a:off x="7499522" y="5372133"/>
            <a:ext cx="1380506" cy="461665"/>
          </a:xfrm>
          <a:prstGeom prst="rect">
            <a:avLst/>
          </a:prstGeom>
          <a:noFill/>
        </p:spPr>
        <p:txBody>
          <a:bodyPr wrap="none" rtlCol="0">
            <a:spAutoFit/>
          </a:bodyPr>
          <a:lstStyle/>
          <a:p>
            <a:pPr marL="171450" indent="-171450">
              <a:buFont typeface="Arial" panose="020B0604020202020204" pitchFamily="34" charset="0"/>
              <a:buChar char="•"/>
            </a:pPr>
            <a:r>
              <a:rPr lang="en-GB" sz="800" dirty="0" smtClean="0"/>
              <a:t>Latitude </a:t>
            </a:r>
            <a:r>
              <a:rPr lang="en-GB" sz="800" b="1" dirty="0"/>
              <a:t>M </a:t>
            </a:r>
            <a:r>
              <a:rPr lang="en-GB" sz="800" dirty="0">
                <a:solidFill>
                  <a:srgbClr val="00B050"/>
                </a:solidFill>
              </a:rPr>
              <a:t>52.7140745</a:t>
            </a:r>
            <a:endParaRPr lang="en-GB" sz="800" dirty="0" smtClean="0">
              <a:solidFill>
                <a:srgbClr val="00B050"/>
              </a:solidFill>
            </a:endParaRPr>
          </a:p>
          <a:p>
            <a:pPr marL="171450" indent="-171450">
              <a:buFont typeface="Arial" panose="020B0604020202020204" pitchFamily="34" charset="0"/>
              <a:buChar char="•"/>
            </a:pPr>
            <a:r>
              <a:rPr lang="en-GB" sz="800" dirty="0" smtClean="0"/>
              <a:t>Longitude </a:t>
            </a:r>
            <a:r>
              <a:rPr lang="en-GB" sz="800" b="1" dirty="0"/>
              <a:t>M </a:t>
            </a:r>
            <a:r>
              <a:rPr lang="en-GB" sz="800" b="1" dirty="0" smtClean="0">
                <a:solidFill>
                  <a:srgbClr val="00B050"/>
                </a:solidFill>
              </a:rPr>
              <a:t>1.4140166</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
        <p:nvSpPr>
          <p:cNvPr id="108" name="TextBox 107"/>
          <p:cNvSpPr txBox="1"/>
          <p:nvPr/>
        </p:nvSpPr>
        <p:spPr>
          <a:xfrm>
            <a:off x="4233521" y="5316446"/>
            <a:ext cx="2754280" cy="1077218"/>
          </a:xfrm>
          <a:prstGeom prst="rect">
            <a:avLst/>
          </a:prstGeom>
          <a:noFill/>
        </p:spPr>
        <p:txBody>
          <a:bodyPr wrap="none" rtlCol="0">
            <a:spAutoFit/>
          </a:bodyPr>
          <a:lstStyle/>
          <a:p>
            <a:pPr marL="171450" indent="-171450">
              <a:buFont typeface="Arial" panose="020B0604020202020204" pitchFamily="34" charset="0"/>
              <a:buChar char="•"/>
            </a:pPr>
            <a:r>
              <a:rPr lang="en-GB" sz="800" dirty="0" err="1" smtClean="0"/>
              <a:t>AddressLine</a:t>
            </a:r>
            <a:endParaRPr lang="en-GB" sz="800" dirty="0" smtClean="0"/>
          </a:p>
          <a:p>
            <a:pPr marL="171450" indent="-171450">
              <a:buFont typeface="Arial" panose="020B0604020202020204" pitchFamily="34" charset="0"/>
              <a:buChar char="•"/>
            </a:pPr>
            <a:r>
              <a:rPr lang="en-GB" sz="800" dirty="0" err="1" smtClean="0"/>
              <a:t>BuildingNumber</a:t>
            </a:r>
            <a:r>
              <a:rPr lang="en-GB" sz="800" dirty="0" smtClean="0"/>
              <a:t> </a:t>
            </a:r>
            <a:r>
              <a:rPr lang="en-GB" sz="800" dirty="0">
                <a:solidFill>
                  <a:srgbClr val="00B050"/>
                </a:solidFill>
              </a:rPr>
              <a:t>“Broadland Youth &amp; Community </a:t>
            </a:r>
            <a:r>
              <a:rPr lang="en-GB" sz="800" dirty="0" smtClean="0">
                <a:solidFill>
                  <a:srgbClr val="00B050"/>
                </a:solidFill>
              </a:rPr>
              <a:t>Centre”</a:t>
            </a:r>
            <a:endParaRPr lang="en-GB" sz="800" dirty="0" smtClean="0">
              <a:solidFill>
                <a:srgbClr val="00B050"/>
              </a:solidFill>
            </a:endParaRPr>
          </a:p>
          <a:p>
            <a:pPr marL="171450" indent="-171450">
              <a:buFont typeface="Arial" panose="020B0604020202020204" pitchFamily="34" charset="0"/>
              <a:buChar char="•"/>
            </a:pPr>
            <a:r>
              <a:rPr lang="en-GB" sz="800" dirty="0" err="1" smtClean="0"/>
              <a:t>StreetName</a:t>
            </a:r>
            <a:endParaRPr lang="en-GB" sz="800" dirty="0" smtClean="0">
              <a:solidFill>
                <a:srgbClr val="00B050"/>
              </a:solidFill>
            </a:endParaRPr>
          </a:p>
          <a:p>
            <a:pPr marL="171450" indent="-171450">
              <a:buFont typeface="Arial" panose="020B0604020202020204" pitchFamily="34" charset="0"/>
              <a:buChar char="•"/>
            </a:pPr>
            <a:r>
              <a:rPr lang="en-GB" sz="800" dirty="0" err="1" smtClean="0"/>
              <a:t>TownName</a:t>
            </a:r>
            <a:r>
              <a:rPr lang="en-GB" sz="800" dirty="0" smtClean="0"/>
              <a:t> </a:t>
            </a:r>
            <a:r>
              <a:rPr lang="en-GB" sz="800" dirty="0" smtClean="0">
                <a:solidFill>
                  <a:srgbClr val="00B050"/>
                </a:solidFill>
              </a:rPr>
              <a:t>“</a:t>
            </a:r>
            <a:r>
              <a:rPr lang="en-GB" sz="800" dirty="0" err="1" smtClean="0">
                <a:solidFill>
                  <a:srgbClr val="00B050"/>
                </a:solidFill>
              </a:rPr>
              <a:t>Hoveton</a:t>
            </a:r>
            <a:r>
              <a:rPr lang="en-GB" sz="800" dirty="0" smtClean="0">
                <a:solidFill>
                  <a:srgbClr val="00B050"/>
                </a:solidFill>
              </a:rPr>
              <a:t>”</a:t>
            </a:r>
            <a:endParaRPr lang="en-GB" sz="800" dirty="0" smtClean="0">
              <a:solidFill>
                <a:srgbClr val="00B050"/>
              </a:solidFill>
            </a:endParaRPr>
          </a:p>
          <a:p>
            <a:pPr marL="171450" indent="-171450">
              <a:buFont typeface="Arial" panose="020B0604020202020204" pitchFamily="34" charset="0"/>
              <a:buChar char="•"/>
            </a:pPr>
            <a:r>
              <a:rPr lang="en-GB" sz="800" dirty="0" err="1" smtClean="0"/>
              <a:t>CountrySubDivision</a:t>
            </a:r>
            <a:r>
              <a:rPr lang="en-GB" sz="800" dirty="0" smtClean="0"/>
              <a:t> </a:t>
            </a:r>
            <a:endParaRPr lang="en-GB" sz="800" dirty="0" smtClean="0">
              <a:solidFill>
                <a:srgbClr val="00B050"/>
              </a:solidFill>
            </a:endParaRPr>
          </a:p>
          <a:p>
            <a:pPr marL="171450" indent="-171450">
              <a:buFont typeface="Arial" panose="020B0604020202020204" pitchFamily="34" charset="0"/>
              <a:buChar char="•"/>
            </a:pPr>
            <a:r>
              <a:rPr lang="en-GB" sz="800" dirty="0" smtClean="0"/>
              <a:t>Country </a:t>
            </a:r>
            <a:r>
              <a:rPr lang="en-GB" sz="800" dirty="0" smtClean="0">
                <a:solidFill>
                  <a:srgbClr val="00B050"/>
                </a:solidFill>
              </a:rPr>
              <a:t>“GB”</a:t>
            </a:r>
            <a:endParaRPr lang="en-GB" sz="800" dirty="0" smtClean="0">
              <a:solidFill>
                <a:srgbClr val="00B050"/>
              </a:solidFill>
            </a:endParaRPr>
          </a:p>
          <a:p>
            <a:pPr marL="171450" indent="-171450">
              <a:buFont typeface="Arial" panose="020B0604020202020204" pitchFamily="34" charset="0"/>
              <a:buChar char="•"/>
            </a:pPr>
            <a:r>
              <a:rPr lang="en-GB" sz="800" dirty="0" err="1" smtClean="0"/>
              <a:t>PostCode</a:t>
            </a:r>
            <a:r>
              <a:rPr lang="en-GB" sz="800" dirty="0" smtClean="0"/>
              <a:t> </a:t>
            </a:r>
            <a:r>
              <a:rPr lang="en-GB" sz="800" dirty="0" smtClean="0">
                <a:solidFill>
                  <a:srgbClr val="00B050"/>
                </a:solidFill>
              </a:rPr>
              <a:t>“NR12 8DJ”</a:t>
            </a:r>
            <a:endParaRPr lang="en-GB" sz="800" dirty="0" smtClean="0">
              <a:solidFill>
                <a:srgbClr val="00B050"/>
              </a:solidFill>
            </a:endParaRPr>
          </a:p>
          <a:p>
            <a:pPr marL="171450" indent="-171450">
              <a:buFont typeface="Arial" panose="020B0604020202020204" pitchFamily="34" charset="0"/>
              <a:buChar char="•"/>
            </a:pPr>
            <a:endParaRPr lang="en-GB" sz="800" dirty="0"/>
          </a:p>
        </p:txBody>
      </p:sp>
    </p:spTree>
    <p:extLst>
      <p:ext uri="{BB962C8B-B14F-4D97-AF65-F5344CB8AC3E}">
        <p14:creationId xmlns:p14="http://schemas.microsoft.com/office/powerpoint/2010/main" val="1604091738"/>
      </p:ext>
    </p:extLst>
  </p:cSld>
  <p:clrMapOvr>
    <a:masterClrMapping/>
  </p:clrMapOvr>
</p:sld>
</file>

<file path=ppt/theme/theme1.xml><?xml version="1.0" encoding="utf-8"?>
<a:theme xmlns:a="http://schemas.openxmlformats.org/drawingml/2006/main" name="OBIE Standards PCA Initial Review - 2404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FD1597F4777479C159103D86F3FCF" ma:contentTypeVersion="0" ma:contentTypeDescription="Create a new document." ma:contentTypeScope="" ma:versionID="a3b66948662cc0c4da2c090ac4ab267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70897E-8284-4562-8701-F2D029C3594F}">
  <ds:schemaRefs>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BE90FBE-2299-40CF-9171-C802D818E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9F4E8A-EFA6-493D-BB02-17EDDE9E2B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OBIE Standards PCA Initial Review - 240417</Template>
  <TotalTime>857</TotalTime>
  <Words>721</Words>
  <Application>Microsoft Office PowerPoint</Application>
  <PresentationFormat>A4 Paper (210x297 mm)</PresentationFormat>
  <Paragraphs>212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OBIE Standards PCA Initial Review - 240417</vt:lpstr>
      <vt:lpstr>OBIE Open Data</vt:lpstr>
      <vt:lpstr>Purpose</vt:lpstr>
      <vt:lpstr>Implementation Notes</vt:lpstr>
      <vt:lpstr>Branch v2.0 Top Level Design</vt:lpstr>
      <vt:lpstr>How can I supply info about a physical branch?</vt:lpstr>
      <vt:lpstr>How can I supply info about a mobile branch?</vt:lpstr>
    </vt:vector>
  </TitlesOfParts>
  <Company>UK Payments Administration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OBIE Data Standards</dc:title>
  <dc:creator>James Dey</dc:creator>
  <cp:lastModifiedBy>James Dey</cp:lastModifiedBy>
  <cp:revision>119</cp:revision>
  <cp:lastPrinted>2017-01-23T11:38:46Z</cp:lastPrinted>
  <dcterms:created xsi:type="dcterms:W3CDTF">2017-04-19T14:43:05Z</dcterms:created>
  <dcterms:modified xsi:type="dcterms:W3CDTF">2017-06-19T15:02:23Z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0x010100FF5FD1597F4777479C159103D86F3FCF</vt:lpwstr>
  </property>
</Properties>
</file>