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handoutMasterIdLst>
    <p:handoutMasterId r:id="rId19"/>
  </p:handoutMasterIdLst>
  <p:sldIdLst>
    <p:sldId id="319" r:id="rId6"/>
    <p:sldId id="325" r:id="rId7"/>
    <p:sldId id="354" r:id="rId8"/>
    <p:sldId id="323" r:id="rId9"/>
    <p:sldId id="361" r:id="rId10"/>
    <p:sldId id="359" r:id="rId11"/>
    <p:sldId id="362" r:id="rId12"/>
    <p:sldId id="363" r:id="rId13"/>
    <p:sldId id="336" r:id="rId14"/>
    <p:sldId id="366" r:id="rId15"/>
    <p:sldId id="365" r:id="rId16"/>
    <p:sldId id="360" r:id="rId1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61"/>
            <p14:sldId id="359"/>
            <p14:sldId id="362"/>
            <p14:sldId id="363"/>
            <p14:sldId id="336"/>
            <p14:sldId id="366"/>
            <p14:sldId id="365"/>
            <p14:sldId id="360"/>
          </p14:sldIdLst>
        </p14:section>
      </p14:sectionLst>
    </p:ext>
    <p:ext uri="{EFAFB233-063F-42B5-8137-9DF3F51BA10A}">
      <p15:sldGuideLst xmlns="" xmlns:p15="http://schemas.microsoft.com/office/powerpoint/2012/main">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43" autoAdjust="0"/>
    <p:restoredTop sz="97516" autoAdjust="0"/>
  </p:normalViewPr>
  <p:slideViewPr>
    <p:cSldViewPr showGuides="1">
      <p:cViewPr>
        <p:scale>
          <a:sx n="100" d="100"/>
          <a:sy n="100" d="100"/>
        </p:scale>
        <p:origin x="-2112" y="-462"/>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27/07/2017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27/07/2017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27/07/2017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solidFill>
                  <a:prstClr val="black">
                    <a:tint val="75000"/>
                  </a:prstClr>
                </a:solidFill>
              </a:rPr>
              <a:pPr/>
              <a:t>27/07/2017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solidFill>
                  <a:prstClr val="black"/>
                </a:solidFill>
              </a:rPr>
              <a:pPr/>
              <a:t>‹#›</a:t>
            </a:fld>
            <a:endParaRPr lang="en-GB" dirty="0">
              <a:solidFill>
                <a:prstClr val="black"/>
              </a:solidFill>
            </a:endParaRPr>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10255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solidFill>
                  <a:prstClr val="black">
                    <a:tint val="75000"/>
                  </a:prstClr>
                </a:solidFill>
              </a:rPr>
              <a:pPr/>
              <a:t>27/07/2017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solidFill>
                  <a:prstClr val="black"/>
                </a:solidFill>
              </a:rPr>
              <a:pPr/>
              <a:t>‹#›</a:t>
            </a:fld>
            <a:endParaRPr lang="en-GB" dirty="0">
              <a:solidFill>
                <a:prstClr val="black"/>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192294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solidFill>
                  <a:prstClr val="black">
                    <a:tint val="75000"/>
                  </a:prstClr>
                </a:solidFill>
              </a:rPr>
              <a:pPr/>
              <a:t>27/07/2017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solidFill>
                  <a:prstClr val="black"/>
                </a:solidFill>
              </a:rPr>
              <a:pPr/>
              <a:t>‹#›</a:t>
            </a:fld>
            <a:endParaRPr lang="en-GB" dirty="0">
              <a:solidFill>
                <a:prstClr val="black"/>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235126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solidFill>
                  <a:prstClr val="black">
                    <a:tint val="75000"/>
                  </a:prstClr>
                </a:solidFill>
              </a:rPr>
              <a:pPr/>
              <a:t>27/07/2017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solidFill>
                  <a:prstClr val="black"/>
                </a:solidFill>
              </a:rPr>
              <a:pPr/>
              <a:t>‹#›</a:t>
            </a:fld>
            <a:endParaRPr lang="en-GB" dirty="0">
              <a:solidFill>
                <a:prstClr val="black"/>
              </a:solidFill>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82506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solidFill>
                  <a:prstClr val="black">
                    <a:tint val="75000"/>
                  </a:prstClr>
                </a:solidFill>
              </a:rPr>
              <a:pPr/>
              <a:t>27/07/2017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solidFill>
                  <a:prstClr val="black"/>
                </a:solidFill>
              </a:rPr>
              <a:pPr/>
              <a:t>‹#›</a:t>
            </a:fld>
            <a:endParaRPr lang="en-GB" dirty="0">
              <a:solidFill>
                <a:prstClr val="black"/>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2831903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solidFill>
                  <a:prstClr val="black">
                    <a:tint val="75000"/>
                  </a:prstClr>
                </a:solidFill>
              </a:rPr>
              <a:pPr/>
              <a:t>27/07/2017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solidFill>
                  <a:prstClr val="black"/>
                </a:solidFill>
              </a:rPr>
              <a:pPr/>
              <a:t>‹#›</a:t>
            </a:fld>
            <a:endParaRPr lang="en-GB" dirty="0">
              <a:solidFill>
                <a:prstClr val="black"/>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2909742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solidFill>
                  <a:prstClr val="black">
                    <a:tint val="75000"/>
                  </a:prstClr>
                </a:solidFill>
              </a:rPr>
              <a:pPr/>
              <a:t>27/07/2017</a:t>
            </a:fld>
            <a:endParaRPr lang="en-GB" dirty="0">
              <a:solidFill>
                <a:prstClr val="black">
                  <a:tint val="75000"/>
                </a:prstClr>
              </a:solidFill>
            </a:endParaRPr>
          </a:p>
        </p:txBody>
      </p:sp>
      <p:sp>
        <p:nvSpPr>
          <p:cNvPr id="14" name="Footer Placeholder 13"/>
          <p:cNvSpPr>
            <a:spLocks noGrp="1"/>
          </p:cNvSpPr>
          <p:nvPr>
            <p:ph type="ftr" sz="quarter" idx="11"/>
          </p:nvPr>
        </p:nvSpPr>
        <p:spPr/>
        <p:txBody>
          <a:bodyPr/>
          <a:lstStyle/>
          <a:p>
            <a:endParaRPr lang="en-GB" dirty="0">
              <a:solidFill>
                <a:prstClr val="black">
                  <a:tint val="75000"/>
                </a:prstClr>
              </a:solidFill>
            </a:endParaRPr>
          </a:p>
        </p:txBody>
      </p:sp>
      <p:sp>
        <p:nvSpPr>
          <p:cNvPr id="15" name="Slide Number Placeholder 14"/>
          <p:cNvSpPr>
            <a:spLocks noGrp="1"/>
          </p:cNvSpPr>
          <p:nvPr>
            <p:ph type="sldNum" sz="quarter" idx="12"/>
          </p:nvPr>
        </p:nvSpPr>
        <p:spPr/>
        <p:txBody>
          <a:bodyPr/>
          <a:lstStyle/>
          <a:p>
            <a:fld id="{4A2DB0F2-F4EF-4E89-9923-89F787F07F61}"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9357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27/07/2017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27/07/2017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27/07/2017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27/07/2017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27/07/2017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27/07/2017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solidFill>
                  <a:prstClr val="black">
                    <a:tint val="75000"/>
                  </a:prstClr>
                </a:solidFill>
              </a:rPr>
              <a:pPr/>
              <a:t>27/07/2017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solidFill>
                <a:prstClr val="black">
                  <a:tint val="75000"/>
                </a:prstClr>
              </a:solidFill>
            </a:endParaRPr>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solidFill>
                  <a:prstClr val="black"/>
                </a:solidFill>
              </a:rPr>
              <a:pPr/>
              <a:t>‹#›</a:t>
            </a:fld>
            <a:endParaRPr lang="en-GB" dirty="0">
              <a:solidFill>
                <a:prstClr val="black"/>
              </a:solidFill>
            </a:endParaRPr>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82828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27/07/2017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 xmlns:a16="http://schemas.microsoft.com/office/drawing/2014/main" val="20000"/>
                    </a:ext>
                  </a:extLst>
                </a:gridCol>
                <a:gridCol w="891540">
                  <a:extLst>
                    <a:ext uri="{9D8B030D-6E8A-4147-A177-3AD203B41FA5}">
                      <a16:colId xmlns=""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solidFill>
                  <a:prstClr val="black">
                    <a:tint val="75000"/>
                  </a:prstClr>
                </a:solidFill>
              </a:rPr>
              <a:pPr/>
              <a:t>27/07/2017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504684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 xmlns:a16="http://schemas.microsoft.com/office/drawing/2014/main" val="20000"/>
                    </a:ext>
                  </a:extLst>
                </a:gridCol>
                <a:gridCol w="891540">
                  <a:extLst>
                    <a:ext uri="{9D8B030D-6E8A-4147-A177-3AD203B41FA5}">
                      <a16:colId xmlns=""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solidFill>
                  <a:prstClr val="black"/>
                </a:solidFill>
              </a:rPr>
              <a:pPr/>
              <a:t>‹#›</a:t>
            </a:fld>
            <a:endParaRPr lang="en-GB" dirty="0">
              <a:solidFill>
                <a:prstClr val="black"/>
              </a:solidFill>
            </a:endParaRPr>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solidFill>
                  <a:prstClr val="black"/>
                </a:solidFill>
                <a:latin typeface="Arial" panose="020B0604020202020204" pitchFamily="34" charset="0"/>
                <a:cs typeface="Arial" panose="020B0604020202020204" pitchFamily="34" charset="0"/>
              </a:rPr>
              <a:t>Document Classifications </a:t>
            </a:r>
          </a:p>
          <a:p>
            <a:endParaRPr lang="en-GB" sz="500" b="1" dirty="0">
              <a:solidFill>
                <a:prstClr val="black"/>
              </a:solidFill>
              <a:latin typeface="Arial" panose="020B0604020202020204" pitchFamily="34" charset="0"/>
              <a:cs typeface="Arial" panose="020B0604020202020204" pitchFamily="34" charset="0"/>
            </a:endParaRPr>
          </a:p>
          <a:p>
            <a:pPr marL="541338" lvl="1" indent="-358775">
              <a:spcAft>
                <a:spcPts val="600"/>
              </a:spcAft>
              <a:buClr>
                <a:srgbClr val="4F81BD">
                  <a:lumMod val="75000"/>
                </a:srgb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prstClr val="black"/>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prstClr val="black"/>
                </a:solidFill>
                <a:latin typeface="Arial" panose="020B0604020202020204" pitchFamily="34" charset="0"/>
                <a:cs typeface="Arial" panose="020B0604020202020204" pitchFamily="34" charset="0"/>
              </a:rPr>
              <a:t>.</a:t>
            </a:r>
          </a:p>
          <a:p>
            <a:pPr marL="541338" lvl="1" indent="-358775">
              <a:spcAft>
                <a:spcPts val="600"/>
              </a:spcAft>
              <a:buClr>
                <a:srgbClr val="4F81BD">
                  <a:lumMod val="75000"/>
                </a:srgb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prstClr val="black"/>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rgbClr val="4F81BD">
                  <a:lumMod val="75000"/>
                </a:srgb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prstClr val="black"/>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rgbClr val="4F81BD">
                  <a:lumMod val="75000"/>
                </a:srgb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prstClr val="black"/>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282498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usiness.hsbc.uk/en-gb/finance-and-borrowing/credit-and-lending/small-business-loan" TargetMode="External"/><Relationship Id="rId2" Type="http://schemas.openxmlformats.org/officeDocument/2006/relationships/hyperlink" Target="http://www.santander.co.uk/uk/business/current-accounts/start-up-business-current-account"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business.rbs.co.uk/business/business-lending-at-royal-bank/applying-online-sole-trader.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late-commercial-payments-interest-debt-recovery/charging-interest-commercial-deb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oneysupermarket.com/business-finance/business-lending/medium-to-long-term-business-loans/" TargetMode="External"/><Relationship Id="rId2" Type="http://schemas.openxmlformats.org/officeDocument/2006/relationships/hyperlink" Target="https://openbanking.atlassian.net/wiki/download/attachments/1322017/BCA-AnalysisDesign.pptx?api=v2" TargetMode="External"/><Relationship Id="rId1" Type="http://schemas.openxmlformats.org/officeDocument/2006/relationships/slideLayout" Target="../slideLayouts/slideLayout2.xml"/><Relationship Id="rId4" Type="http://schemas.openxmlformats.org/officeDocument/2006/relationships/hyperlink" Target="http://www.knowyourmoney.co.uk/business-loa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lloydsbank.com/business/retail-business/loans-and-finance.asp"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business.hsbc.uk/en-gb/finance-and-borrowing/credit-and-lending/small-business-loan" TargetMode="External"/><Relationship Id="rId2" Type="http://schemas.openxmlformats.org/officeDocument/2006/relationships/hyperlink" Target="https://www.barclaycard.co.uk/business/cards-for-business/reward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lloydsbank.com/business/retail-business/loans-and-financing/loans/base-rate-business-loan.asp?WT.ac=RBB_Loans_Base_FOM#tab-row-3"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barclaycard.co.uk/business/cards-for-business/rewards"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business.hsbc.uk/en-gb/finance-and-borrowing/credit-and-lending/small-business-loan" TargetMode="External"/><Relationship Id="rId2" Type="http://schemas.openxmlformats.org/officeDocument/2006/relationships/hyperlink" Target="http://www.santander.co.uk/uk/business/current-accounts/start-up-business-current-account" TargetMode="External"/><Relationship Id="rId1" Type="http://schemas.openxmlformats.org/officeDocument/2006/relationships/slideLayout" Target="../slideLayouts/slideLayout1.xml"/><Relationship Id="rId4" Type="http://schemas.openxmlformats.org/officeDocument/2006/relationships/hyperlink" Target="http://webcache.googleusercontent.com/search?q=cache:mk19zyHyQWUJ:www.business.hsbc.uk/-/media/library/business-uk/pdfs/business-banking-pricelist.pdf+&amp;cd=3&amp;hl=en&amp;ct=clnk&amp;gl=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814959"/>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62929717"/>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 xmlns:a16="http://schemas.microsoft.com/office/drawing/2014/main" val="20000"/>
                    </a:ext>
                  </a:extLst>
                </a:gridCol>
                <a:gridCol w="4875808">
                  <a:extLst>
                    <a:ext uri="{9D8B030D-6E8A-4147-A177-3AD203B41FA5}">
                      <a16:colId xmlns="" xmlns:a16="http://schemas.microsoft.com/office/drawing/2014/main"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Arif</a:t>
                      </a:r>
                      <a:r>
                        <a:rPr lang="en-GB" sz="1600" baseline="0" dirty="0" smtClean="0">
                          <a:latin typeface="Times New Roman" panose="02020603050405020304" pitchFamily="18" charset="0"/>
                          <a:cs typeface="Times New Roman" panose="02020603050405020304" pitchFamily="18" charset="0"/>
                        </a:rPr>
                        <a:t> Khan</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17/07/2017</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smtClean="0">
                <a:latin typeface="Times New Roman" panose="02020603050405020304" pitchFamily="18" charset="0"/>
                <a:cs typeface="Times New Roman" panose="02020603050405020304" pitchFamily="18" charset="0"/>
              </a:rPr>
              <a:t>SME Loan </a:t>
            </a:r>
            <a:r>
              <a:rPr lang="en-US" sz="1600" dirty="0">
                <a:latin typeface="Times New Roman" panose="02020603050405020304" pitchFamily="18" charset="0"/>
                <a:cs typeface="Times New Roman" panose="02020603050405020304" pitchFamily="18" charset="0"/>
              </a:rPr>
              <a:t>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3823611" cy="369332"/>
          </a:xfrm>
          <a:prstGeom prst="rect">
            <a:avLst/>
          </a:prstGeom>
          <a:noFill/>
        </p:spPr>
        <p:txBody>
          <a:bodyPr wrap="none" rtlCol="0">
            <a:spAutoFit/>
          </a:bodyPr>
          <a:lstStyle/>
          <a:p>
            <a:r>
              <a:rPr lang="en-GB" b="1" dirty="0">
                <a:solidFill>
                  <a:srgbClr val="FF0000"/>
                </a:solidFill>
              </a:rPr>
              <a:t>What if I wish to </a:t>
            </a:r>
            <a:r>
              <a:rPr lang="en-GB" b="1" dirty="0" smtClean="0">
                <a:solidFill>
                  <a:srgbClr val="FF0000"/>
                </a:solidFill>
              </a:rPr>
              <a:t>repay the loan early?</a:t>
            </a:r>
            <a:endParaRPr lang="en-GB" b="1" dirty="0">
              <a:solidFill>
                <a:srgbClr val="FF0000"/>
              </a:solidFill>
            </a:endParaRPr>
          </a:p>
        </p:txBody>
      </p:sp>
      <p:sp>
        <p:nvSpPr>
          <p:cNvPr id="18" name="TextBox 17"/>
          <p:cNvSpPr txBox="1"/>
          <p:nvPr/>
        </p:nvSpPr>
        <p:spPr>
          <a:xfrm>
            <a:off x="128464" y="5487615"/>
            <a:ext cx="9361040" cy="461665"/>
          </a:xfrm>
          <a:prstGeom prst="rect">
            <a:avLst/>
          </a:prstGeom>
          <a:noFill/>
        </p:spPr>
        <p:txBody>
          <a:bodyPr wrap="square" rtlCol="0">
            <a:spAutoFit/>
          </a:bodyPr>
          <a:lstStyle/>
          <a:p>
            <a:r>
              <a:rPr lang="en-GB" sz="1200" b="1" dirty="0"/>
              <a:t>Example: </a:t>
            </a:r>
            <a:r>
              <a:rPr lang="en-GB" sz="1200" dirty="0">
                <a:solidFill>
                  <a:schemeClr val="tx2"/>
                </a:solidFill>
              </a:rPr>
              <a:t>HSBC Flexible Business Loan</a:t>
            </a:r>
            <a:endParaRPr lang="en-GB" sz="1200" dirty="0">
              <a:solidFill>
                <a:schemeClr val="tx2"/>
              </a:solidFill>
              <a:hlinkClick r:id="rId2"/>
            </a:endParaRPr>
          </a:p>
          <a:p>
            <a:r>
              <a:rPr lang="en-GB" sz="1200" dirty="0">
                <a:hlinkClick r:id="rId3"/>
              </a:rPr>
              <a:t>http://www.business.hsbc.uk/en-gb/finance-and-borrowing/credit-and-lending/small-business-loan</a:t>
            </a:r>
            <a:r>
              <a:rPr lang="en-GB" sz="1200" dirty="0"/>
              <a:t> </a:t>
            </a:r>
          </a:p>
        </p:txBody>
      </p:sp>
      <p:sp>
        <p:nvSpPr>
          <p:cNvPr id="34" name="Rectangle 33"/>
          <p:cNvSpPr/>
          <p:nvPr/>
        </p:nvSpPr>
        <p:spPr>
          <a:xfrm>
            <a:off x="559413" y="2479931"/>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LoanRepayment</a:t>
            </a:r>
            <a:endParaRPr lang="en-GB" sz="800" dirty="0"/>
          </a:p>
        </p:txBody>
      </p:sp>
      <p:cxnSp>
        <p:nvCxnSpPr>
          <p:cNvPr id="35" name="Straight Arrow Connector 34"/>
          <p:cNvCxnSpPr>
            <a:stCxn id="34" idx="3"/>
            <a:endCxn id="59" idx="1"/>
          </p:cNvCxnSpPr>
          <p:nvPr/>
        </p:nvCxnSpPr>
        <p:spPr>
          <a:xfrm flipV="1">
            <a:off x="1711541" y="2656551"/>
            <a:ext cx="1123991" cy="340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6496" y="1124744"/>
            <a:ext cx="3714478" cy="1077218"/>
          </a:xfrm>
          <a:prstGeom prst="rect">
            <a:avLst/>
          </a:prstGeom>
          <a:noFill/>
        </p:spPr>
        <p:txBody>
          <a:bodyPr wrap="none" rtlCol="0">
            <a:spAutoFit/>
          </a:bodyPr>
          <a:lstStyle/>
          <a:p>
            <a:pPr marL="171450" indent="-171450">
              <a:buFont typeface="Arial" charset="0"/>
              <a:buChar char="•"/>
            </a:pPr>
            <a:r>
              <a:rPr lang="en-GB" sz="800" dirty="0" err="1" smtClean="0"/>
              <a:t>RepaymentType</a:t>
            </a:r>
            <a:r>
              <a:rPr lang="en-GB" sz="800" dirty="0" smtClean="0"/>
              <a:t> </a:t>
            </a:r>
            <a:r>
              <a:rPr lang="en-GB" sz="800" dirty="0"/>
              <a:t>(OB_RepaymentType1Code) </a:t>
            </a:r>
            <a:r>
              <a:rPr lang="en-GB" sz="800" dirty="0">
                <a:solidFill>
                  <a:srgbClr val="00B050"/>
                </a:solidFill>
              </a:rPr>
              <a:t>“</a:t>
            </a:r>
            <a:r>
              <a:rPr lang="en-GB" sz="800" dirty="0" err="1">
                <a:solidFill>
                  <a:srgbClr val="00B050"/>
                </a:solidFill>
              </a:rPr>
              <a:t>EarlyRepayment</a:t>
            </a:r>
            <a:r>
              <a:rPr lang="en-GB" sz="800" dirty="0">
                <a:solidFill>
                  <a:srgbClr val="00B050"/>
                </a:solidFill>
              </a:rPr>
              <a:t>”</a:t>
            </a:r>
          </a:p>
          <a:p>
            <a:pPr marL="171450" indent="-171450">
              <a:buFont typeface="Arial" charset="0"/>
              <a:buChar char="•"/>
            </a:pPr>
            <a:r>
              <a:rPr lang="en-GB" sz="800" dirty="0" err="1"/>
              <a:t>OtherRepaymentType</a:t>
            </a:r>
            <a:r>
              <a:rPr lang="en-GB" sz="800" dirty="0"/>
              <a:t> (</a:t>
            </a:r>
            <a:r>
              <a:rPr lang="en-GB" sz="800" dirty="0" err="1"/>
              <a:t>OtherCodeType</a:t>
            </a:r>
            <a:r>
              <a:rPr lang="en-GB" sz="800" dirty="0"/>
              <a:t>)</a:t>
            </a:r>
          </a:p>
          <a:p>
            <a:pPr marL="171450" indent="-171450">
              <a:buFont typeface="Arial" charset="0"/>
              <a:buChar char="•"/>
            </a:pPr>
            <a:r>
              <a:rPr lang="en-GB" sz="800" dirty="0" err="1"/>
              <a:t>RepaymentFrequency</a:t>
            </a:r>
            <a:r>
              <a:rPr lang="en-GB" sz="800" dirty="0"/>
              <a:t> (OB_RepaymentFrequency1Code)</a:t>
            </a:r>
            <a:r>
              <a:rPr lang="en-GB" sz="800" dirty="0">
                <a:solidFill>
                  <a:srgbClr val="00B050"/>
                </a:solidFill>
              </a:rPr>
              <a:t> “Monthly”,” Quarterly”</a:t>
            </a:r>
            <a:endParaRPr lang="en-GB" sz="800" dirty="0"/>
          </a:p>
          <a:p>
            <a:pPr marL="171450" indent="-171450">
              <a:buFont typeface="Arial" charset="0"/>
              <a:buChar char="•"/>
            </a:pPr>
            <a:r>
              <a:rPr lang="en-GB" sz="800" dirty="0" err="1"/>
              <a:t>OtherRepaymentFrequency</a:t>
            </a:r>
            <a:r>
              <a:rPr lang="en-GB" sz="800" dirty="0"/>
              <a:t> (</a:t>
            </a:r>
            <a:r>
              <a:rPr lang="en-GB" sz="800" dirty="0" err="1"/>
              <a:t>OtherCodeType</a:t>
            </a:r>
            <a:r>
              <a:rPr lang="en-GB" sz="800" dirty="0"/>
              <a:t>)</a:t>
            </a:r>
          </a:p>
          <a:p>
            <a:pPr marL="171450" indent="-171450">
              <a:buFont typeface="Arial" charset="0"/>
              <a:buChar char="•"/>
            </a:pPr>
            <a:r>
              <a:rPr lang="en-GB" sz="800" dirty="0" err="1"/>
              <a:t>AmountType</a:t>
            </a:r>
            <a:r>
              <a:rPr lang="en-GB" sz="800" dirty="0"/>
              <a:t>(</a:t>
            </a:r>
            <a:r>
              <a:rPr lang="en-GB" sz="800" dirty="0" err="1"/>
              <a:t>OB_RepaymentAmountType</a:t>
            </a:r>
            <a:r>
              <a:rPr lang="en-GB" sz="800" dirty="0"/>
              <a:t>) </a:t>
            </a:r>
            <a:r>
              <a:rPr lang="en-GB" sz="800" dirty="0" smtClean="0">
                <a:solidFill>
                  <a:srgbClr val="00B050"/>
                </a:solidFill>
              </a:rPr>
              <a:t>“</a:t>
            </a:r>
            <a:r>
              <a:rPr lang="en-GB" sz="800" b="1" dirty="0" err="1" smtClean="0">
                <a:solidFill>
                  <a:srgbClr val="00B050"/>
                </a:solidFill>
              </a:rPr>
              <a:t>BalanceToDate</a:t>
            </a:r>
            <a:r>
              <a:rPr lang="en-GB" sz="800" dirty="0" smtClean="0">
                <a:solidFill>
                  <a:srgbClr val="00B050"/>
                </a:solidFill>
              </a:rPr>
              <a:t>”</a:t>
            </a:r>
            <a:endParaRPr lang="en-GB" sz="800" dirty="0"/>
          </a:p>
          <a:p>
            <a:pPr marL="171450" indent="-171450">
              <a:buFont typeface="Arial" charset="0"/>
              <a:buChar char="•"/>
            </a:pPr>
            <a:r>
              <a:rPr lang="en-GB" sz="800" dirty="0" err="1"/>
              <a:t>OtherAmountType</a:t>
            </a:r>
            <a:r>
              <a:rPr lang="en-GB" sz="800" dirty="0"/>
              <a:t>(</a:t>
            </a:r>
            <a:r>
              <a:rPr lang="en-GB" sz="800" dirty="0" err="1"/>
              <a:t>OtherCodeType</a:t>
            </a:r>
            <a:r>
              <a:rPr lang="en-GB" sz="800" dirty="0"/>
              <a:t>)</a:t>
            </a:r>
          </a:p>
          <a:p>
            <a:pPr marL="171450" indent="-171450">
              <a:buFont typeface="Arial" charset="0"/>
              <a:buChar char="•"/>
            </a:pPr>
            <a:r>
              <a:rPr lang="en-GB" sz="800" dirty="0"/>
              <a:t>Notes</a:t>
            </a:r>
          </a:p>
          <a:p>
            <a:pPr marL="171450" indent="-171450">
              <a:buFont typeface="Arial" charset="0"/>
              <a:buChar char="•"/>
            </a:pPr>
            <a:endParaRPr lang="en-GB" sz="800" dirty="0"/>
          </a:p>
        </p:txBody>
      </p:sp>
      <p:sp>
        <p:nvSpPr>
          <p:cNvPr id="59" name="Rectangle 58"/>
          <p:cNvSpPr/>
          <p:nvPr/>
        </p:nvSpPr>
        <p:spPr>
          <a:xfrm>
            <a:off x="2835532" y="2476531"/>
            <a:ext cx="8640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LoanRepaymentHoliday</a:t>
            </a:r>
            <a:endParaRPr lang="en-GB" sz="800" dirty="0"/>
          </a:p>
        </p:txBody>
      </p:sp>
      <p:sp>
        <p:nvSpPr>
          <p:cNvPr id="60" name="TextBox 59"/>
          <p:cNvSpPr txBox="1"/>
          <p:nvPr/>
        </p:nvSpPr>
        <p:spPr>
          <a:xfrm>
            <a:off x="3787405" y="2420888"/>
            <a:ext cx="2319866" cy="461665"/>
          </a:xfrm>
          <a:prstGeom prst="rect">
            <a:avLst/>
          </a:prstGeom>
          <a:noFill/>
        </p:spPr>
        <p:txBody>
          <a:bodyPr wrap="none" rtlCol="0">
            <a:spAutoFit/>
          </a:bodyPr>
          <a:lstStyle/>
          <a:p>
            <a:pPr marL="171450" indent="-171450">
              <a:buFont typeface="Arial" charset="0"/>
              <a:buChar char="•"/>
            </a:pPr>
            <a:r>
              <a:rPr lang="en-GB" sz="800" dirty="0" err="1" smtClean="0"/>
              <a:t>MaxHolidayLength</a:t>
            </a:r>
            <a:r>
              <a:rPr lang="en-GB" sz="800" dirty="0" smtClean="0"/>
              <a:t> </a:t>
            </a:r>
            <a:r>
              <a:rPr lang="en-GB" sz="800" b="1" dirty="0" smtClean="0">
                <a:solidFill>
                  <a:srgbClr val="00B050"/>
                </a:solidFill>
              </a:rPr>
              <a:t>3</a:t>
            </a:r>
          </a:p>
          <a:p>
            <a:pPr marL="171450" indent="-171450">
              <a:buFont typeface="Arial" charset="0"/>
              <a:buChar char="•"/>
            </a:pPr>
            <a:r>
              <a:rPr lang="en-GB" sz="800" dirty="0" err="1" smtClean="0"/>
              <a:t>MaxHolidayPeriod</a:t>
            </a:r>
            <a:r>
              <a:rPr lang="en-GB" sz="800" dirty="0" smtClean="0"/>
              <a:t> (OB_Period1Code</a:t>
            </a:r>
            <a:r>
              <a:rPr lang="en-GB" sz="800" dirty="0"/>
              <a:t>) </a:t>
            </a:r>
            <a:r>
              <a:rPr lang="en-GB" sz="800" dirty="0" smtClean="0">
                <a:solidFill>
                  <a:srgbClr val="00B050"/>
                </a:solidFill>
              </a:rPr>
              <a:t>“Month”</a:t>
            </a:r>
          </a:p>
          <a:p>
            <a:pPr marL="171450" indent="-171450">
              <a:buFont typeface="Arial" charset="0"/>
              <a:buChar char="•"/>
            </a:pPr>
            <a:r>
              <a:rPr lang="en-GB" sz="800" dirty="0" smtClean="0"/>
              <a:t>Notes</a:t>
            </a:r>
            <a:endParaRPr lang="en-GB" sz="800" dirty="0"/>
          </a:p>
        </p:txBody>
      </p:sp>
      <p:cxnSp>
        <p:nvCxnSpPr>
          <p:cNvPr id="62" name="Elbow Connector 61"/>
          <p:cNvCxnSpPr>
            <a:stCxn id="34" idx="2"/>
            <a:endCxn id="63" idx="0"/>
          </p:cNvCxnSpPr>
          <p:nvPr/>
        </p:nvCxnSpPr>
        <p:spPr>
          <a:xfrm rot="5400000">
            <a:off x="912348" y="3041276"/>
            <a:ext cx="424435" cy="2182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344488" y="3264406"/>
            <a:ext cx="1538327"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LoanRepaymentFeeCharges</a:t>
            </a:r>
            <a:endParaRPr lang="en-GB" sz="800" dirty="0">
              <a:solidFill>
                <a:schemeClr val="tx1"/>
              </a:solidFill>
            </a:endParaRPr>
          </a:p>
        </p:txBody>
      </p:sp>
      <p:sp>
        <p:nvSpPr>
          <p:cNvPr id="64" name="TextBox 63"/>
          <p:cNvSpPr txBox="1"/>
          <p:nvPr/>
        </p:nvSpPr>
        <p:spPr>
          <a:xfrm>
            <a:off x="5267191" y="3264406"/>
            <a:ext cx="4091185" cy="1569660"/>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(Enumeration:OB_FeeType1Code)</a:t>
            </a:r>
            <a:r>
              <a:rPr lang="en-GB" sz="800" dirty="0">
                <a:solidFill>
                  <a:srgbClr val="00B050"/>
                </a:solidFill>
              </a:rPr>
              <a:t> </a:t>
            </a:r>
            <a:r>
              <a:rPr lang="en-GB" sz="800" b="1" dirty="0">
                <a:solidFill>
                  <a:srgbClr val="00B050"/>
                </a:solidFill>
              </a:rPr>
              <a:t>“</a:t>
            </a:r>
            <a:r>
              <a:rPr lang="en-GB" sz="800" b="1" dirty="0" err="1">
                <a:solidFill>
                  <a:srgbClr val="00B050"/>
                </a:solidFill>
              </a:rPr>
              <a:t>EarlyRepayment</a:t>
            </a:r>
            <a:r>
              <a:rPr lang="en-GB" sz="800" b="1" dirty="0">
                <a:solidFill>
                  <a:srgbClr val="00B050"/>
                </a:solidFill>
              </a:rPr>
              <a:t>”, </a:t>
            </a:r>
            <a:endParaRPr lang="en-GB" sz="800" b="1" dirty="0" smtClean="0">
              <a:solidFill>
                <a:srgbClr val="00B050"/>
              </a:solidFill>
            </a:endParaRPr>
          </a:p>
          <a:p>
            <a:pPr marL="171450" indent="-171450">
              <a:buFont typeface="Arial" charset="0"/>
              <a:buChar char="•"/>
            </a:pPr>
            <a:r>
              <a:rPr lang="en-GB" sz="800" dirty="0" err="1" smtClean="0"/>
              <a:t>OtherFeeType</a:t>
            </a:r>
            <a:r>
              <a:rPr lang="en-GB" sz="800" dirty="0" smtClean="0"/>
              <a:t> </a:t>
            </a:r>
            <a:r>
              <a:rPr lang="en-GB" sz="800" dirty="0"/>
              <a:t>(</a:t>
            </a:r>
            <a:r>
              <a:rPr lang="en-GB" sz="800" dirty="0" err="1"/>
              <a:t>OtherCodeType</a:t>
            </a:r>
            <a:r>
              <a:rPr lang="en-GB" sz="800" dirty="0" smtClean="0"/>
              <a:t>)</a:t>
            </a:r>
          </a:p>
          <a:p>
            <a:pPr marL="171450" indent="-171450">
              <a:buFont typeface="Arial" charset="0"/>
              <a:buChar char="•"/>
            </a:pPr>
            <a:r>
              <a:rPr lang="en-GB" sz="800" dirty="0" err="1"/>
              <a:t>NegotiableIndicator</a:t>
            </a:r>
            <a:endParaRPr lang="en-GB" sz="800" dirty="0"/>
          </a:p>
          <a:p>
            <a:pPr marL="171450" indent="-171450">
              <a:buFont typeface="Arial" charset="0"/>
              <a:buChar char="•"/>
            </a:pPr>
            <a:r>
              <a:rPr lang="en-GB" sz="800" dirty="0" err="1" smtClean="0"/>
              <a:t>FeeAmount</a:t>
            </a:r>
            <a:r>
              <a:rPr lang="en-GB" sz="800" dirty="0" smtClean="0"/>
              <a:t> </a:t>
            </a:r>
            <a:endParaRPr lang="en-GB" sz="800" dirty="0"/>
          </a:p>
          <a:p>
            <a:pPr marL="171450" indent="-171450">
              <a:buFont typeface="Arial" charset="0"/>
              <a:buChar char="•"/>
            </a:pPr>
            <a:r>
              <a:rPr lang="en-GB" sz="800" dirty="0" err="1" smtClean="0"/>
              <a:t>FeeRate</a:t>
            </a:r>
            <a:r>
              <a:rPr lang="en-GB" sz="800" dirty="0" smtClean="0"/>
              <a:t> </a:t>
            </a:r>
            <a:r>
              <a:rPr lang="en-GB" sz="800" dirty="0" smtClean="0">
                <a:solidFill>
                  <a:srgbClr val="00B050"/>
                </a:solidFill>
              </a:rPr>
              <a:t>1</a:t>
            </a:r>
            <a:endParaRPr lang="en-GB" sz="800" dirty="0">
              <a:solidFill>
                <a:srgbClr val="00B050"/>
              </a:solidFill>
            </a:endParaRPr>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smtClean="0"/>
              <a:t>OB_InterestRateType1Code</a:t>
            </a:r>
            <a:r>
              <a:rPr lang="en-GB" sz="800" i="1" dirty="0"/>
              <a:t>) </a:t>
            </a:r>
            <a:r>
              <a:rPr lang="en-GB" sz="800" b="1" i="1" dirty="0" smtClean="0">
                <a:solidFill>
                  <a:srgbClr val="00B050"/>
                </a:solidFill>
              </a:rPr>
              <a:t>“Gross</a:t>
            </a:r>
            <a:r>
              <a:rPr lang="en-GB" sz="800" b="1" dirty="0" smtClean="0">
                <a:solidFill>
                  <a:srgbClr val="00B050"/>
                </a:solidFill>
              </a:rPr>
              <a:t>”</a:t>
            </a:r>
            <a:endParaRPr lang="en-GB" sz="800" b="1" dirty="0">
              <a:solidFill>
                <a:srgbClr val="00B050"/>
              </a:solidFill>
            </a:endParaRP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 </a:t>
            </a:r>
            <a:r>
              <a:rPr lang="en-GB" sz="800" b="1" dirty="0">
                <a:solidFill>
                  <a:srgbClr val="00B050"/>
                </a:solidFill>
              </a:rPr>
              <a:t>“</a:t>
            </a:r>
            <a:r>
              <a:rPr lang="en-GB" sz="800" b="1" dirty="0" err="1">
                <a:solidFill>
                  <a:srgbClr val="00B050"/>
                </a:solidFill>
              </a:rPr>
              <a:t>OnClosing</a:t>
            </a:r>
            <a:r>
              <a:rPr lang="en-GB" sz="800" b="1" dirty="0">
                <a:solidFill>
                  <a:srgbClr val="00B050"/>
                </a:solidFill>
              </a:rPr>
              <a:t>”</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solidFill>
                  <a:srgbClr val="00B050"/>
                </a:solidFill>
              </a:rPr>
              <a:t>“</a:t>
            </a:r>
            <a:r>
              <a:rPr lang="en-GB" sz="800" b="1" dirty="0" err="1">
                <a:solidFill>
                  <a:srgbClr val="00B050"/>
                </a:solidFill>
              </a:rPr>
              <a:t>OnClosing</a:t>
            </a:r>
            <a:r>
              <a:rPr lang="en-GB" sz="800" b="1" dirty="0">
                <a:solidFill>
                  <a:srgbClr val="00B050"/>
                </a:solidFill>
              </a:rPr>
              <a:t>”</a:t>
            </a:r>
            <a:endParaRPr lang="en-GB" sz="800"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 </a:t>
            </a:r>
            <a:r>
              <a:rPr lang="en-GB" sz="800" dirty="0">
                <a:solidFill>
                  <a:srgbClr val="00B050"/>
                </a:solidFill>
              </a:rPr>
              <a:t>“1% of the amount prepaid, multiplied by the number of full years remaining”</a:t>
            </a:r>
          </a:p>
        </p:txBody>
      </p:sp>
      <p:sp>
        <p:nvSpPr>
          <p:cNvPr id="65" name="Rectangle 64"/>
          <p:cNvSpPr/>
          <p:nvPr/>
        </p:nvSpPr>
        <p:spPr>
          <a:xfrm>
            <a:off x="3466991" y="3264406"/>
            <a:ext cx="157653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LoanRepaymentFeeChargeDetail</a:t>
            </a:r>
            <a:endParaRPr lang="en-GB" sz="800" dirty="0">
              <a:solidFill>
                <a:schemeClr val="bg1"/>
              </a:solidFill>
            </a:endParaRPr>
          </a:p>
        </p:txBody>
      </p:sp>
      <p:sp>
        <p:nvSpPr>
          <p:cNvPr id="66" name="Rectangle 65"/>
          <p:cNvSpPr/>
          <p:nvPr/>
        </p:nvSpPr>
        <p:spPr>
          <a:xfrm>
            <a:off x="344488" y="4344526"/>
            <a:ext cx="1538327"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LoanRepaymentFeeChargeCap</a:t>
            </a:r>
            <a:endParaRPr lang="en-GB" sz="800" dirty="0">
              <a:solidFill>
                <a:schemeClr val="bg1"/>
              </a:solidFill>
            </a:endParaRPr>
          </a:p>
        </p:txBody>
      </p:sp>
      <p:sp>
        <p:nvSpPr>
          <p:cNvPr id="67" name="TextBox 66"/>
          <p:cNvSpPr txBox="1"/>
          <p:nvPr/>
        </p:nvSpPr>
        <p:spPr>
          <a:xfrm>
            <a:off x="2047371" y="4357012"/>
            <a:ext cx="2690160"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a:t>
            </a:r>
            <a:r>
              <a:rPr lang="en-GB" sz="800" dirty="0" smtClean="0"/>
              <a:t>..*)) </a:t>
            </a:r>
            <a:endParaRPr lang="en-GB" sz="800"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MinMaxType</a:t>
            </a:r>
            <a:r>
              <a:rPr lang="en-GB" sz="800" dirty="0" smtClean="0"/>
              <a:t> </a:t>
            </a:r>
            <a:r>
              <a:rPr lang="en-GB" sz="800" dirty="0"/>
              <a:t>(Enumeration: </a:t>
            </a:r>
            <a:r>
              <a:rPr lang="en-GB" sz="800" dirty="0" smtClean="0"/>
              <a:t>OB_MinMaxType1Code</a:t>
            </a:r>
            <a:r>
              <a:rPr lang="en-GB" sz="800" dirty="0"/>
              <a:t>) </a:t>
            </a:r>
            <a:r>
              <a:rPr lang="en-GB" sz="800" b="1" dirty="0"/>
              <a:t>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smtClean="0"/>
              <a:t>FeeCapAmount</a:t>
            </a:r>
            <a:endParaRPr lang="en-GB" sz="800" dirty="0" smtClean="0"/>
          </a:p>
          <a:p>
            <a:pPr marL="171450" indent="-171450">
              <a:buFont typeface="Arial" charset="0"/>
              <a:buChar char="•"/>
            </a:pPr>
            <a:r>
              <a:rPr lang="en-GB" sz="800" dirty="0" err="1" smtClean="0"/>
              <a:t>CappingPeriod</a:t>
            </a:r>
            <a:r>
              <a:rPr lang="en-GB" sz="800" dirty="0" smtClean="0"/>
              <a:t> </a:t>
            </a:r>
            <a:r>
              <a:rPr lang="en-GB" sz="800" dirty="0"/>
              <a:t>(</a:t>
            </a:r>
            <a:r>
              <a:rPr lang="en-GB" sz="800" dirty="0" smtClean="0"/>
              <a:t>Enumeration:OB_Frequency1Code</a:t>
            </a:r>
            <a:r>
              <a:rPr lang="en-GB" sz="800" dirty="0"/>
              <a:t>)</a:t>
            </a:r>
          </a:p>
          <a:p>
            <a:pPr marL="171450" indent="-171450">
              <a:buFont typeface="Arial" charset="0"/>
              <a:buChar char="•"/>
            </a:pPr>
            <a:r>
              <a:rPr lang="en-GB" sz="800" dirty="0"/>
              <a:t>Notes(0..*)</a:t>
            </a:r>
          </a:p>
        </p:txBody>
      </p:sp>
      <p:cxnSp>
        <p:nvCxnSpPr>
          <p:cNvPr id="68" name="Straight Arrow Connector 67"/>
          <p:cNvCxnSpPr>
            <a:stCxn id="63" idx="2"/>
            <a:endCxn id="66" idx="0"/>
          </p:cNvCxnSpPr>
          <p:nvPr/>
        </p:nvCxnSpPr>
        <p:spPr>
          <a:xfrm>
            <a:off x="1113652" y="3656289"/>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3" idx="3"/>
            <a:endCxn id="65" idx="1"/>
          </p:cNvCxnSpPr>
          <p:nvPr/>
        </p:nvCxnSpPr>
        <p:spPr>
          <a:xfrm>
            <a:off x="1882815" y="3460348"/>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47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5535554" cy="369332"/>
          </a:xfrm>
          <a:prstGeom prst="rect">
            <a:avLst/>
          </a:prstGeom>
          <a:noFill/>
        </p:spPr>
        <p:txBody>
          <a:bodyPr wrap="none" rtlCol="0">
            <a:spAutoFit/>
          </a:bodyPr>
          <a:lstStyle/>
          <a:p>
            <a:r>
              <a:rPr lang="en-GB" b="1" dirty="0">
                <a:solidFill>
                  <a:srgbClr val="FF0000"/>
                </a:solidFill>
              </a:rPr>
              <a:t>What if I wish to restrict who can apply for the account?</a:t>
            </a:r>
          </a:p>
        </p:txBody>
      </p:sp>
      <p:sp>
        <p:nvSpPr>
          <p:cNvPr id="18" name="TextBox 17"/>
          <p:cNvSpPr txBox="1"/>
          <p:nvPr/>
        </p:nvSpPr>
        <p:spPr>
          <a:xfrm>
            <a:off x="128464" y="3672701"/>
            <a:ext cx="4219800" cy="2636619"/>
          </a:xfrm>
          <a:prstGeom prst="rect">
            <a:avLst/>
          </a:prstGeom>
          <a:noFill/>
        </p:spPr>
        <p:txBody>
          <a:bodyPr wrap="square" rtlCol="0">
            <a:spAutoFit/>
          </a:bodyPr>
          <a:lstStyle/>
          <a:p>
            <a:r>
              <a:rPr lang="en-GB" sz="1200" b="1" dirty="0"/>
              <a:t>Example: </a:t>
            </a:r>
            <a:r>
              <a:rPr lang="en-GB" sz="1200" dirty="0" err="1">
                <a:solidFill>
                  <a:schemeClr val="tx2"/>
                </a:solidFill>
              </a:rPr>
              <a:t>RBS</a:t>
            </a:r>
            <a:r>
              <a:rPr lang="en-GB" sz="1200" dirty="0">
                <a:solidFill>
                  <a:schemeClr val="tx2"/>
                </a:solidFill>
              </a:rPr>
              <a:t> Business Loan</a:t>
            </a:r>
          </a:p>
          <a:p>
            <a:r>
              <a:rPr lang="en-GB" sz="1200" dirty="0">
                <a:hlinkClick r:id="rId2"/>
              </a:rPr>
              <a:t>https://www.business.rbs.co.uk/business/business-lending-at-royal-bank/applying-online-sole-trader.html</a:t>
            </a:r>
            <a:r>
              <a:rPr lang="en-GB" sz="1200" dirty="0"/>
              <a:t> </a:t>
            </a:r>
          </a:p>
          <a:p>
            <a:endParaRPr lang="en-GB" sz="1200" b="1" dirty="0"/>
          </a:p>
          <a:p>
            <a:endParaRPr lang="en-GB" sz="1200" dirty="0"/>
          </a:p>
          <a:p>
            <a:r>
              <a:rPr lang="en-GB" sz="1400" b="1" baseline="30000" dirty="0"/>
              <a:t>Eligibility requirements</a:t>
            </a:r>
          </a:p>
          <a:p>
            <a:pPr marL="171450" indent="-171450">
              <a:buFont typeface="Arial" panose="020B0604020202020204" pitchFamily="34" charset="0"/>
              <a:buChar char="•"/>
            </a:pPr>
            <a:r>
              <a:rPr lang="en-GB" sz="1200" dirty="0"/>
              <a:t>Require the loan for business </a:t>
            </a:r>
            <a:r>
              <a:rPr lang="en-GB" sz="1200" dirty="0" smtClean="0"/>
              <a:t>use</a:t>
            </a:r>
          </a:p>
          <a:p>
            <a:pPr marL="171450" indent="-171450">
              <a:buFont typeface="Arial" panose="020B0604020202020204" pitchFamily="34" charset="0"/>
              <a:buChar char="•"/>
            </a:pPr>
            <a:r>
              <a:rPr lang="en-GB" sz="1200" dirty="0"/>
              <a:t>Apply for a minimum of £</a:t>
            </a:r>
            <a:r>
              <a:rPr lang="en-GB" sz="1200" dirty="0" smtClean="0"/>
              <a:t>1,000</a:t>
            </a:r>
          </a:p>
          <a:p>
            <a:pPr marL="171450" indent="-171450">
              <a:buFont typeface="Arial" panose="020B0604020202020204" pitchFamily="34" charset="0"/>
              <a:buChar char="•"/>
            </a:pPr>
            <a:r>
              <a:rPr lang="en-GB" sz="1200" dirty="0"/>
              <a:t>Be a sole trader, partner or director with authority to borrow on behalf of your </a:t>
            </a:r>
            <a:r>
              <a:rPr lang="en-GB" sz="1200" dirty="0" smtClean="0"/>
              <a:t>business</a:t>
            </a:r>
          </a:p>
          <a:p>
            <a:pPr marL="171450" indent="-171450">
              <a:buFont typeface="Arial" panose="020B0604020202020204" pitchFamily="34" charset="0"/>
              <a:buChar char="•"/>
            </a:pPr>
            <a:r>
              <a:rPr lang="en-GB" sz="1200" dirty="0"/>
              <a:t>Be aged 18 or </a:t>
            </a:r>
            <a:r>
              <a:rPr lang="en-GB" sz="1200" dirty="0" smtClean="0"/>
              <a:t>over</a:t>
            </a:r>
          </a:p>
          <a:p>
            <a:pPr marL="171450" indent="-171450">
              <a:buFont typeface="Arial" panose="020B0604020202020204" pitchFamily="34" charset="0"/>
              <a:buChar char="•"/>
            </a:pPr>
            <a:r>
              <a:rPr lang="en-GB" sz="1200" dirty="0"/>
              <a:t>You are not currently declared as bankrupt, received a County Court Judgement (</a:t>
            </a:r>
            <a:r>
              <a:rPr lang="en-GB" sz="1200" dirty="0" err="1"/>
              <a:t>CCJ</a:t>
            </a:r>
            <a:r>
              <a:rPr lang="en-GB" sz="1200" dirty="0"/>
              <a:t>) or Court Decree.</a:t>
            </a:r>
          </a:p>
          <a:p>
            <a:pPr marL="171450" indent="-171450">
              <a:buFont typeface="Arial" panose="020B0604020202020204" pitchFamily="34" charset="0"/>
              <a:buChar char="•"/>
            </a:pPr>
            <a:endParaRPr lang="en-GB" sz="1200" dirty="0" smtClean="0"/>
          </a:p>
        </p:txBody>
      </p:sp>
      <p:sp>
        <p:nvSpPr>
          <p:cNvPr id="4" name="Rectangle 3"/>
          <p:cNvSpPr/>
          <p:nvPr/>
        </p:nvSpPr>
        <p:spPr>
          <a:xfrm>
            <a:off x="3868255" y="1220853"/>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OtherEligibility</a:t>
            </a:r>
            <a:endParaRPr lang="en-GB" sz="800" dirty="0"/>
          </a:p>
        </p:txBody>
      </p:sp>
      <p:sp>
        <p:nvSpPr>
          <p:cNvPr id="5" name="TextBox 4"/>
          <p:cNvSpPr txBox="1"/>
          <p:nvPr/>
        </p:nvSpPr>
        <p:spPr>
          <a:xfrm>
            <a:off x="4917307" y="620688"/>
            <a:ext cx="4212157"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OB_SMELEligibilityType1Code)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 </a:t>
            </a:r>
            <a:endParaRPr lang="en-GB" sz="800" dirty="0">
              <a:solidFill>
                <a:srgbClr val="00B050"/>
              </a:solidFill>
            </a:endParaRPr>
          </a:p>
          <a:p>
            <a:pPr marL="171450" indent="-171450">
              <a:buFont typeface="Arial" charset="0"/>
              <a:buChar char="•"/>
            </a:pPr>
            <a:r>
              <a:rPr lang="en-GB" sz="800" dirty="0"/>
              <a:t>Notes </a:t>
            </a:r>
            <a:r>
              <a:rPr lang="en-GB" sz="800" b="1" dirty="0"/>
              <a:t>0..*</a:t>
            </a:r>
          </a:p>
        </p:txBody>
      </p:sp>
      <p:sp>
        <p:nvSpPr>
          <p:cNvPr id="6" name="Rectangle 5"/>
          <p:cNvSpPr/>
          <p:nvPr/>
        </p:nvSpPr>
        <p:spPr>
          <a:xfrm>
            <a:off x="539318" y="1268760"/>
            <a:ext cx="936105"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Eligibility</a:t>
            </a:r>
          </a:p>
        </p:txBody>
      </p:sp>
      <p:cxnSp>
        <p:nvCxnSpPr>
          <p:cNvPr id="7" name="Connector: Elbow 3"/>
          <p:cNvCxnSpPr>
            <a:stCxn id="6" idx="3"/>
            <a:endCxn id="4" idx="1"/>
          </p:cNvCxnSpPr>
          <p:nvPr/>
        </p:nvCxnSpPr>
        <p:spPr>
          <a:xfrm>
            <a:off x="1475423" y="1396307"/>
            <a:ext cx="2392832" cy="4566"/>
          </a:xfrm>
          <a:prstGeom prst="bentConnector3">
            <a:avLst>
              <a:gd name="adj1" fmla="val 50000"/>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80212" y="1919530"/>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AgeEligibility</a:t>
            </a:r>
            <a:endParaRPr lang="en-GB" sz="800" dirty="0"/>
          </a:p>
        </p:txBody>
      </p:sp>
      <p:cxnSp>
        <p:nvCxnSpPr>
          <p:cNvPr id="9" name="Elbow Connector 8"/>
          <p:cNvCxnSpPr>
            <a:stCxn id="6" idx="3"/>
            <a:endCxn id="8" idx="1"/>
          </p:cNvCxnSpPr>
          <p:nvPr/>
        </p:nvCxnSpPr>
        <p:spPr>
          <a:xfrm>
            <a:off x="1475423" y="1396307"/>
            <a:ext cx="2404789" cy="703243"/>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41280" y="1903342"/>
            <a:ext cx="1345796" cy="461665"/>
          </a:xfrm>
          <a:prstGeom prst="rect">
            <a:avLst/>
          </a:prstGeom>
          <a:noFill/>
        </p:spPr>
        <p:txBody>
          <a:bodyPr wrap="square" rtlCol="0">
            <a:spAutoFit/>
          </a:bodyPr>
          <a:lstStyle/>
          <a:p>
            <a:pPr marL="171450" indent="-171450">
              <a:buFont typeface="Arial" charset="0"/>
              <a:buChar char="•"/>
            </a:pPr>
            <a:r>
              <a:rPr lang="en-GB" sz="800" dirty="0" err="1" smtClean="0"/>
              <a:t>MinimumAge</a:t>
            </a:r>
            <a:r>
              <a:rPr lang="en-GB" sz="800" dirty="0" smtClean="0">
                <a:solidFill>
                  <a:srgbClr val="00B050"/>
                </a:solidFill>
              </a:rPr>
              <a:t> 18</a:t>
            </a:r>
            <a:r>
              <a:rPr lang="en-GB" sz="800" dirty="0" smtClean="0"/>
              <a:t> </a:t>
            </a:r>
            <a:endParaRPr lang="en-GB" sz="800" dirty="0">
              <a:solidFill>
                <a:srgbClr val="00B050"/>
              </a:solidFill>
            </a:endParaRPr>
          </a:p>
          <a:p>
            <a:pPr marL="171450" indent="-171450">
              <a:buFont typeface="Arial" charset="0"/>
              <a:buChar char="•"/>
            </a:pPr>
            <a:r>
              <a:rPr lang="en-GB" sz="800" dirty="0" err="1" smtClean="0"/>
              <a:t>MaximumAge</a:t>
            </a:r>
            <a:endParaRPr lang="en-GB" sz="800" dirty="0" smtClean="0"/>
          </a:p>
          <a:p>
            <a:pPr marL="171450" indent="-171450">
              <a:buFont typeface="Arial" charset="0"/>
              <a:buChar char="•"/>
            </a:pPr>
            <a:r>
              <a:rPr lang="en-GB" sz="800" dirty="0"/>
              <a:t>Notes 0</a:t>
            </a:r>
            <a:r>
              <a:rPr lang="en-GB" sz="800" dirty="0" smtClean="0"/>
              <a:t>..*</a:t>
            </a:r>
            <a:endParaRPr lang="en-GB" sz="800" dirty="0"/>
          </a:p>
        </p:txBody>
      </p:sp>
      <p:sp>
        <p:nvSpPr>
          <p:cNvPr id="11" name="Rectangle 10"/>
          <p:cNvSpPr/>
          <p:nvPr/>
        </p:nvSpPr>
        <p:spPr>
          <a:xfrm>
            <a:off x="3880212" y="2423586"/>
            <a:ext cx="10687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ResidencyEligibility</a:t>
            </a:r>
            <a:endParaRPr lang="en-GB" sz="800" dirty="0"/>
          </a:p>
        </p:txBody>
      </p:sp>
      <p:sp>
        <p:nvSpPr>
          <p:cNvPr id="12" name="TextBox 11"/>
          <p:cNvSpPr txBox="1"/>
          <p:nvPr/>
        </p:nvSpPr>
        <p:spPr>
          <a:xfrm>
            <a:off x="4948916" y="2365007"/>
            <a:ext cx="3675327" cy="584775"/>
          </a:xfrm>
          <a:prstGeom prst="rect">
            <a:avLst/>
          </a:prstGeom>
          <a:noFill/>
        </p:spPr>
        <p:txBody>
          <a:bodyPr wrap="square" rtlCol="0">
            <a:spAutoFit/>
          </a:bodyPr>
          <a:lstStyle/>
          <a:p>
            <a:pPr marL="171450" indent="-171450">
              <a:buFont typeface="Arial" charset="0"/>
              <a:buChar char="•"/>
            </a:pPr>
            <a:r>
              <a:rPr lang="en-GB" sz="800" dirty="0" err="1" smtClean="0"/>
              <a:t>ResidencyType</a:t>
            </a:r>
            <a:r>
              <a:rPr lang="en-GB" sz="800" dirty="0" smtClean="0"/>
              <a:t> (OB_ResidencyType1Code) </a:t>
            </a:r>
          </a:p>
          <a:p>
            <a:pPr marL="171450" indent="-171450">
              <a:buFont typeface="Arial" charset="0"/>
              <a:buChar char="•"/>
            </a:pPr>
            <a:r>
              <a:rPr lang="en-GB" sz="800" dirty="0" err="1"/>
              <a:t>OtherResidencyType</a:t>
            </a:r>
            <a:r>
              <a:rPr lang="en-GB" sz="800" dirty="0"/>
              <a:t> (</a:t>
            </a:r>
            <a:r>
              <a:rPr lang="en-GB" sz="800" dirty="0" err="1"/>
              <a:t>OtherCodeType</a:t>
            </a:r>
            <a:r>
              <a:rPr lang="en-GB" sz="800" dirty="0" smtClean="0"/>
              <a:t>)</a:t>
            </a:r>
          </a:p>
          <a:p>
            <a:pPr marL="171450" indent="-171450">
              <a:buFont typeface="Arial" charset="0"/>
              <a:buChar char="•"/>
            </a:pPr>
            <a:r>
              <a:rPr lang="en-GB" sz="800" dirty="0" err="1" smtClean="0"/>
              <a:t>ResidencyIncluded</a:t>
            </a:r>
            <a:r>
              <a:rPr lang="en-GB" sz="800" dirty="0" smtClean="0"/>
              <a:t> (1..*)(enumeration</a:t>
            </a:r>
            <a:r>
              <a:rPr lang="en-GB" sz="800" dirty="0"/>
              <a:t>: ISO Country Codes) </a:t>
            </a:r>
            <a:r>
              <a:rPr lang="en-GB" sz="800" dirty="0" smtClean="0"/>
              <a:t> </a:t>
            </a:r>
            <a:r>
              <a:rPr lang="en-GB" sz="800" b="1" dirty="0" smtClean="0">
                <a:solidFill>
                  <a:srgbClr val="00B050"/>
                </a:solidFill>
              </a:rPr>
              <a:t>GB</a:t>
            </a:r>
            <a:endParaRPr lang="en-GB" sz="800" b="1" dirty="0">
              <a:solidFill>
                <a:srgbClr val="00B050"/>
              </a:solidFill>
            </a:endParaRPr>
          </a:p>
          <a:p>
            <a:pPr marL="171450" indent="-171450">
              <a:buFont typeface="Arial" charset="0"/>
              <a:buChar char="•"/>
            </a:pPr>
            <a:r>
              <a:rPr lang="en-GB" sz="800" dirty="0"/>
              <a:t>Notes 0..* </a:t>
            </a:r>
          </a:p>
        </p:txBody>
      </p:sp>
      <p:cxnSp>
        <p:nvCxnSpPr>
          <p:cNvPr id="13" name="Elbow Connector 12"/>
          <p:cNvCxnSpPr>
            <a:stCxn id="6" idx="3"/>
            <a:endCxn id="11" idx="1"/>
          </p:cNvCxnSpPr>
          <p:nvPr/>
        </p:nvCxnSpPr>
        <p:spPr>
          <a:xfrm>
            <a:off x="1475423" y="1396307"/>
            <a:ext cx="2404789" cy="1207299"/>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68254" y="3143666"/>
            <a:ext cx="123609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TradingHistoryEligibility</a:t>
            </a:r>
            <a:endParaRPr lang="en-GB" sz="800" dirty="0"/>
          </a:p>
        </p:txBody>
      </p:sp>
      <p:cxnSp>
        <p:nvCxnSpPr>
          <p:cNvPr id="15" name="Elbow Connector 14"/>
          <p:cNvCxnSpPr>
            <a:stCxn id="6" idx="3"/>
            <a:endCxn id="14" idx="1"/>
          </p:cNvCxnSpPr>
          <p:nvPr/>
        </p:nvCxnSpPr>
        <p:spPr>
          <a:xfrm>
            <a:off x="1475423" y="1396307"/>
            <a:ext cx="2392831" cy="1927379"/>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617389" y="4081801"/>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LegalStructureEligibility</a:t>
            </a:r>
            <a:endParaRPr lang="en-GB" sz="800" dirty="0"/>
          </a:p>
        </p:txBody>
      </p:sp>
      <p:cxnSp>
        <p:nvCxnSpPr>
          <p:cNvPr id="17" name="Elbow Connector 16"/>
          <p:cNvCxnSpPr>
            <a:stCxn id="6" idx="3"/>
            <a:endCxn id="16" idx="1"/>
          </p:cNvCxnSpPr>
          <p:nvPr/>
        </p:nvCxnSpPr>
        <p:spPr>
          <a:xfrm>
            <a:off x="1475423" y="1396307"/>
            <a:ext cx="3141966" cy="2865514"/>
          </a:xfrm>
          <a:prstGeom prst="bentConnector3">
            <a:avLst>
              <a:gd name="adj1" fmla="val 38783"/>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781093" y="4051096"/>
            <a:ext cx="3675327" cy="461665"/>
          </a:xfrm>
          <a:prstGeom prst="rect">
            <a:avLst/>
          </a:prstGeom>
          <a:noFill/>
        </p:spPr>
        <p:txBody>
          <a:bodyPr wrap="square" rtlCol="0">
            <a:spAutoFit/>
          </a:bodyPr>
          <a:lstStyle/>
          <a:p>
            <a:pPr marL="171450" indent="-171450">
              <a:buFont typeface="Arial" charset="0"/>
              <a:buChar char="•"/>
            </a:pPr>
            <a:r>
              <a:rPr lang="en-GB" sz="800" dirty="0" err="1" smtClean="0"/>
              <a:t>LegalStructure</a:t>
            </a:r>
            <a:r>
              <a:rPr lang="en-GB" sz="800" dirty="0"/>
              <a:t> </a:t>
            </a:r>
            <a:r>
              <a:rPr lang="en-GB" sz="800" dirty="0" smtClean="0"/>
              <a:t>  (OB_LegalStructure1Code)</a:t>
            </a:r>
          </a:p>
          <a:p>
            <a:pPr marL="171450" indent="-171450">
              <a:buFont typeface="Arial" charset="0"/>
              <a:buChar char="•"/>
            </a:pPr>
            <a:r>
              <a:rPr lang="en-GB" sz="800" dirty="0" err="1"/>
              <a:t>OtherLegalStructure</a:t>
            </a:r>
            <a:r>
              <a:rPr lang="en-GB" sz="800" dirty="0"/>
              <a:t> (</a:t>
            </a:r>
            <a:r>
              <a:rPr lang="en-GB" sz="800" dirty="0" err="1"/>
              <a:t>OtherCodeType</a:t>
            </a:r>
            <a:r>
              <a:rPr lang="en-GB" sz="800" dirty="0" smtClean="0"/>
              <a:t>)</a:t>
            </a:r>
          </a:p>
          <a:p>
            <a:pPr marL="171450" indent="-171450">
              <a:buFont typeface="Arial" charset="0"/>
              <a:buChar char="•"/>
            </a:pPr>
            <a:r>
              <a:rPr lang="en-GB" sz="800" dirty="0"/>
              <a:t>Notes 0..*</a:t>
            </a:r>
          </a:p>
        </p:txBody>
      </p:sp>
      <p:sp>
        <p:nvSpPr>
          <p:cNvPr id="20" name="Rectangle 19"/>
          <p:cNvSpPr/>
          <p:nvPr/>
        </p:nvSpPr>
        <p:spPr>
          <a:xfrm>
            <a:off x="4604917" y="4727842"/>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OfficerEligibility</a:t>
            </a:r>
            <a:endParaRPr lang="en-GB" sz="800" dirty="0"/>
          </a:p>
        </p:txBody>
      </p:sp>
      <p:sp>
        <p:nvSpPr>
          <p:cNvPr id="21" name="TextBox 20"/>
          <p:cNvSpPr txBox="1"/>
          <p:nvPr/>
        </p:nvSpPr>
        <p:spPr>
          <a:xfrm>
            <a:off x="6167731" y="4635871"/>
            <a:ext cx="2687105" cy="707886"/>
          </a:xfrm>
          <a:prstGeom prst="rect">
            <a:avLst/>
          </a:prstGeom>
          <a:noFill/>
        </p:spPr>
        <p:txBody>
          <a:bodyPr wrap="square" rtlCol="0">
            <a:spAutoFit/>
          </a:bodyPr>
          <a:lstStyle/>
          <a:p>
            <a:pPr marL="171450" indent="-171450">
              <a:buFont typeface="Arial" charset="0"/>
              <a:buChar char="•"/>
            </a:pPr>
            <a:r>
              <a:rPr lang="en-GB" sz="800" dirty="0" err="1" smtClean="0"/>
              <a:t>OfficerType</a:t>
            </a:r>
            <a:r>
              <a:rPr lang="en-GB" sz="800" dirty="0" smtClean="0"/>
              <a:t> 1..* (OB_OfficerType1Code) </a:t>
            </a:r>
          </a:p>
          <a:p>
            <a:pPr marL="171450" indent="-171450">
              <a:buFont typeface="Arial" charset="0"/>
              <a:buChar char="•"/>
            </a:pPr>
            <a:r>
              <a:rPr lang="en-GB" sz="800" dirty="0" err="1"/>
              <a:t>OtherOfficerType</a:t>
            </a:r>
            <a:r>
              <a:rPr lang="en-GB" sz="800" dirty="0"/>
              <a:t> (</a:t>
            </a:r>
            <a:r>
              <a:rPr lang="en-GB" sz="800" dirty="0" err="1"/>
              <a:t>OtherCodeType</a:t>
            </a:r>
            <a:r>
              <a:rPr lang="en-GB" sz="800" dirty="0"/>
              <a:t>) </a:t>
            </a:r>
            <a:endParaRPr lang="en-GB" sz="800" dirty="0" smtClean="0">
              <a:solidFill>
                <a:srgbClr val="00B050"/>
              </a:solidFill>
            </a:endParaRPr>
          </a:p>
          <a:p>
            <a:pPr marL="171450" indent="-171450">
              <a:buFont typeface="Arial" charset="0"/>
              <a:buChar char="•"/>
            </a:pPr>
            <a:r>
              <a:rPr lang="en-GB" sz="800" dirty="0" err="1" smtClean="0"/>
              <a:t>MinAmount</a:t>
            </a:r>
            <a:endParaRPr lang="en-GB" sz="800" dirty="0" smtClean="0"/>
          </a:p>
          <a:p>
            <a:pPr marL="171450" indent="-171450">
              <a:buFont typeface="Arial" charset="0"/>
              <a:buChar char="•"/>
            </a:pPr>
            <a:r>
              <a:rPr lang="en-GB" sz="800" dirty="0" err="1" smtClean="0"/>
              <a:t>MaxAmount</a:t>
            </a:r>
            <a:r>
              <a:rPr lang="en-GB" sz="800" dirty="0" smtClean="0"/>
              <a:t>  </a:t>
            </a:r>
          </a:p>
          <a:p>
            <a:pPr marL="171450" indent="-171450">
              <a:buFont typeface="Arial" charset="0"/>
              <a:buChar char="•"/>
            </a:pPr>
            <a:r>
              <a:rPr lang="en-GB" sz="800" dirty="0"/>
              <a:t>Notes 0..*</a:t>
            </a:r>
            <a:endParaRPr lang="en-GB" sz="800" dirty="0">
              <a:solidFill>
                <a:srgbClr val="00B050"/>
              </a:solidFill>
            </a:endParaRPr>
          </a:p>
        </p:txBody>
      </p:sp>
      <p:sp>
        <p:nvSpPr>
          <p:cNvPr id="22" name="Rectangle 21"/>
          <p:cNvSpPr/>
          <p:nvPr/>
        </p:nvSpPr>
        <p:spPr>
          <a:xfrm>
            <a:off x="4592960" y="5375914"/>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IDEligibility</a:t>
            </a:r>
            <a:endParaRPr lang="en-GB" sz="800" dirty="0"/>
          </a:p>
        </p:txBody>
      </p:sp>
      <p:cxnSp>
        <p:nvCxnSpPr>
          <p:cNvPr id="23" name="Elbow Connector 22"/>
          <p:cNvCxnSpPr>
            <a:stCxn id="6" idx="3"/>
            <a:endCxn id="22" idx="1"/>
          </p:cNvCxnSpPr>
          <p:nvPr/>
        </p:nvCxnSpPr>
        <p:spPr>
          <a:xfrm>
            <a:off x="1475423" y="1396307"/>
            <a:ext cx="3117537" cy="4159627"/>
          </a:xfrm>
          <a:prstGeom prst="bentConnector3">
            <a:avLst>
              <a:gd name="adj1" fmla="val 3900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592960" y="5879970"/>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CreditCheckEligibility</a:t>
            </a:r>
            <a:endParaRPr lang="en-GB" sz="800" dirty="0"/>
          </a:p>
        </p:txBody>
      </p:sp>
      <p:cxnSp>
        <p:nvCxnSpPr>
          <p:cNvPr id="25" name="Elbow Connector 24"/>
          <p:cNvCxnSpPr/>
          <p:nvPr/>
        </p:nvCxnSpPr>
        <p:spPr>
          <a:xfrm>
            <a:off x="1446848" y="1396307"/>
            <a:ext cx="3117537" cy="4663683"/>
          </a:xfrm>
          <a:prstGeom prst="bentConnector3">
            <a:avLst>
              <a:gd name="adj1" fmla="val 39612"/>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937345" y="5375914"/>
            <a:ext cx="1120716" cy="338554"/>
          </a:xfrm>
          <a:prstGeom prst="rect">
            <a:avLst/>
          </a:prstGeom>
          <a:noFill/>
        </p:spPr>
        <p:txBody>
          <a:bodyPr wrap="square" rtlCol="0">
            <a:spAutoFit/>
          </a:bodyPr>
          <a:lstStyle/>
          <a:p>
            <a:pPr marL="171450" indent="-171450">
              <a:buFont typeface="Arial" charset="0"/>
              <a:buChar char="•"/>
            </a:pPr>
            <a:r>
              <a:rPr lang="en-GB" sz="800" dirty="0" smtClean="0"/>
              <a:t>URL</a:t>
            </a:r>
          </a:p>
          <a:p>
            <a:pPr marL="171450" indent="-171450">
              <a:buFont typeface="Arial" charset="0"/>
              <a:buChar char="•"/>
            </a:pPr>
            <a:r>
              <a:rPr lang="en-GB" sz="800" dirty="0"/>
              <a:t>Notes 0..*</a:t>
            </a:r>
          </a:p>
        </p:txBody>
      </p:sp>
      <p:sp>
        <p:nvSpPr>
          <p:cNvPr id="27" name="TextBox 26"/>
          <p:cNvSpPr txBox="1"/>
          <p:nvPr/>
        </p:nvSpPr>
        <p:spPr>
          <a:xfrm>
            <a:off x="5745088" y="5745450"/>
            <a:ext cx="3519075" cy="707886"/>
          </a:xfrm>
          <a:prstGeom prst="rect">
            <a:avLst/>
          </a:prstGeom>
          <a:noFill/>
        </p:spPr>
        <p:txBody>
          <a:bodyPr wrap="square" rtlCol="0">
            <a:spAutoFit/>
          </a:bodyPr>
          <a:lstStyle/>
          <a:p>
            <a:pPr marL="171450" indent="-171450">
              <a:buFont typeface="Arial" charset="0"/>
              <a:buChar char="•"/>
            </a:pPr>
            <a:r>
              <a:rPr lang="en-GB" sz="800" dirty="0" err="1" smtClean="0"/>
              <a:t>ScoringType</a:t>
            </a:r>
            <a:endParaRPr lang="en-GB" sz="800" dirty="0" smtClean="0"/>
          </a:p>
          <a:p>
            <a:pPr marL="171450" indent="-171450">
              <a:buFont typeface="Arial" charset="0"/>
              <a:buChar char="•"/>
            </a:pPr>
            <a:r>
              <a:rPr lang="en-GB" sz="800" dirty="0"/>
              <a:t>Notes 0</a:t>
            </a:r>
            <a:r>
              <a:rPr lang="en-GB" sz="800" dirty="0" smtClean="0"/>
              <a:t>..* </a:t>
            </a:r>
            <a:r>
              <a:rPr lang="en-GB" sz="800" dirty="0">
                <a:solidFill>
                  <a:srgbClr val="00B050"/>
                </a:solidFill>
              </a:rPr>
              <a:t>[“You must agree to a credit check as part of the application and this will determine whether or not you're accepted and the credit limit that we can offer.”]</a:t>
            </a:r>
            <a:r>
              <a:rPr lang="en-GB" sz="800" dirty="0"/>
              <a:t> </a:t>
            </a:r>
          </a:p>
          <a:p>
            <a:pPr marL="171450" indent="-171450">
              <a:buFont typeface="Arial" charset="0"/>
              <a:buChar char="•"/>
            </a:pPr>
            <a:endParaRPr lang="en-GB" sz="800" dirty="0"/>
          </a:p>
        </p:txBody>
      </p:sp>
      <p:sp>
        <p:nvSpPr>
          <p:cNvPr id="28" name="TextBox 27"/>
          <p:cNvSpPr txBox="1"/>
          <p:nvPr/>
        </p:nvSpPr>
        <p:spPr>
          <a:xfrm>
            <a:off x="5053469" y="2909639"/>
            <a:ext cx="3675327" cy="1077218"/>
          </a:xfrm>
          <a:prstGeom prst="rect">
            <a:avLst/>
          </a:prstGeom>
          <a:noFill/>
        </p:spPr>
        <p:txBody>
          <a:bodyPr wrap="square" rtlCol="0">
            <a:spAutoFit/>
          </a:bodyPr>
          <a:lstStyle/>
          <a:p>
            <a:pPr marL="171450" indent="-171450">
              <a:buFont typeface="Arial" charset="0"/>
              <a:buChar char="•"/>
            </a:pPr>
            <a:r>
              <a:rPr lang="en-GB" sz="800" dirty="0" err="1"/>
              <a:t>TradingType</a:t>
            </a:r>
            <a:r>
              <a:rPr lang="en-GB" sz="800" dirty="0"/>
              <a:t> (Enumeration: OB_TradingEligibilityType1Code) </a:t>
            </a:r>
            <a:r>
              <a:rPr lang="en-GB" sz="800" dirty="0">
                <a:solidFill>
                  <a:srgbClr val="00B050"/>
                </a:solidFill>
              </a:rPr>
              <a:t>[“</a:t>
            </a:r>
            <a:r>
              <a:rPr lang="en-GB" sz="800" dirty="0" err="1">
                <a:solidFill>
                  <a:srgbClr val="00B050"/>
                </a:solidFill>
              </a:rPr>
              <a:t>PreviousBankruptcyAllowed</a:t>
            </a:r>
            <a:r>
              <a:rPr lang="en-GB" sz="800" dirty="0">
                <a:solidFill>
                  <a:srgbClr val="00B050"/>
                </a:solidFill>
              </a:rPr>
              <a:t>”][“</a:t>
            </a:r>
            <a:r>
              <a:rPr lang="en-GB" sz="800" dirty="0" err="1">
                <a:solidFill>
                  <a:srgbClr val="00B050"/>
                </a:solidFill>
              </a:rPr>
              <a:t>PreviousCCJs</a:t>
            </a:r>
            <a:r>
              <a:rPr lang="en-GB" sz="800" dirty="0">
                <a:solidFill>
                  <a:srgbClr val="00B050"/>
                </a:solidFill>
              </a:rPr>
              <a:t>”]</a:t>
            </a:r>
          </a:p>
          <a:p>
            <a:pPr marL="171450" indent="-171450">
              <a:buFont typeface="Arial" charset="0"/>
              <a:buChar char="•"/>
            </a:pPr>
            <a:r>
              <a:rPr lang="en-GB" sz="800" dirty="0" err="1"/>
              <a:t>MinMaxType</a:t>
            </a:r>
            <a:r>
              <a:rPr lang="en-GB" sz="800" dirty="0"/>
              <a:t> (Enumeration: OB_MinMaxType1Code</a:t>
            </a:r>
            <a:r>
              <a:rPr lang="en-GB" sz="800" dirty="0" smtClean="0"/>
              <a:t>)</a:t>
            </a:r>
          </a:p>
          <a:p>
            <a:pPr marL="171450" indent="-171450">
              <a:buFont typeface="Arial" charset="0"/>
              <a:buChar char="•"/>
            </a:pPr>
            <a:r>
              <a:rPr lang="en-GB" sz="800" dirty="0"/>
              <a:t>Amount</a:t>
            </a:r>
          </a:p>
          <a:p>
            <a:pPr marL="171450" indent="-171450">
              <a:buFont typeface="Arial" charset="0"/>
              <a:buChar char="•"/>
            </a:pPr>
            <a:r>
              <a:rPr lang="en-GB" sz="800" dirty="0"/>
              <a:t>Indicator </a:t>
            </a:r>
            <a:r>
              <a:rPr lang="en-GB" sz="800" b="1" dirty="0">
                <a:solidFill>
                  <a:srgbClr val="00B050"/>
                </a:solidFill>
              </a:rPr>
              <a:t>[False][False]</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a:t>
            </a:r>
          </a:p>
          <a:p>
            <a:pPr marL="171450" indent="-171450">
              <a:buFont typeface="Arial" charset="0"/>
              <a:buChar char="•"/>
            </a:pPr>
            <a:r>
              <a:rPr lang="en-GB" sz="800" dirty="0"/>
              <a:t>Notes 0..*</a:t>
            </a:r>
          </a:p>
        </p:txBody>
      </p:sp>
      <p:cxnSp>
        <p:nvCxnSpPr>
          <p:cNvPr id="29" name="Straight Arrow Connector 6"/>
          <p:cNvCxnSpPr>
            <a:stCxn id="6" idx="3"/>
            <a:endCxn id="20" idx="1"/>
          </p:cNvCxnSpPr>
          <p:nvPr/>
        </p:nvCxnSpPr>
        <p:spPr>
          <a:xfrm>
            <a:off x="1475423" y="1396307"/>
            <a:ext cx="3129494" cy="3511555"/>
          </a:xfrm>
          <a:prstGeom prst="bentConnector3">
            <a:avLst>
              <a:gd name="adj1" fmla="val 38739"/>
            </a:avLst>
          </a:prstGeom>
          <a:ln>
            <a:prstDash val="dashDot"/>
            <a:tailEnd type="arrow"/>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xmlns="" id="{181D261D-8037-4B40-9F6E-4BDAFAD74711}"/>
              </a:ext>
            </a:extLst>
          </p:cNvPr>
          <p:cNvSpPr/>
          <p:nvPr/>
        </p:nvSpPr>
        <p:spPr>
          <a:xfrm>
            <a:off x="395536" y="2020950"/>
            <a:ext cx="123609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IndustryEligibility</a:t>
            </a:r>
            <a:endParaRPr lang="en-GB" sz="800" dirty="0"/>
          </a:p>
        </p:txBody>
      </p:sp>
      <p:cxnSp>
        <p:nvCxnSpPr>
          <p:cNvPr id="34" name="Elbow Connector 33">
            <a:extLst>
              <a:ext uri="{FF2B5EF4-FFF2-40B4-BE49-F238E27FC236}">
                <a16:creationId xmlns:a16="http://schemas.microsoft.com/office/drawing/2014/main" xmlns="" id="{FE790D3B-E79E-4069-8135-7A152E7B938A}"/>
              </a:ext>
            </a:extLst>
          </p:cNvPr>
          <p:cNvCxnSpPr>
            <a:stCxn id="6" idx="2"/>
            <a:endCxn id="33" idx="0"/>
          </p:cNvCxnSpPr>
          <p:nvPr/>
        </p:nvCxnSpPr>
        <p:spPr>
          <a:xfrm rot="16200000" flipH="1">
            <a:off x="761929" y="1769295"/>
            <a:ext cx="497097" cy="6212"/>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C4712BA4-6A7E-45D2-93A3-41811E89B977}"/>
              </a:ext>
            </a:extLst>
          </p:cNvPr>
          <p:cNvSpPr txBox="1"/>
          <p:nvPr/>
        </p:nvSpPr>
        <p:spPr>
          <a:xfrm>
            <a:off x="395536" y="2414629"/>
            <a:ext cx="1757858" cy="1200329"/>
          </a:xfrm>
          <a:prstGeom prst="rect">
            <a:avLst/>
          </a:prstGeom>
          <a:noFill/>
        </p:spPr>
        <p:txBody>
          <a:bodyPr wrap="square" rtlCol="0">
            <a:spAutoFit/>
          </a:bodyPr>
          <a:lstStyle/>
          <a:p>
            <a:pPr marL="171450" indent="-171450">
              <a:buFont typeface="Arial" charset="0"/>
              <a:buChar char="•"/>
            </a:pPr>
            <a:r>
              <a:rPr lang="en-GB" sz="800" dirty="0" err="1" smtClean="0"/>
              <a:t>SICCodeIncluded</a:t>
            </a:r>
            <a:r>
              <a:rPr lang="en-GB" sz="800" dirty="0" smtClean="0"/>
              <a:t> 0..* </a:t>
            </a:r>
            <a:r>
              <a:rPr lang="en-GB" sz="800" dirty="0"/>
              <a:t>(Enumeration: SIC Codes</a:t>
            </a:r>
            <a:r>
              <a:rPr lang="en-GB" sz="800" dirty="0" smtClean="0"/>
              <a:t>)</a:t>
            </a:r>
          </a:p>
          <a:p>
            <a:pPr marL="171450" indent="-171450">
              <a:buFont typeface="Arial" charset="0"/>
              <a:buChar char="•"/>
            </a:pPr>
            <a:r>
              <a:rPr lang="en-GB" sz="800" dirty="0" err="1" smtClean="0"/>
              <a:t>SICCodeExcluded</a:t>
            </a:r>
            <a:r>
              <a:rPr lang="en-GB" sz="800" dirty="0" smtClean="0"/>
              <a:t> 0..* </a:t>
            </a:r>
            <a:r>
              <a:rPr lang="en-GB" sz="800" dirty="0"/>
              <a:t>(Enumeration: SIC Codes)</a:t>
            </a:r>
          </a:p>
          <a:p>
            <a:pPr marL="171450" indent="-171450">
              <a:buFont typeface="Arial" charset="0"/>
              <a:buChar char="•"/>
            </a:pPr>
            <a:r>
              <a:rPr lang="en-GB" sz="800" dirty="0" err="1" smtClean="0"/>
              <a:t>OtherSICCodeIncluded</a:t>
            </a:r>
            <a:r>
              <a:rPr lang="en-GB" sz="800" dirty="0" smtClean="0"/>
              <a:t> </a:t>
            </a:r>
            <a:r>
              <a:rPr lang="en-GB" sz="800" dirty="0"/>
              <a:t>(</a:t>
            </a:r>
            <a:r>
              <a:rPr lang="en-GB" sz="800" dirty="0" err="1"/>
              <a:t>OtherCodeType</a:t>
            </a:r>
            <a:r>
              <a:rPr lang="en-GB" sz="800" dirty="0"/>
              <a:t>) 0</a:t>
            </a:r>
            <a:r>
              <a:rPr lang="en-GB" sz="800" dirty="0" smtClean="0"/>
              <a:t>..*</a:t>
            </a:r>
            <a:endParaRPr lang="en-GB" sz="800" dirty="0"/>
          </a:p>
          <a:p>
            <a:pPr marL="171450" indent="-171450">
              <a:buFont typeface="Arial" charset="0"/>
              <a:buChar char="•"/>
            </a:pPr>
            <a:r>
              <a:rPr lang="en-GB" sz="800" dirty="0" err="1" smtClean="0"/>
              <a:t>OtherSICCodeExcluded</a:t>
            </a:r>
            <a:r>
              <a:rPr lang="en-GB" sz="800" dirty="0" smtClean="0"/>
              <a:t> </a:t>
            </a:r>
            <a:r>
              <a:rPr lang="en-GB" sz="800" dirty="0"/>
              <a:t>(</a:t>
            </a:r>
            <a:r>
              <a:rPr lang="en-GB" sz="800" dirty="0" err="1"/>
              <a:t>OtherCodeType</a:t>
            </a:r>
            <a:r>
              <a:rPr lang="en-GB" sz="800" dirty="0"/>
              <a:t>) 0..*</a:t>
            </a:r>
          </a:p>
          <a:p>
            <a:pPr marL="171450" indent="-171450">
              <a:buFont typeface="Arial" charset="0"/>
              <a:buChar char="•"/>
            </a:pPr>
            <a:r>
              <a:rPr lang="en-GB" sz="800" dirty="0"/>
              <a:t>Notes 0..*</a:t>
            </a:r>
          </a:p>
        </p:txBody>
      </p:sp>
    </p:spTree>
    <p:extLst>
      <p:ext uri="{BB962C8B-B14F-4D97-AF65-F5344CB8AC3E}">
        <p14:creationId xmlns:p14="http://schemas.microsoft.com/office/powerpoint/2010/main" val="394578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851" y="98101"/>
            <a:ext cx="4361515" cy="369332"/>
          </a:xfrm>
          <a:prstGeom prst="rect">
            <a:avLst/>
          </a:prstGeom>
          <a:noFill/>
        </p:spPr>
        <p:txBody>
          <a:bodyPr wrap="none" rtlCol="0">
            <a:spAutoFit/>
          </a:bodyPr>
          <a:lstStyle/>
          <a:p>
            <a:r>
              <a:rPr lang="en-GB" b="1" dirty="0" smtClean="0">
                <a:solidFill>
                  <a:srgbClr val="FF0000"/>
                </a:solidFill>
              </a:rPr>
              <a:t>What about Key “Other Fees And Charges”?</a:t>
            </a:r>
            <a:endParaRPr lang="en-GB" b="1" dirty="0">
              <a:solidFill>
                <a:srgbClr val="FF0000"/>
              </a:solidFill>
            </a:endParaRPr>
          </a:p>
        </p:txBody>
      </p:sp>
      <p:cxnSp>
        <p:nvCxnSpPr>
          <p:cNvPr id="15" name="Straight Arrow Connector 14"/>
          <p:cNvCxnSpPr>
            <a:stCxn id="17" idx="3"/>
          </p:cNvCxnSpPr>
          <p:nvPr/>
        </p:nvCxnSpPr>
        <p:spPr>
          <a:xfrm flipV="1">
            <a:off x="1546267" y="1568514"/>
            <a:ext cx="3199535" cy="12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32920" y="1400734"/>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FeeChargeDetail</a:t>
            </a:r>
            <a:endParaRPr lang="en-GB" sz="800" dirty="0"/>
          </a:p>
        </p:txBody>
      </p:sp>
      <p:sp>
        <p:nvSpPr>
          <p:cNvPr id="17" name="Rectangle 16"/>
          <p:cNvSpPr/>
          <p:nvPr/>
        </p:nvSpPr>
        <p:spPr>
          <a:xfrm>
            <a:off x="393598" y="1400734"/>
            <a:ext cx="1152669"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OtherFeesAndCharges</a:t>
            </a:r>
            <a:endParaRPr lang="en-GB" sz="800" dirty="0"/>
          </a:p>
        </p:txBody>
      </p:sp>
      <p:sp>
        <p:nvSpPr>
          <p:cNvPr id="18" name="Rectangle 17"/>
          <p:cNvSpPr/>
          <p:nvPr/>
        </p:nvSpPr>
        <p:spPr>
          <a:xfrm>
            <a:off x="4267424" y="349229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FeeApplicableRange</a:t>
            </a:r>
            <a:endParaRPr lang="en-GB" sz="800" dirty="0"/>
          </a:p>
        </p:txBody>
      </p:sp>
      <p:cxnSp>
        <p:nvCxnSpPr>
          <p:cNvPr id="19" name="Straight Connector 18"/>
          <p:cNvCxnSpPr>
            <a:stCxn id="16" idx="2"/>
            <a:endCxn id="18" idx="0"/>
          </p:cNvCxnSpPr>
          <p:nvPr/>
        </p:nvCxnSpPr>
        <p:spPr>
          <a:xfrm>
            <a:off x="4880992" y="1760774"/>
            <a:ext cx="34504" cy="17315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673080" y="3492297"/>
            <a:ext cx="1120820" cy="584775"/>
          </a:xfrm>
          <a:prstGeom prst="rect">
            <a:avLst/>
          </a:prstGeom>
          <a:noFill/>
        </p:spPr>
        <p:txBody>
          <a:bodyPr wrap="none" rtlCol="0">
            <a:spAutoFit/>
          </a:bodyPr>
          <a:lstStyle/>
          <a:p>
            <a:pPr marL="171450" indent="-171450">
              <a:buFont typeface="Arial" charset="0"/>
              <a:buChar char="•"/>
            </a:pPr>
            <a:r>
              <a:rPr lang="en-GB" sz="800" dirty="0" err="1"/>
              <a:t>MinimumAmount</a:t>
            </a:r>
            <a:endParaRPr lang="en-GB" sz="800" dirty="0"/>
          </a:p>
          <a:p>
            <a:pPr marL="171450" indent="-171450">
              <a:buFont typeface="Arial" charset="0"/>
              <a:buChar char="•"/>
            </a:pPr>
            <a:r>
              <a:rPr lang="en-GB" sz="800" dirty="0" err="1"/>
              <a:t>MaximumAmount</a:t>
            </a:r>
            <a:endParaRPr lang="en-GB" sz="800" dirty="0"/>
          </a:p>
          <a:p>
            <a:pPr marL="171450" indent="-171450">
              <a:buFont typeface="Arial" charset="0"/>
              <a:buChar char="•"/>
            </a:pPr>
            <a:r>
              <a:rPr lang="en-GB" sz="800" dirty="0" err="1"/>
              <a:t>MinimumRate</a:t>
            </a:r>
            <a:endParaRPr lang="en-GB" sz="800" dirty="0"/>
          </a:p>
          <a:p>
            <a:pPr marL="171450" indent="-171450">
              <a:buFont typeface="Arial" charset="0"/>
              <a:buChar char="•"/>
            </a:pPr>
            <a:r>
              <a:rPr lang="en-GB" sz="800" dirty="0" err="1"/>
              <a:t>MaximumRate</a:t>
            </a:r>
            <a:endParaRPr lang="en-GB" sz="800" dirty="0"/>
          </a:p>
        </p:txBody>
      </p:sp>
      <p:sp>
        <p:nvSpPr>
          <p:cNvPr id="21" name="Rectangle 20"/>
          <p:cNvSpPr/>
          <p:nvPr/>
        </p:nvSpPr>
        <p:spPr>
          <a:xfrm>
            <a:off x="3584848" y="2631841"/>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FeeChargeCap</a:t>
            </a:r>
            <a:endParaRPr lang="en-GB" sz="800" dirty="0"/>
          </a:p>
        </p:txBody>
      </p:sp>
      <p:sp>
        <p:nvSpPr>
          <p:cNvPr id="22" name="TextBox 21"/>
          <p:cNvSpPr txBox="1"/>
          <p:nvPr/>
        </p:nvSpPr>
        <p:spPr>
          <a:xfrm>
            <a:off x="272480" y="2631841"/>
            <a:ext cx="3344185"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a:t>
            </a:r>
            <a:r>
              <a:rPr lang="en-GB" sz="800" dirty="0" smtClean="0"/>
              <a:t>..*))</a:t>
            </a:r>
            <a:r>
              <a:rPr lang="en-GB" sz="800" dirty="0">
                <a:solidFill>
                  <a:srgbClr val="00B050"/>
                </a:solidFill>
              </a:rPr>
              <a:t> “</a:t>
            </a:r>
            <a:r>
              <a:rPr lang="en-GB" sz="800" dirty="0" err="1">
                <a:solidFill>
                  <a:srgbClr val="00B050"/>
                </a:solidFill>
              </a:rPr>
              <a:t>MissedPaymentFee</a:t>
            </a:r>
            <a:r>
              <a:rPr lang="en-GB" sz="800" dirty="0">
                <a:solidFill>
                  <a:srgbClr val="00B050"/>
                </a:solidFill>
              </a:rPr>
              <a:t>”,</a:t>
            </a:r>
            <a:endParaRPr lang="en-GB" sz="800"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endParaRPr lang="en-GB" sz="800" dirty="0"/>
          </a:p>
          <a:p>
            <a:pPr marL="171450" indent="-171450">
              <a:buFont typeface="Arial" charset="0"/>
              <a:buChar char="•"/>
            </a:pPr>
            <a:r>
              <a:rPr lang="en-GB" sz="800" dirty="0" err="1"/>
              <a:t>FeeMinMaxType</a:t>
            </a:r>
            <a:r>
              <a:rPr lang="en-GB" sz="800" dirty="0"/>
              <a:t> (Enumeration: OB_MinMaxType1Code) </a:t>
            </a:r>
            <a:r>
              <a:rPr lang="en-GB" sz="800" b="1" dirty="0" smtClean="0"/>
              <a:t>M “</a:t>
            </a:r>
            <a:r>
              <a:rPr lang="en-GB" sz="800" b="1" dirty="0" smtClean="0">
                <a:solidFill>
                  <a:srgbClr val="00B050"/>
                </a:solidFill>
              </a:rPr>
              <a:t>Minimum”</a:t>
            </a:r>
            <a:endParaRPr lang="en-GB" sz="800" b="1" dirty="0">
              <a:solidFill>
                <a:srgbClr val="00B050"/>
              </a:solidFill>
            </a:endParaRPr>
          </a:p>
          <a:p>
            <a:pPr marL="171450" indent="-171450">
              <a:buFont typeface="Arial" charset="0"/>
              <a:buChar char="•"/>
            </a:pPr>
            <a:r>
              <a:rPr lang="en-GB" sz="800" dirty="0" err="1" smtClean="0"/>
              <a:t>FeeCapOccurrence</a:t>
            </a:r>
            <a:r>
              <a:rPr lang="en-GB" sz="800" dirty="0" smtClean="0"/>
              <a:t> </a:t>
            </a:r>
            <a:endParaRPr lang="en-GB" sz="800" dirty="0"/>
          </a:p>
          <a:p>
            <a:pPr marL="171450" indent="-171450">
              <a:buFont typeface="Arial" charset="0"/>
              <a:buChar char="•"/>
            </a:pPr>
            <a:r>
              <a:rPr lang="en-GB" sz="800" dirty="0" err="1"/>
              <a:t>FeeCapAmount</a:t>
            </a:r>
            <a:r>
              <a:rPr lang="en-GB" sz="800" dirty="0"/>
              <a:t> </a:t>
            </a:r>
            <a:endParaRPr lang="en-GB" sz="800" b="1" dirty="0"/>
          </a:p>
          <a:p>
            <a:pPr marL="171450" indent="-171450">
              <a:buFont typeface="Arial" charset="0"/>
              <a:buChar char="•"/>
            </a:pPr>
            <a:r>
              <a:rPr lang="en-GB" sz="800" dirty="0" err="1"/>
              <a:t>CappingPeriod</a:t>
            </a:r>
            <a:r>
              <a:rPr lang="en-GB" sz="800" dirty="0"/>
              <a:t> (Enumeration:OB_FeeFrequency1Code)</a:t>
            </a:r>
          </a:p>
          <a:p>
            <a:pPr marL="171450" indent="-171450">
              <a:buFont typeface="Arial" charset="0"/>
              <a:buChar char="•"/>
            </a:pPr>
            <a:r>
              <a:rPr lang="en-GB" sz="800" dirty="0"/>
              <a:t>Notes 0..*</a:t>
            </a:r>
          </a:p>
        </p:txBody>
      </p:sp>
      <p:cxnSp>
        <p:nvCxnSpPr>
          <p:cNvPr id="23" name="Elbow Connector 22"/>
          <p:cNvCxnSpPr>
            <a:stCxn id="17" idx="2"/>
            <a:endCxn id="21" idx="0"/>
          </p:cNvCxnSpPr>
          <p:nvPr/>
        </p:nvCxnSpPr>
        <p:spPr>
          <a:xfrm rot="16200000" flipH="1">
            <a:off x="2165893" y="564813"/>
            <a:ext cx="871067" cy="3262987"/>
          </a:xfrm>
          <a:prstGeom prst="bentConnector3">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01072" y="1067252"/>
            <a:ext cx="4032448" cy="1692771"/>
          </a:xfrm>
          <a:prstGeom prst="rect">
            <a:avLst/>
          </a:prstGeom>
          <a:noFill/>
        </p:spPr>
        <p:txBody>
          <a:bodyPr wrap="square" rtlCol="0">
            <a:spAutoFit/>
          </a:bodyPr>
          <a:lstStyle/>
          <a:p>
            <a:pPr marL="171450" indent="-171450">
              <a:buFont typeface="Arial" charset="0"/>
              <a:buChar char="•"/>
            </a:pPr>
            <a:r>
              <a:rPr lang="en-GB" sz="800" dirty="0" err="1"/>
              <a:t>FeeCategory</a:t>
            </a:r>
            <a:r>
              <a:rPr lang="en-GB" sz="800" dirty="0"/>
              <a:t>(Enumeration: OB_FeeCategory1Code) </a:t>
            </a:r>
            <a:endParaRPr lang="en-GB" sz="800" dirty="0" smtClean="0"/>
          </a:p>
          <a:p>
            <a:pPr marL="171450" indent="-171450">
              <a:buFont typeface="Arial" charset="0"/>
              <a:buChar char="•"/>
            </a:pPr>
            <a:r>
              <a:rPr lang="en-GB" sz="800" dirty="0" err="1" smtClean="0"/>
              <a:t>FeeType</a:t>
            </a:r>
            <a:r>
              <a:rPr lang="en-GB" sz="800" dirty="0" smtClean="0"/>
              <a:t> </a:t>
            </a:r>
            <a:r>
              <a:rPr lang="en-GB" sz="800" dirty="0"/>
              <a:t>(Enumeration: </a:t>
            </a:r>
            <a:r>
              <a:rPr lang="en-GB" sz="800" i="1" dirty="0"/>
              <a:t>OB_FeeType1Code</a:t>
            </a:r>
            <a:r>
              <a:rPr lang="en-GB" sz="800" dirty="0"/>
              <a:t>) </a:t>
            </a:r>
            <a:r>
              <a:rPr lang="en-GB" sz="800" b="1" dirty="0" smtClean="0"/>
              <a:t>M</a:t>
            </a:r>
            <a:r>
              <a:rPr lang="en-GB" sz="800" dirty="0">
                <a:solidFill>
                  <a:srgbClr val="00B050"/>
                </a:solidFill>
              </a:rPr>
              <a:t> “</a:t>
            </a:r>
            <a:r>
              <a:rPr lang="en-GB" sz="800" dirty="0" err="1">
                <a:solidFill>
                  <a:srgbClr val="00B050"/>
                </a:solidFill>
              </a:rPr>
              <a:t>LatePayment</a:t>
            </a:r>
            <a:r>
              <a:rPr lang="en-GB" sz="800" dirty="0">
                <a:solidFill>
                  <a:srgbClr val="00B050"/>
                </a:solidFill>
              </a:rPr>
              <a:t>”,</a:t>
            </a:r>
            <a:endParaRPr lang="en-GB" sz="800"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dirty="0" smtClean="0"/>
              <a:t>)</a:t>
            </a:r>
          </a:p>
          <a:p>
            <a:pPr marL="171450" indent="-171450">
              <a:buFont typeface="Arial" charset="0"/>
              <a:buChar char="•"/>
            </a:pPr>
            <a:r>
              <a:rPr lang="en-GB" sz="800" dirty="0" err="1" smtClean="0"/>
              <a:t>NegotiableIndicator</a:t>
            </a:r>
            <a:endParaRPr lang="en-GB" sz="800" dirty="0"/>
          </a:p>
          <a:p>
            <a:pPr marL="171450" indent="-171450">
              <a:buFont typeface="Arial" charset="0"/>
              <a:buChar char="•"/>
            </a:pPr>
            <a:r>
              <a:rPr lang="en-GB" sz="800" dirty="0" err="1"/>
              <a:t>FeeAmount</a:t>
            </a:r>
            <a:endParaRPr lang="en-GB" sz="800" dirty="0"/>
          </a:p>
          <a:p>
            <a:pPr marL="171450" indent="-171450">
              <a:buFont typeface="Arial" charset="0"/>
              <a:buChar char="•"/>
            </a:pPr>
            <a:r>
              <a:rPr lang="en-GB" sz="800" dirty="0" err="1" smtClean="0"/>
              <a:t>FeeRate</a:t>
            </a:r>
            <a:r>
              <a:rPr lang="en-GB" sz="800" dirty="0" smtClean="0"/>
              <a:t> </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smtClean="0"/>
              <a:t>M </a:t>
            </a:r>
            <a:r>
              <a:rPr lang="en-GB" sz="800" b="1" dirty="0" smtClean="0">
                <a:solidFill>
                  <a:srgbClr val="00B050"/>
                </a:solidFill>
              </a:rPr>
              <a:t>“Monthly”</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smtClean="0"/>
              <a:t>M </a:t>
            </a:r>
            <a:r>
              <a:rPr lang="en-GB" sz="800" b="1" dirty="0" smtClean="0">
                <a:solidFill>
                  <a:srgbClr val="00B050"/>
                </a:solidFill>
              </a:rPr>
              <a:t>“Monthly”</a:t>
            </a:r>
            <a:endParaRPr lang="en-GB" sz="800" b="1"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3" name="TextBox 12"/>
          <p:cNvSpPr txBox="1"/>
          <p:nvPr/>
        </p:nvSpPr>
        <p:spPr>
          <a:xfrm>
            <a:off x="292240" y="5230941"/>
            <a:ext cx="7050256" cy="646331"/>
          </a:xfrm>
          <a:prstGeom prst="rect">
            <a:avLst/>
          </a:prstGeom>
          <a:noFill/>
        </p:spPr>
        <p:txBody>
          <a:bodyPr wrap="square" rtlCol="0">
            <a:spAutoFit/>
          </a:bodyPr>
          <a:lstStyle/>
          <a:p>
            <a:r>
              <a:rPr lang="en-GB" sz="1200" b="1" dirty="0"/>
              <a:t>Example: </a:t>
            </a:r>
            <a:r>
              <a:rPr lang="en-GB" sz="1200" dirty="0" err="1">
                <a:solidFill>
                  <a:schemeClr val="tx2"/>
                </a:solidFill>
              </a:rPr>
              <a:t>GOV.UK:Late</a:t>
            </a:r>
            <a:r>
              <a:rPr lang="en-GB" sz="1200" dirty="0">
                <a:solidFill>
                  <a:schemeClr val="tx2"/>
                </a:solidFill>
              </a:rPr>
              <a:t> commercial payments: charging interest and debt recovery</a:t>
            </a:r>
            <a:endParaRPr lang="en-GB" sz="1200" dirty="0" smtClean="0">
              <a:solidFill>
                <a:schemeClr val="tx2"/>
              </a:solidFill>
            </a:endParaRPr>
          </a:p>
          <a:p>
            <a:r>
              <a:rPr lang="en-GB" sz="1200" b="1" dirty="0" smtClean="0">
                <a:hlinkClick r:id="rId2"/>
              </a:rPr>
              <a:t>https</a:t>
            </a:r>
            <a:r>
              <a:rPr lang="en-GB" sz="1200" b="1" dirty="0">
                <a:hlinkClick r:id="rId2"/>
              </a:rPr>
              <a:t>://</a:t>
            </a:r>
            <a:r>
              <a:rPr lang="en-GB" sz="1200" b="1" dirty="0" smtClean="0">
                <a:hlinkClick r:id="rId2"/>
              </a:rPr>
              <a:t>www.gov.uk/late-commercial-payments-interest-debt-recovery/charging-interest-commercial-debt</a:t>
            </a:r>
            <a:r>
              <a:rPr lang="en-GB" sz="1200" b="1" dirty="0" smtClean="0"/>
              <a:t> </a:t>
            </a:r>
            <a:endParaRPr lang="en-GB" sz="1200" b="1" dirty="0"/>
          </a:p>
          <a:p>
            <a:pPr marL="171450" indent="-171450">
              <a:buFont typeface="Arial" panose="020B0604020202020204" pitchFamily="34" charset="0"/>
              <a:buChar char="•"/>
            </a:pPr>
            <a:endParaRPr lang="en-GB" sz="1200" dirty="0" smtClean="0"/>
          </a:p>
        </p:txBody>
      </p:sp>
    </p:spTree>
    <p:extLst>
      <p:ext uri="{BB962C8B-B14F-4D97-AF65-F5344CB8AC3E}">
        <p14:creationId xmlns:p14="http://schemas.microsoft.com/office/powerpoint/2010/main" val="265477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3970318"/>
          </a:xfrm>
          <a:prstGeom prst="rect">
            <a:avLst/>
          </a:prstGeom>
        </p:spPr>
        <p:txBody>
          <a:bodyPr wrap="square">
            <a:spAutoFit/>
          </a:bodyPr>
          <a:lstStyle/>
          <a:p>
            <a:r>
              <a:rPr lang="en-GB" sz="1200" dirty="0"/>
              <a:t>The message implementation guide (MIG) is designed to assist the implementers of the messaging </a:t>
            </a:r>
            <a:r>
              <a:rPr lang="en-GB" sz="1200" dirty="0" smtClean="0"/>
              <a:t>specification </a:t>
            </a:r>
            <a:r>
              <a:rPr lang="en-GB" sz="1200" dirty="0"/>
              <a:t>by providing worked examples as to how the message fields should be completed in different scenarios. </a:t>
            </a:r>
          </a:p>
          <a:p>
            <a:endParaRPr lang="en-GB" sz="1200" dirty="0"/>
          </a:p>
          <a:p>
            <a:r>
              <a:rPr lang="en-GB" sz="1200" dirty="0"/>
              <a:t>The intention is that this will better ensure consistency. This guide should be read </a:t>
            </a:r>
            <a:r>
              <a:rPr lang="en-GB" sz="1200" dirty="0" smtClean="0"/>
              <a:t>alongside </a:t>
            </a:r>
            <a:r>
              <a:rPr lang="en-GB" sz="1200" dirty="0"/>
              <a:t>the data dictionary which provides fuller information about the rules, constraints and guidelines that should be adhered to when populating the fields.</a:t>
            </a:r>
          </a:p>
          <a:p>
            <a:endParaRPr lang="en-GB" sz="1200" dirty="0"/>
          </a:p>
          <a:p>
            <a:r>
              <a:rPr lang="en-GB" sz="1200" dirty="0"/>
              <a:t>The format that </a:t>
            </a:r>
            <a:r>
              <a:rPr lang="en-GB" sz="1200" dirty="0" smtClean="0"/>
              <a:t>is used in </a:t>
            </a:r>
            <a:r>
              <a:rPr lang="en-GB" sz="1200" dirty="0"/>
              <a:t>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smtClean="0"/>
              <a:t>record n value 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smtClean="0"/>
              <a:t>separates </a:t>
            </a:r>
            <a:r>
              <a:rPr lang="en-GB" sz="1200" dirty="0"/>
              <a:t>individual field values within a field value set.</a:t>
            </a:r>
          </a:p>
          <a:p>
            <a:r>
              <a:rPr lang="en-GB" sz="1200" b="1" dirty="0"/>
              <a:t>“</a:t>
            </a:r>
            <a:r>
              <a:rPr lang="en-GB" sz="1200" dirty="0"/>
              <a:t> surrounds a text or date field value.</a:t>
            </a:r>
          </a:p>
          <a:p>
            <a:endParaRPr lang="en-GB" sz="1200" dirty="0"/>
          </a:p>
          <a:p>
            <a:r>
              <a:rPr lang="en-GB" sz="1200" dirty="0" smtClean="0"/>
              <a:t>We are </a:t>
            </a:r>
            <a:r>
              <a:rPr lang="en-GB" sz="1200" dirty="0"/>
              <a:t>choosing different </a:t>
            </a:r>
            <a:r>
              <a:rPr lang="en-GB" sz="1200" dirty="0" smtClean="0"/>
              <a:t>accounts </a:t>
            </a:r>
            <a:r>
              <a:rPr lang="en-GB" sz="1200" dirty="0"/>
              <a:t>based on how fully they test each section of the design.</a:t>
            </a:r>
          </a:p>
          <a:p>
            <a:endParaRPr lang="en-GB" sz="1200" dirty="0"/>
          </a:p>
          <a:p>
            <a:r>
              <a:rPr lang="en-GB" sz="1200" dirty="0" err="1"/>
              <a:t>OtherFeesAndCharges</a:t>
            </a:r>
            <a:r>
              <a:rPr lang="en-GB" sz="1200" dirty="0"/>
              <a:t> isn’t covered by the use cases due to these currently being bank </a:t>
            </a:r>
            <a:r>
              <a:rPr lang="en-GB" sz="1200" dirty="0" smtClean="0"/>
              <a:t>proprietary </a:t>
            </a:r>
            <a:r>
              <a:rPr lang="en-GB" sz="1200" dirty="0"/>
              <a:t>fees/charged and not standardised currently. Key standardised Fees and Charges covering overdraft and benefits are covered in the relevant examples stated above, however.</a:t>
            </a:r>
          </a:p>
          <a:p>
            <a:endParaRPr lang="en-GB" sz="1200" dirty="0"/>
          </a:p>
          <a:p>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smtClean="0"/>
              <a:t>Implementation Notes</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3354765"/>
          </a:xfrm>
          <a:prstGeom prst="rect">
            <a:avLst/>
          </a:prstGeom>
        </p:spPr>
        <p:txBody>
          <a:bodyPr wrap="square">
            <a:spAutoFit/>
          </a:bodyPr>
          <a:lstStyle/>
          <a:p>
            <a:r>
              <a:rPr lang="en-GB" sz="1200" dirty="0"/>
              <a:t>Before implementing the message standard, it is recommended reading the </a:t>
            </a:r>
            <a:r>
              <a:rPr lang="en-GB" sz="1200" dirty="0" smtClean="0">
                <a:hlinkClick r:id="rId2"/>
              </a:rPr>
              <a:t>SME Loan Analysis &amp; Design</a:t>
            </a:r>
            <a:r>
              <a:rPr lang="en-GB" sz="1200" dirty="0"/>
              <a:t> </a:t>
            </a:r>
            <a:r>
              <a:rPr lang="en-GB" sz="1200" dirty="0" smtClean="0"/>
              <a:t>, SME Loan Message Implementation Guide (</a:t>
            </a:r>
            <a:r>
              <a:rPr lang="en-GB" sz="1200" dirty="0" err="1" smtClean="0"/>
              <a:t>MIG</a:t>
            </a:r>
            <a:r>
              <a:rPr lang="en-GB" sz="1200" dirty="0" smtClean="0"/>
              <a:t>) Notes and SME Loan constraints rules .</a:t>
            </a:r>
          </a:p>
          <a:p>
            <a:endParaRPr lang="en-GB" sz="1200" dirty="0"/>
          </a:p>
          <a:p>
            <a:r>
              <a:rPr lang="en-GB" sz="1200" dirty="0" smtClean="0"/>
              <a:t>It is also very useful browsing </a:t>
            </a:r>
            <a:r>
              <a:rPr lang="en-GB" sz="1200" dirty="0"/>
              <a:t>the </a:t>
            </a:r>
            <a:r>
              <a:rPr lang="en-GB" sz="1200" dirty="0" smtClean="0"/>
              <a:t>current market leading price </a:t>
            </a:r>
            <a:r>
              <a:rPr lang="en-GB" sz="1200" dirty="0"/>
              <a:t>comparison websites (e.g. </a:t>
            </a:r>
            <a:r>
              <a:rPr lang="en-GB" sz="1200" dirty="0">
                <a:solidFill>
                  <a:schemeClr val="dk1"/>
                </a:solidFill>
                <a:hlinkClick r:id="rId3"/>
              </a:rPr>
              <a:t>https://www.moneysupermarket.com/business-finance/business-lending/medium-to-long-term-business-loans</a:t>
            </a:r>
            <a:r>
              <a:rPr lang="en-GB" sz="1200" dirty="0" smtClean="0">
                <a:solidFill>
                  <a:schemeClr val="dk1"/>
                </a:solidFill>
                <a:hlinkClick r:id="rId3"/>
              </a:rPr>
              <a:t>/</a:t>
            </a:r>
            <a:r>
              <a:rPr lang="en-GB" sz="1200" dirty="0" smtClean="0">
                <a:solidFill>
                  <a:schemeClr val="dk1"/>
                </a:solidFill>
              </a:rPr>
              <a:t> </a:t>
            </a:r>
            <a:endParaRPr lang="en-GB" sz="1200" dirty="0">
              <a:solidFill>
                <a:schemeClr val="dk1"/>
              </a:solidFill>
            </a:endParaRPr>
          </a:p>
          <a:p>
            <a:pPr lvl="0"/>
            <a:r>
              <a:rPr lang="en-GB" sz="1200" dirty="0">
                <a:solidFill>
                  <a:schemeClr val="dk1"/>
                </a:solidFill>
                <a:hlinkClick r:id="rId4"/>
              </a:rPr>
              <a:t>http://www.knowyourmoney.co.uk/business-loans</a:t>
            </a:r>
            <a:r>
              <a:rPr lang="en-GB" sz="1200" dirty="0" smtClean="0">
                <a:solidFill>
                  <a:schemeClr val="dk1"/>
                </a:solidFill>
                <a:hlinkClick r:id="rId4"/>
              </a:rPr>
              <a:t>/</a:t>
            </a:r>
            <a:r>
              <a:rPr lang="en-GB" sz="1200" dirty="0" smtClean="0">
                <a:solidFill>
                  <a:schemeClr val="dk1"/>
                </a:solidFill>
              </a:rPr>
              <a:t> </a:t>
            </a:r>
            <a:r>
              <a:rPr lang="en-GB" sz="1200" dirty="0"/>
              <a:t> to understand how implementation of our standard by the CMA9 banks would help to more easily facilitate provision of information used on those sites.</a:t>
            </a:r>
          </a:p>
          <a:p>
            <a:endParaRPr lang="en-GB" sz="1200" dirty="0" smtClean="0"/>
          </a:p>
          <a:p>
            <a:r>
              <a:rPr lang="en-GB" sz="1200" dirty="0" smtClean="0"/>
              <a:t>Currently</a:t>
            </a:r>
            <a:r>
              <a:rPr lang="en-GB" sz="1200" dirty="0"/>
              <a:t>, price comparison websites have to obtain their  </a:t>
            </a:r>
            <a:r>
              <a:rPr lang="en-GB" sz="1200" dirty="0" smtClean="0"/>
              <a:t>SME Loan </a:t>
            </a:r>
            <a:r>
              <a:rPr lang="en-GB" sz="1200" dirty="0"/>
              <a:t>product data either via bank proprietary APIs, via information collected by dedicated data capture agencies or via "screen scraping" (i.e. capturing product web page information and writing scripts to extract relevant data). This work is complex and prone to error, so having a standard API would make the data capture side much easier and allow more third party providers to provide applications that could target particular consumer markets</a:t>
            </a:r>
            <a:r>
              <a:rPr lang="en-GB" sz="1200" dirty="0" smtClean="0"/>
              <a:t>.</a:t>
            </a:r>
          </a:p>
          <a:p>
            <a:endParaRPr lang="en-GB" sz="1200" dirty="0" smtClean="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SME Loan </a:t>
            </a:r>
            <a:r>
              <a:rPr lang="en-GB" sz="1800" dirty="0"/>
              <a:t>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11" name="Rounded Rectangle 10"/>
          <p:cNvSpPr/>
          <p:nvPr/>
        </p:nvSpPr>
        <p:spPr>
          <a:xfrm>
            <a:off x="6948127" y="1364008"/>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Contains Headline APR info used on comparison </a:t>
            </a:r>
            <a:r>
              <a:rPr lang="en-GB" sz="1100" dirty="0" smtClean="0">
                <a:solidFill>
                  <a:srgbClr val="00B050"/>
                </a:solidFill>
              </a:rPr>
              <a:t>websites.</a:t>
            </a:r>
            <a:endParaRPr lang="en-GB" sz="1100" dirty="0">
              <a:solidFill>
                <a:srgbClr val="00B050"/>
              </a:solidFill>
            </a:endParaRPr>
          </a:p>
          <a:p>
            <a:pPr algn="ctr"/>
            <a:r>
              <a:rPr lang="en-GB" sz="1100" dirty="0" smtClean="0">
                <a:solidFill>
                  <a:srgbClr val="00B050"/>
                </a:solidFill>
              </a:rPr>
              <a:t> Fee and charges (if any) like  arrangement fee (tiered)</a:t>
            </a:r>
            <a:endParaRPr lang="en-GB" dirty="0">
              <a:solidFill>
                <a:srgbClr val="00B050"/>
              </a:solidFill>
            </a:endParaRPr>
          </a:p>
        </p:txBody>
      </p:sp>
      <p:sp>
        <p:nvSpPr>
          <p:cNvPr id="83" name="Rounded Rectangle 82"/>
          <p:cNvSpPr/>
          <p:nvPr/>
        </p:nvSpPr>
        <p:spPr>
          <a:xfrm>
            <a:off x="7121416" y="2316489"/>
            <a:ext cx="2485727" cy="9133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Covers aspects such as payment holidays, early repayment, over payment</a:t>
            </a:r>
            <a:r>
              <a:rPr lang="en-GB" sz="1100" dirty="0" smtClean="0">
                <a:solidFill>
                  <a:srgbClr val="00B050"/>
                </a:solidFill>
              </a:rPr>
              <a:t>, </a:t>
            </a:r>
            <a:r>
              <a:rPr lang="en-GB" sz="1100" dirty="0">
                <a:solidFill>
                  <a:srgbClr val="00B050"/>
                </a:solidFill>
              </a:rPr>
              <a:t>and the fee/charges for non-payment</a:t>
            </a:r>
          </a:p>
        </p:txBody>
      </p:sp>
      <p:sp>
        <p:nvSpPr>
          <p:cNvPr id="86" name="Rounded Rectangle 85"/>
          <p:cNvSpPr/>
          <p:nvPr/>
        </p:nvSpPr>
        <p:spPr>
          <a:xfrm>
            <a:off x="6871798" y="3479815"/>
            <a:ext cx="2450934" cy="6278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Section that allows </a:t>
            </a:r>
            <a:r>
              <a:rPr lang="en-GB" sz="1100" dirty="0" smtClean="0">
                <a:solidFill>
                  <a:srgbClr val="00B050"/>
                </a:solidFill>
              </a:rPr>
              <a:t> business customer </a:t>
            </a:r>
            <a:r>
              <a:rPr lang="en-GB" sz="1100" dirty="0">
                <a:solidFill>
                  <a:srgbClr val="00B050"/>
                </a:solidFill>
              </a:rPr>
              <a:t>to know if they can </a:t>
            </a:r>
            <a:r>
              <a:rPr lang="en-GB" sz="1100" dirty="0" smtClean="0">
                <a:solidFill>
                  <a:srgbClr val="00B050"/>
                </a:solidFill>
              </a:rPr>
              <a:t>take loan.</a:t>
            </a:r>
            <a:endParaRPr lang="en-GB" dirty="0">
              <a:solidFill>
                <a:srgbClr val="00B050"/>
              </a:solidFill>
            </a:endParaRPr>
          </a:p>
        </p:txBody>
      </p:sp>
      <p:sp>
        <p:nvSpPr>
          <p:cNvPr id="88" name="Rounded Rectangle 87"/>
          <p:cNvSpPr/>
          <p:nvPr/>
        </p:nvSpPr>
        <p:spPr>
          <a:xfrm>
            <a:off x="6832754" y="4326767"/>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Illustrates Key Features of the </a:t>
            </a:r>
            <a:r>
              <a:rPr lang="en-GB" sz="1100" dirty="0" smtClean="0">
                <a:solidFill>
                  <a:srgbClr val="00B050"/>
                </a:solidFill>
              </a:rPr>
              <a:t>product</a:t>
            </a:r>
            <a:r>
              <a:rPr lang="en-GB" sz="1100" dirty="0">
                <a:solidFill>
                  <a:srgbClr val="00B050"/>
                </a:solidFill>
              </a:rPr>
              <a:t>  </a:t>
            </a:r>
            <a:r>
              <a:rPr lang="en-GB" sz="1100" dirty="0" smtClean="0">
                <a:solidFill>
                  <a:srgbClr val="00B050"/>
                </a:solidFill>
              </a:rPr>
              <a:t>such as payment holidays, no early payment fee </a:t>
            </a:r>
            <a:endParaRPr lang="en-GB" dirty="0">
              <a:solidFill>
                <a:srgbClr val="00B050"/>
              </a:solidFill>
            </a:endParaRPr>
          </a:p>
        </p:txBody>
      </p:sp>
      <p:sp>
        <p:nvSpPr>
          <p:cNvPr id="90" name="Rounded Rectangle 89"/>
          <p:cNvSpPr/>
          <p:nvPr/>
        </p:nvSpPr>
        <p:spPr>
          <a:xfrm>
            <a:off x="6832754" y="5307201"/>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Fees &amp; Charges that don’t relate to </a:t>
            </a:r>
            <a:r>
              <a:rPr lang="en-GB" sz="1100" dirty="0" smtClean="0">
                <a:solidFill>
                  <a:srgbClr val="00B050"/>
                </a:solidFill>
              </a:rPr>
              <a:t> credit interest, repayment  </a:t>
            </a:r>
            <a:r>
              <a:rPr lang="en-GB" sz="1100" dirty="0">
                <a:solidFill>
                  <a:srgbClr val="00B050"/>
                </a:solidFill>
              </a:rPr>
              <a:t>or </a:t>
            </a:r>
            <a:r>
              <a:rPr lang="en-GB" sz="1100" dirty="0" smtClean="0">
                <a:solidFill>
                  <a:srgbClr val="00B050"/>
                </a:solidFill>
              </a:rPr>
              <a:t> Feature and Benefit.</a:t>
            </a:r>
            <a:endParaRPr lang="en-GB" dirty="0">
              <a:solidFill>
                <a:srgbClr val="00B050"/>
              </a:solidFill>
            </a:endParaRPr>
          </a:p>
        </p:txBody>
      </p:sp>
      <p:sp>
        <p:nvSpPr>
          <p:cNvPr id="92" name="Rectangle 91">
            <a:extLst>
              <a:ext uri="{FF2B5EF4-FFF2-40B4-BE49-F238E27FC236}">
                <a16:creationId xmlns="" xmlns:a16="http://schemas.microsoft.com/office/drawing/2014/main" id="{26095030-9567-427E-B1A9-13EE7F2BCB63}"/>
              </a:ext>
            </a:extLst>
          </p:cNvPr>
          <p:cNvSpPr/>
          <p:nvPr/>
        </p:nvSpPr>
        <p:spPr>
          <a:xfrm>
            <a:off x="82662" y="1268760"/>
            <a:ext cx="696779"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BankingSMELoan</a:t>
            </a:r>
            <a:endParaRPr lang="en-GB" sz="800" dirty="0"/>
          </a:p>
        </p:txBody>
      </p:sp>
      <p:sp>
        <p:nvSpPr>
          <p:cNvPr id="93" name="Rectangle 92">
            <a:extLst>
              <a:ext uri="{FF2B5EF4-FFF2-40B4-BE49-F238E27FC236}">
                <a16:creationId xmlns=""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SMELoan</a:t>
            </a:r>
            <a:endParaRPr lang="en-GB" sz="800" dirty="0"/>
          </a:p>
        </p:txBody>
      </p:sp>
      <p:sp>
        <p:nvSpPr>
          <p:cNvPr id="94" name="Rectangle 93">
            <a:extLst>
              <a:ext uri="{FF2B5EF4-FFF2-40B4-BE49-F238E27FC236}">
                <a16:creationId xmlns="" xmlns:a16="http://schemas.microsoft.com/office/drawing/2014/main" id="{845A3825-D4DC-4C03-9522-2F221384AC57}"/>
              </a:ext>
            </a:extLst>
          </p:cNvPr>
          <p:cNvSpPr/>
          <p:nvPr/>
        </p:nvSpPr>
        <p:spPr>
          <a:xfrm>
            <a:off x="5008276" y="4043257"/>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101" name="Rectangle 100">
            <a:extLst>
              <a:ext uri="{FF2B5EF4-FFF2-40B4-BE49-F238E27FC236}">
                <a16:creationId xmlns="" xmlns:a16="http://schemas.microsoft.com/office/drawing/2014/main" id="{A1F2DB0A-7719-4F40-B895-FCBD09E0D50F}"/>
              </a:ext>
            </a:extLst>
          </p:cNvPr>
          <p:cNvSpPr/>
          <p:nvPr/>
        </p:nvSpPr>
        <p:spPr>
          <a:xfrm>
            <a:off x="5008277" y="5227730"/>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 xmlns:a16="http://schemas.microsoft.com/office/drawing/2014/main" id="{35039116-58B5-42D8-A328-CF84AB3B5C0E}"/>
              </a:ext>
            </a:extLst>
          </p:cNvPr>
          <p:cNvSpPr/>
          <p:nvPr/>
        </p:nvSpPr>
        <p:spPr>
          <a:xfrm>
            <a:off x="5008277" y="4655325"/>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 xmlns:a16="http://schemas.microsoft.com/office/drawing/2014/main" id="{588D9A47-B0AA-4F09-9D5E-CDA6BB66A645}"/>
              </a:ext>
            </a:extLst>
          </p:cNvPr>
          <p:cNvSpPr txBox="1"/>
          <p:nvPr/>
        </p:nvSpPr>
        <p:spPr>
          <a:xfrm>
            <a:off x="2303862" y="2103411"/>
            <a:ext cx="2283147" cy="58477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a:t>
            </a:r>
            <a:endParaRPr lang="en-GB" sz="800" dirty="0"/>
          </a:p>
          <a:p>
            <a:pPr marL="171450" indent="-171450">
              <a:buFont typeface="Arial" charset="0"/>
              <a:buChar char="•"/>
            </a:pPr>
            <a:r>
              <a:rPr lang="en-GB" sz="800" dirty="0"/>
              <a:t>Identification </a:t>
            </a:r>
            <a:r>
              <a:rPr lang="en-GB" sz="800" b="1" dirty="0"/>
              <a:t>M</a:t>
            </a:r>
            <a:endParaRPr lang="en-GB" sz="800" dirty="0"/>
          </a:p>
          <a:p>
            <a:pPr marL="171450" indent="-171450">
              <a:buFont typeface="Arial" charset="0"/>
              <a:buChar char="•"/>
            </a:pPr>
            <a:r>
              <a:rPr lang="en-GB" sz="800" dirty="0"/>
              <a:t>Segment(Enumeration: </a:t>
            </a:r>
            <a:r>
              <a:rPr lang="en-GB" sz="800" i="1" dirty="0" smtClean="0"/>
              <a:t>OB_LoanProductSegment1Code</a:t>
            </a:r>
            <a:r>
              <a:rPr lang="en-GB" sz="800" i="1" dirty="0"/>
              <a:t>) </a:t>
            </a:r>
            <a:r>
              <a:rPr lang="en-GB" sz="800" b="1" dirty="0" smtClean="0"/>
              <a:t>M</a:t>
            </a:r>
            <a:endParaRPr lang="en-GB" sz="800" dirty="0"/>
          </a:p>
        </p:txBody>
      </p:sp>
      <p:cxnSp>
        <p:nvCxnSpPr>
          <p:cNvPr id="105" name="Elbow Connector 21">
            <a:extLst>
              <a:ext uri="{FF2B5EF4-FFF2-40B4-BE49-F238E27FC236}">
                <a16:creationId xmlns=""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 xmlns:a16="http://schemas.microsoft.com/office/drawing/2014/main" id="{A32AB53E-4BAF-49F9-8978-48DBDE4F5492}"/>
              </a:ext>
            </a:extLst>
          </p:cNvPr>
          <p:cNvSpPr txBox="1"/>
          <p:nvPr/>
        </p:nvSpPr>
        <p:spPr>
          <a:xfrm>
            <a:off x="1055540" y="952800"/>
            <a:ext cx="1068736" cy="21544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a:t>
            </a:r>
            <a:endParaRPr lang="en-GB" sz="800" dirty="0"/>
          </a:p>
        </p:txBody>
      </p:sp>
      <p:cxnSp>
        <p:nvCxnSpPr>
          <p:cNvPr id="6" name="Straight Connector 5">
            <a:extLst>
              <a:ext uri="{FF2B5EF4-FFF2-40B4-BE49-F238E27FC236}">
                <a16:creationId xmlns="" xmlns:a16="http://schemas.microsoft.com/office/drawing/2014/main" id="{F516E5D4-2AC2-4242-BFA6-DE3D5F8176B0}"/>
              </a:ext>
            </a:extLst>
          </p:cNvPr>
          <p:cNvCxnSpPr>
            <a:cxnSpLocks/>
            <a:stCxn id="11" idx="1"/>
          </p:cNvCxnSpPr>
          <p:nvPr/>
        </p:nvCxnSpPr>
        <p:spPr>
          <a:xfrm flipH="1">
            <a:off x="6105128" y="1685186"/>
            <a:ext cx="842999" cy="108795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4F39F097-8129-45C3-82A0-892F00DA22FB}"/>
              </a:ext>
            </a:extLst>
          </p:cNvPr>
          <p:cNvCxnSpPr>
            <a:stCxn id="83" idx="1"/>
            <a:endCxn id="47" idx="3"/>
          </p:cNvCxnSpPr>
          <p:nvPr/>
        </p:nvCxnSpPr>
        <p:spPr>
          <a:xfrm flipH="1">
            <a:off x="6105128" y="2773139"/>
            <a:ext cx="1016288" cy="83588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5DF2F445-ADDE-4073-AF42-3BC6F3790314}"/>
              </a:ext>
            </a:extLst>
          </p:cNvPr>
          <p:cNvCxnSpPr>
            <a:stCxn id="86" idx="1"/>
          </p:cNvCxnSpPr>
          <p:nvPr/>
        </p:nvCxnSpPr>
        <p:spPr>
          <a:xfrm flipH="1">
            <a:off x="6226390" y="3793719"/>
            <a:ext cx="645408" cy="24983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1DA930D7-9216-4DC5-AF0A-896F39DB8A6D}"/>
              </a:ext>
            </a:extLst>
          </p:cNvPr>
          <p:cNvCxnSpPr>
            <a:stCxn id="88" idx="1"/>
          </p:cNvCxnSpPr>
          <p:nvPr/>
        </p:nvCxnSpPr>
        <p:spPr>
          <a:xfrm flipH="1">
            <a:off x="6210100" y="4739701"/>
            <a:ext cx="622654" cy="19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324C3D9E-9F0F-495E-9C67-4EFF138B18E6}"/>
              </a:ext>
            </a:extLst>
          </p:cNvPr>
          <p:cNvCxnSpPr>
            <a:cxnSpLocks/>
            <a:stCxn id="90" idx="1"/>
          </p:cNvCxnSpPr>
          <p:nvPr/>
        </p:nvCxnSpPr>
        <p:spPr>
          <a:xfrm flipH="1" flipV="1">
            <a:off x="6226392" y="5454959"/>
            <a:ext cx="606362" cy="26517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09" name="Rounded Rectangle 10">
            <a:extLst>
              <a:ext uri="{FF2B5EF4-FFF2-40B4-BE49-F238E27FC236}">
                <a16:creationId xmlns="" xmlns:a16="http://schemas.microsoft.com/office/drawing/2014/main" id="{F9F1DF19-A761-4809-B5B5-A6BEEC882959}"/>
              </a:ext>
            </a:extLst>
          </p:cNvPr>
          <p:cNvSpPr/>
          <p:nvPr/>
        </p:nvSpPr>
        <p:spPr>
          <a:xfrm>
            <a:off x="1729826" y="3015013"/>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a:t>
            </a:r>
            <a:r>
              <a:rPr lang="en-GB" sz="1100" dirty="0" smtClean="0">
                <a:solidFill>
                  <a:srgbClr val="00B050"/>
                </a:solidFill>
              </a:rPr>
              <a:t>the Loan details that will not change over time.</a:t>
            </a:r>
            <a:endParaRPr lang="en-GB" dirty="0">
              <a:solidFill>
                <a:srgbClr val="00B050"/>
              </a:solidFill>
            </a:endParaRPr>
          </a:p>
        </p:txBody>
      </p:sp>
      <p:cxnSp>
        <p:nvCxnSpPr>
          <p:cNvPr id="110" name="Straight Connector 109">
            <a:extLst>
              <a:ext uri="{FF2B5EF4-FFF2-40B4-BE49-F238E27FC236}">
                <a16:creationId xmlns="" xmlns:a16="http://schemas.microsoft.com/office/drawing/2014/main" id="{8E72799D-0836-4471-AF5A-599E2EFE2C9D}"/>
              </a:ext>
            </a:extLst>
          </p:cNvPr>
          <p:cNvCxnSpPr>
            <a:cxnSpLocks/>
          </p:cNvCxnSpPr>
          <p:nvPr/>
        </p:nvCxnSpPr>
        <p:spPr>
          <a:xfrm flipH="1">
            <a:off x="2978804" y="2627738"/>
            <a:ext cx="96674" cy="37584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0">
            <a:extLst>
              <a:ext uri="{FF2B5EF4-FFF2-40B4-BE49-F238E27FC236}">
                <a16:creationId xmlns="" xmlns:a16="http://schemas.microsoft.com/office/drawing/2014/main" id="{55E2722A-F5EB-4CBE-946F-2167F6AC6CB6}"/>
              </a:ext>
            </a:extLst>
          </p:cNvPr>
          <p:cNvSpPr/>
          <p:nvPr/>
        </p:nvSpPr>
        <p:spPr>
          <a:xfrm>
            <a:off x="82662" y="2265843"/>
            <a:ext cx="1418149" cy="11439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Brand remains in case banking group provides </a:t>
            </a:r>
            <a:r>
              <a:rPr lang="en-GB" sz="1100" dirty="0" smtClean="0">
                <a:solidFill>
                  <a:srgbClr val="00B050"/>
                </a:solidFill>
              </a:rPr>
              <a:t> SME Loan </a:t>
            </a:r>
            <a:r>
              <a:rPr lang="en-GB" sz="1100" dirty="0">
                <a:solidFill>
                  <a:srgbClr val="00B050"/>
                </a:solidFill>
              </a:rPr>
              <a:t>info for multiple brands via same endpoint e.g. HSBC Group</a:t>
            </a:r>
            <a:endParaRPr lang="en-GB" dirty="0">
              <a:solidFill>
                <a:srgbClr val="00B050"/>
              </a:solidFill>
            </a:endParaRPr>
          </a:p>
        </p:txBody>
      </p:sp>
      <p:cxnSp>
        <p:nvCxnSpPr>
          <p:cNvPr id="34" name="Straight Connector 33">
            <a:extLst>
              <a:ext uri="{FF2B5EF4-FFF2-40B4-BE49-F238E27FC236}">
                <a16:creationId xmlns="" xmlns:a16="http://schemas.microsoft.com/office/drawing/2014/main" id="{7BD78C25-4AB2-4F4A-9F78-480D91F7AE34}"/>
              </a:ext>
            </a:extLst>
          </p:cNvPr>
          <p:cNvCxnSpPr>
            <a:stCxn id="111" idx="0"/>
          </p:cNvCxnSpPr>
          <p:nvPr/>
        </p:nvCxnSpPr>
        <p:spPr>
          <a:xfrm flipV="1">
            <a:off x="791737" y="1685186"/>
            <a:ext cx="709074" cy="58065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302537" y="166564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LoanMarketingSate</a:t>
            </a:r>
            <a:endParaRPr lang="en-GB" sz="800" dirty="0"/>
          </a:p>
        </p:txBody>
      </p:sp>
      <p:sp>
        <p:nvSpPr>
          <p:cNvPr id="42" name="Rectangle 41"/>
          <p:cNvSpPr/>
          <p:nvPr/>
        </p:nvSpPr>
        <p:spPr>
          <a:xfrm>
            <a:off x="5008276" y="5773028"/>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CoreProduct</a:t>
            </a:r>
            <a:endParaRPr lang="en-GB" sz="800" dirty="0">
              <a:solidFill>
                <a:schemeClr val="tx1"/>
              </a:solidFill>
            </a:endParaRPr>
          </a:p>
        </p:txBody>
      </p:sp>
      <p:sp>
        <p:nvSpPr>
          <p:cNvPr id="45" name="Rounded Rectangle 10">
            <a:extLst>
              <a:ext uri="{FF2B5EF4-FFF2-40B4-BE49-F238E27FC236}">
                <a16:creationId xmlns="" xmlns:a16="http://schemas.microsoft.com/office/drawing/2014/main" id="{F9F1DF19-A761-4809-B5B5-A6BEEC882959}"/>
              </a:ext>
            </a:extLst>
          </p:cNvPr>
          <p:cNvSpPr/>
          <p:nvPr/>
        </p:nvSpPr>
        <p:spPr>
          <a:xfrm>
            <a:off x="1859561" y="5122269"/>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a:t>
            </a:r>
            <a:r>
              <a:rPr lang="en-GB" sz="1100" dirty="0" smtClean="0">
                <a:solidFill>
                  <a:srgbClr val="00B050"/>
                </a:solidFill>
              </a:rPr>
              <a:t>the Loan details that may change with time</a:t>
            </a:r>
            <a:endParaRPr lang="en-GB" dirty="0">
              <a:solidFill>
                <a:srgbClr val="00B050"/>
              </a:solidFill>
            </a:endParaRPr>
          </a:p>
        </p:txBody>
      </p:sp>
      <p:cxnSp>
        <p:nvCxnSpPr>
          <p:cNvPr id="46" name="Straight Connector 45">
            <a:extLst>
              <a:ext uri="{FF2B5EF4-FFF2-40B4-BE49-F238E27FC236}">
                <a16:creationId xmlns="" xmlns:a16="http://schemas.microsoft.com/office/drawing/2014/main" id="{8E72799D-0836-4471-AF5A-599E2EFE2C9D}"/>
              </a:ext>
            </a:extLst>
          </p:cNvPr>
          <p:cNvCxnSpPr>
            <a:cxnSpLocks/>
            <a:endCxn id="45" idx="3"/>
          </p:cNvCxnSpPr>
          <p:nvPr/>
        </p:nvCxnSpPr>
        <p:spPr>
          <a:xfrm flipH="1" flipV="1">
            <a:off x="4357516" y="5443447"/>
            <a:ext cx="523476" cy="36938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3" idx="3"/>
            <a:endCxn id="36" idx="1"/>
          </p:cNvCxnSpPr>
          <p:nvPr/>
        </p:nvCxnSpPr>
        <p:spPr>
          <a:xfrm>
            <a:off x="4130227" y="1837038"/>
            <a:ext cx="172310" cy="8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5025008" y="2821132"/>
            <a:ext cx="1107381" cy="360040"/>
          </a:xfrm>
          <a:prstGeom prst="rect">
            <a:avLst/>
          </a:prstGeom>
          <a:no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smtClean="0">
                <a:ln>
                  <a:noFill/>
                </a:ln>
                <a:solidFill>
                  <a:prstClr val="black"/>
                </a:solidFill>
                <a:effectLst/>
                <a:uLnTx/>
                <a:uFillTx/>
                <a:latin typeface="Calibri"/>
                <a:ea typeface="+mn-ea"/>
                <a:cs typeface="+mn-cs"/>
              </a:rPr>
              <a:t>LoanInterest</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7" name="Rectangle 46"/>
          <p:cNvSpPr/>
          <p:nvPr/>
        </p:nvSpPr>
        <p:spPr>
          <a:xfrm>
            <a:off x="4986034" y="3429000"/>
            <a:ext cx="1119094" cy="360040"/>
          </a:xfrm>
          <a:prstGeom prst="rect">
            <a:avLst/>
          </a:prstGeom>
          <a:no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smtClean="0">
                <a:ln>
                  <a:noFill/>
                </a:ln>
                <a:solidFill>
                  <a:prstClr val="black"/>
                </a:solidFill>
                <a:effectLst/>
                <a:uLnTx/>
                <a:uFillTx/>
                <a:latin typeface="Calibri"/>
                <a:ea typeface="+mn-ea"/>
                <a:cs typeface="+mn-cs"/>
              </a:rPr>
              <a:t>LoanRepayment</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54" name="Elbow Connector 53"/>
          <p:cNvCxnSpPr>
            <a:cxnSpLocks/>
          </p:cNvCxnSpPr>
          <p:nvPr/>
        </p:nvCxnSpPr>
        <p:spPr>
          <a:xfrm rot="16200000" flipH="1">
            <a:off x="2943154" y="3323240"/>
            <a:ext cx="3631901" cy="476304"/>
          </a:xfrm>
          <a:prstGeom prst="bentConnector2">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Elbow Connector 54"/>
          <p:cNvCxnSpPr>
            <a:cxnSpLocks/>
          </p:cNvCxnSpPr>
          <p:nvPr/>
        </p:nvCxnSpPr>
        <p:spPr>
          <a:xfrm rot="16200000" flipH="1">
            <a:off x="4245016" y="2221759"/>
            <a:ext cx="1240666" cy="288031"/>
          </a:xfrm>
          <a:prstGeom prst="bentConnector2">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56" name="Elbow Connector 55"/>
          <p:cNvCxnSpPr>
            <a:cxnSpLocks/>
          </p:cNvCxnSpPr>
          <p:nvPr/>
        </p:nvCxnSpPr>
        <p:spPr>
          <a:xfrm rot="16200000" flipH="1">
            <a:off x="3926149" y="2540626"/>
            <a:ext cx="1866689" cy="276319"/>
          </a:xfrm>
          <a:prstGeom prst="bentConnector2">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p:nvPr/>
        </p:nvCxnSpPr>
        <p:spPr>
          <a:xfrm rot="16200000" flipH="1">
            <a:off x="3697746" y="4635721"/>
            <a:ext cx="2308929" cy="26175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8" name="Elbow Connector 31"/>
          <p:cNvCxnSpPr>
            <a:cxnSpLocks/>
          </p:cNvCxnSpPr>
          <p:nvPr/>
        </p:nvCxnSpPr>
        <p:spPr>
          <a:xfrm flipV="1">
            <a:off x="4721335" y="4192870"/>
            <a:ext cx="275920" cy="2240"/>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59" name="Elbow Connector 31"/>
          <p:cNvCxnSpPr>
            <a:cxnSpLocks/>
          </p:cNvCxnSpPr>
          <p:nvPr/>
        </p:nvCxnSpPr>
        <p:spPr>
          <a:xfrm flipV="1">
            <a:off x="4716835" y="4797152"/>
            <a:ext cx="275920" cy="2240"/>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supply fixed and variable core product details??</a:t>
            </a:r>
          </a:p>
        </p:txBody>
      </p:sp>
      <p:sp>
        <p:nvSpPr>
          <p:cNvPr id="4" name="Date Placeholder 3"/>
          <p:cNvSpPr>
            <a:spLocks noGrp="1"/>
          </p:cNvSpPr>
          <p:nvPr>
            <p:ph type="dt" sz="half" idx="10"/>
          </p:nvPr>
        </p:nvSpPr>
        <p:spPr/>
        <p:txBody>
          <a:bodyPr/>
          <a:lstStyle/>
          <a:p>
            <a:fld id="{6FEDD323-0E26-4527-AE4B-DFD1155EEBFA}" type="datetime1">
              <a:rPr lang="en-GB" smtClean="0">
                <a:solidFill>
                  <a:prstClr val="black">
                    <a:tint val="75000"/>
                  </a:prstClr>
                </a:solidFill>
              </a:rPr>
              <a:pPr/>
              <a:t>27/07/2017</a:t>
            </a:fld>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A2DB0F2-F4EF-4E89-9923-89F787F07F61}" type="slidenum">
              <a:rPr lang="en-GB" smtClean="0">
                <a:solidFill>
                  <a:prstClr val="black"/>
                </a:solidFill>
              </a:rPr>
              <a:pPr/>
              <a:t>5</a:t>
            </a:fld>
            <a:endParaRPr lang="en-GB" dirty="0">
              <a:solidFill>
                <a:prstClr val="black"/>
              </a:solidFill>
            </a:endParaRPr>
          </a:p>
        </p:txBody>
      </p:sp>
      <p:sp>
        <p:nvSpPr>
          <p:cNvPr id="92" name="Rectangle 91">
            <a:extLst>
              <a:ext uri="{FF2B5EF4-FFF2-40B4-BE49-F238E27FC236}">
                <a16:creationId xmlns="" xmlns:a16="http://schemas.microsoft.com/office/drawing/2014/main" id="{26095030-9567-427E-B1A9-13EE7F2BCB63}"/>
              </a:ext>
            </a:extLst>
          </p:cNvPr>
          <p:cNvSpPr/>
          <p:nvPr/>
        </p:nvSpPr>
        <p:spPr>
          <a:xfrm>
            <a:off x="251520" y="2272496"/>
            <a:ext cx="80402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Open </a:t>
            </a:r>
            <a:r>
              <a:rPr lang="en-GB" sz="800" dirty="0" err="1" smtClean="0">
                <a:solidFill>
                  <a:prstClr val="white"/>
                </a:solidFill>
              </a:rPr>
              <a:t>BankingSMELoan</a:t>
            </a:r>
            <a:endParaRPr lang="en-GB" sz="800" dirty="0">
              <a:solidFill>
                <a:prstClr val="white"/>
              </a:solidFill>
            </a:endParaRPr>
          </a:p>
        </p:txBody>
      </p:sp>
      <p:sp>
        <p:nvSpPr>
          <p:cNvPr id="94" name="Rectangle 93">
            <a:extLst>
              <a:ext uri="{FF2B5EF4-FFF2-40B4-BE49-F238E27FC236}">
                <a16:creationId xmlns="" xmlns:a16="http://schemas.microsoft.com/office/drawing/2014/main" id="{845A3825-D4DC-4C03-9522-2F221384AC57}"/>
              </a:ext>
            </a:extLst>
          </p:cNvPr>
          <p:cNvSpPr/>
          <p:nvPr/>
        </p:nvSpPr>
        <p:spPr>
          <a:xfrm>
            <a:off x="8169159" y="3825959"/>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black"/>
                </a:solidFill>
              </a:rPr>
              <a:t>Eligibility</a:t>
            </a:r>
          </a:p>
        </p:txBody>
      </p:sp>
      <p:cxnSp>
        <p:nvCxnSpPr>
          <p:cNvPr id="98" name="Elbow Connector 36">
            <a:extLst>
              <a:ext uri="{FF2B5EF4-FFF2-40B4-BE49-F238E27FC236}">
                <a16:creationId xmlns="" xmlns:a16="http://schemas.microsoft.com/office/drawing/2014/main" id="{53225ED0-0CA3-42D2-B4DA-70C957438B41}"/>
              </a:ext>
            </a:extLst>
          </p:cNvPr>
          <p:cNvCxnSpPr>
            <a:cxnSpLocks/>
            <a:stCxn id="29" idx="3"/>
          </p:cNvCxnSpPr>
          <p:nvPr/>
        </p:nvCxnSpPr>
        <p:spPr>
          <a:xfrm flipV="1">
            <a:off x="6231892" y="2832529"/>
            <a:ext cx="1862199" cy="10281"/>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 xmlns:a16="http://schemas.microsoft.com/office/drawing/2014/main" id="{25ED8594-567D-4EC0-9E4C-3E0460CA19BD}"/>
              </a:ext>
            </a:extLst>
          </p:cNvPr>
          <p:cNvCxnSpPr>
            <a:cxnSpLocks/>
            <a:stCxn id="29" idx="3"/>
          </p:cNvCxnSpPr>
          <p:nvPr/>
        </p:nvCxnSpPr>
        <p:spPr>
          <a:xfrm>
            <a:off x="6231892" y="2842810"/>
            <a:ext cx="1817452" cy="615742"/>
          </a:xfrm>
          <a:prstGeom prst="bentConnector3">
            <a:avLst>
              <a:gd name="adj1" fmla="val -4584"/>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A1F2DB0A-7719-4F40-B895-FCBD09E0D50F}"/>
              </a:ext>
            </a:extLst>
          </p:cNvPr>
          <p:cNvSpPr/>
          <p:nvPr/>
        </p:nvSpPr>
        <p:spPr>
          <a:xfrm>
            <a:off x="8169160" y="5010432"/>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prstClr val="black"/>
                </a:solidFill>
              </a:rPr>
              <a:t>OtherFeesCharges</a:t>
            </a:r>
            <a:endParaRPr lang="en-GB" sz="800" dirty="0">
              <a:solidFill>
                <a:prstClr val="black"/>
              </a:solidFill>
            </a:endParaRPr>
          </a:p>
        </p:txBody>
      </p:sp>
      <p:sp>
        <p:nvSpPr>
          <p:cNvPr id="102" name="Rectangle 101">
            <a:extLst>
              <a:ext uri="{FF2B5EF4-FFF2-40B4-BE49-F238E27FC236}">
                <a16:creationId xmlns="" xmlns:a16="http://schemas.microsoft.com/office/drawing/2014/main" id="{35039116-58B5-42D8-A328-CF84AB3B5C0E}"/>
              </a:ext>
            </a:extLst>
          </p:cNvPr>
          <p:cNvSpPr/>
          <p:nvPr/>
        </p:nvSpPr>
        <p:spPr>
          <a:xfrm>
            <a:off x="8169160" y="4438027"/>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prstClr val="black"/>
                </a:solidFill>
              </a:rPr>
              <a:t>FeaturesAndBenefits</a:t>
            </a:r>
            <a:endParaRPr lang="en-GB" sz="800" dirty="0">
              <a:solidFill>
                <a:prstClr val="black"/>
              </a:solidFill>
            </a:endParaRPr>
          </a:p>
        </p:txBody>
      </p:sp>
      <p:sp>
        <p:nvSpPr>
          <p:cNvPr id="103" name="TextBox 102">
            <a:extLst>
              <a:ext uri="{FF2B5EF4-FFF2-40B4-BE49-F238E27FC236}">
                <a16:creationId xmlns="" xmlns:a16="http://schemas.microsoft.com/office/drawing/2014/main" id="{588D9A47-B0AA-4F09-9D5E-CDA6BB66A645}"/>
              </a:ext>
            </a:extLst>
          </p:cNvPr>
          <p:cNvSpPr txBox="1"/>
          <p:nvPr/>
        </p:nvSpPr>
        <p:spPr>
          <a:xfrm>
            <a:off x="1859562" y="3107147"/>
            <a:ext cx="4101550" cy="461665"/>
          </a:xfrm>
          <a:prstGeom prst="rect">
            <a:avLst/>
          </a:prstGeom>
          <a:noFill/>
        </p:spPr>
        <p:txBody>
          <a:bodyPr wrap="square" rtlCol="0">
            <a:spAutoFit/>
          </a:bodyPr>
          <a:lstStyle/>
          <a:p>
            <a:pPr marL="171450" indent="-171450">
              <a:buFont typeface="Arial" charset="0"/>
              <a:buChar char="•"/>
            </a:pPr>
            <a:r>
              <a:rPr lang="en-GB" sz="800" dirty="0">
                <a:solidFill>
                  <a:prstClr val="black"/>
                </a:solidFill>
              </a:rPr>
              <a:t>Name </a:t>
            </a:r>
            <a:r>
              <a:rPr lang="en-GB" sz="800" b="1" dirty="0">
                <a:solidFill>
                  <a:prstClr val="black"/>
                </a:solidFill>
              </a:rPr>
              <a:t>M </a:t>
            </a:r>
            <a:r>
              <a:rPr lang="en-GB" sz="800" b="1" dirty="0" smtClean="0">
                <a:solidFill>
                  <a:prstClr val="black"/>
                </a:solidFill>
              </a:rPr>
              <a:t>“</a:t>
            </a:r>
            <a:r>
              <a:rPr lang="en-GB" sz="800" dirty="0">
                <a:solidFill>
                  <a:srgbClr val="00B050"/>
                </a:solidFill>
              </a:rPr>
              <a:t>Base Rate Loan”</a:t>
            </a:r>
          </a:p>
          <a:p>
            <a:pPr marL="171450" indent="-171450">
              <a:buFont typeface="Arial" charset="0"/>
              <a:buChar char="•"/>
            </a:pPr>
            <a:r>
              <a:rPr lang="en-GB" sz="800" dirty="0">
                <a:solidFill>
                  <a:prstClr val="black"/>
                </a:solidFill>
              </a:rPr>
              <a:t>Identification </a:t>
            </a:r>
            <a:r>
              <a:rPr lang="en-GB" sz="800" b="1" dirty="0">
                <a:solidFill>
                  <a:prstClr val="black"/>
                </a:solidFill>
              </a:rPr>
              <a:t>M </a:t>
            </a:r>
            <a:r>
              <a:rPr lang="en-GB" sz="800" b="1" dirty="0" smtClean="0">
                <a:solidFill>
                  <a:prstClr val="black"/>
                </a:solidFill>
              </a:rPr>
              <a:t>“</a:t>
            </a:r>
            <a:r>
              <a:rPr lang="en-GB" sz="800" dirty="0">
                <a:solidFill>
                  <a:srgbClr val="00B050"/>
                </a:solidFill>
              </a:rPr>
              <a:t>Base </a:t>
            </a:r>
            <a:r>
              <a:rPr lang="en-GB" sz="800" dirty="0" smtClean="0">
                <a:solidFill>
                  <a:srgbClr val="00B050"/>
                </a:solidFill>
              </a:rPr>
              <a:t>RateLoan123”</a:t>
            </a:r>
            <a:endParaRPr lang="en-GB" sz="800" dirty="0">
              <a:solidFill>
                <a:srgbClr val="00B050"/>
              </a:solidFill>
            </a:endParaRPr>
          </a:p>
          <a:p>
            <a:pPr marL="171450" indent="-171450">
              <a:buFont typeface="Arial" charset="0"/>
              <a:buChar char="•"/>
            </a:pPr>
            <a:r>
              <a:rPr lang="en-GB" sz="800" dirty="0" smtClean="0">
                <a:solidFill>
                  <a:prstClr val="black"/>
                </a:solidFill>
              </a:rPr>
              <a:t>Segment(Enumeration </a:t>
            </a:r>
            <a:r>
              <a:rPr lang="en-GB" sz="800" i="1" dirty="0" smtClean="0">
                <a:solidFill>
                  <a:prstClr val="black"/>
                </a:solidFill>
              </a:rPr>
              <a:t>OB_LoanProductSegment1Code) </a:t>
            </a:r>
            <a:r>
              <a:rPr lang="en-GB" sz="800" b="1" dirty="0" smtClean="0">
                <a:solidFill>
                  <a:prstClr val="black"/>
                </a:solidFill>
              </a:rPr>
              <a:t>M</a:t>
            </a:r>
            <a:r>
              <a:rPr lang="en-GB" sz="800" dirty="0" smtClean="0">
                <a:solidFill>
                  <a:prstClr val="black"/>
                </a:solidFill>
              </a:rPr>
              <a:t> : “</a:t>
            </a:r>
            <a:r>
              <a:rPr lang="en-GB" sz="800" dirty="0" smtClean="0">
                <a:solidFill>
                  <a:srgbClr val="00B050"/>
                </a:solidFill>
              </a:rPr>
              <a:t>Business”</a:t>
            </a:r>
            <a:r>
              <a:rPr lang="en-GB" sz="800" dirty="0" smtClean="0">
                <a:solidFill>
                  <a:prstClr val="black"/>
                </a:solidFill>
              </a:rPr>
              <a:t> </a:t>
            </a:r>
            <a:endParaRPr lang="en-GB" sz="800" dirty="0">
              <a:solidFill>
                <a:prstClr val="black"/>
              </a:solidFill>
            </a:endParaRPr>
          </a:p>
        </p:txBody>
      </p:sp>
      <p:cxnSp>
        <p:nvCxnSpPr>
          <p:cNvPr id="105" name="Elbow Connector 21">
            <a:extLst>
              <a:ext uri="{FF2B5EF4-FFF2-40B4-BE49-F238E27FC236}">
                <a16:creationId xmlns="" xmlns:a16="http://schemas.microsoft.com/office/drawing/2014/main" id="{6C1FD855-A14D-42B4-A27E-9BD456E58AAC}"/>
              </a:ext>
            </a:extLst>
          </p:cNvPr>
          <p:cNvCxnSpPr>
            <a:stCxn id="106" idx="3"/>
          </p:cNvCxnSpPr>
          <p:nvPr/>
        </p:nvCxnSpPr>
        <p:spPr>
          <a:xfrm>
            <a:off x="1859561" y="2452516"/>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 xmlns:a16="http://schemas.microsoft.com/office/drawing/2014/main" id="{1194A2A3-E4F5-4AAB-A66F-AC427FD39E79}"/>
              </a:ext>
            </a:extLst>
          </p:cNvPr>
          <p:cNvSpPr/>
          <p:nvPr/>
        </p:nvSpPr>
        <p:spPr>
          <a:xfrm>
            <a:off x="1331640" y="2272496"/>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Brand</a:t>
            </a:r>
          </a:p>
        </p:txBody>
      </p:sp>
      <p:cxnSp>
        <p:nvCxnSpPr>
          <p:cNvPr id="107" name="Straight Arrow Connector 106">
            <a:extLst>
              <a:ext uri="{FF2B5EF4-FFF2-40B4-BE49-F238E27FC236}">
                <a16:creationId xmlns="" xmlns:a16="http://schemas.microsoft.com/office/drawing/2014/main" id="{91E57041-E971-483D-9712-955A0268C25B}"/>
              </a:ext>
            </a:extLst>
          </p:cNvPr>
          <p:cNvCxnSpPr>
            <a:stCxn id="92" idx="3"/>
            <a:endCxn id="106" idx="1"/>
          </p:cNvCxnSpPr>
          <p:nvPr/>
        </p:nvCxnSpPr>
        <p:spPr>
          <a:xfrm>
            <a:off x="1055540" y="2452516"/>
            <a:ext cx="276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 xmlns:a16="http://schemas.microsoft.com/office/drawing/2014/main" id="{A32AB53E-4BAF-49F9-8978-48DBDE4F5492}"/>
              </a:ext>
            </a:extLst>
          </p:cNvPr>
          <p:cNvSpPr txBox="1"/>
          <p:nvPr/>
        </p:nvSpPr>
        <p:spPr>
          <a:xfrm>
            <a:off x="1055540" y="1956536"/>
            <a:ext cx="1751160" cy="338554"/>
          </a:xfrm>
          <a:prstGeom prst="rect">
            <a:avLst/>
          </a:prstGeom>
          <a:noFill/>
        </p:spPr>
        <p:txBody>
          <a:bodyPr wrap="square" rtlCol="0">
            <a:spAutoFit/>
          </a:bodyPr>
          <a:lstStyle/>
          <a:p>
            <a:pPr marL="171450" indent="-171450">
              <a:buFont typeface="Arial" charset="0"/>
              <a:buChar char="•"/>
            </a:pPr>
            <a:r>
              <a:rPr lang="en-GB" sz="800" dirty="0" err="1">
                <a:solidFill>
                  <a:prstClr val="black"/>
                </a:solidFill>
              </a:rPr>
              <a:t>BrandName</a:t>
            </a:r>
            <a:r>
              <a:rPr lang="en-GB" sz="800" dirty="0">
                <a:solidFill>
                  <a:prstClr val="black"/>
                </a:solidFill>
              </a:rPr>
              <a:t> </a:t>
            </a:r>
            <a:r>
              <a:rPr lang="en-GB" sz="800" b="1" dirty="0">
                <a:solidFill>
                  <a:prstClr val="black"/>
                </a:solidFill>
              </a:rPr>
              <a:t>M </a:t>
            </a:r>
            <a:r>
              <a:rPr lang="en-GB" sz="800" b="1" dirty="0">
                <a:solidFill>
                  <a:srgbClr val="00B050"/>
                </a:solidFill>
              </a:rPr>
              <a:t>“Lloyds Bank plc</a:t>
            </a:r>
            <a:r>
              <a:rPr lang="en-GB" sz="800" dirty="0" smtClean="0">
                <a:solidFill>
                  <a:srgbClr val="00B050"/>
                </a:solidFill>
              </a:rPr>
              <a:t>”</a:t>
            </a:r>
            <a:endParaRPr lang="en-GB" sz="800" dirty="0">
              <a:solidFill>
                <a:srgbClr val="00B050"/>
              </a:solidFill>
            </a:endParaRPr>
          </a:p>
          <a:p>
            <a:pPr marL="171450" indent="-171450">
              <a:buFont typeface="Arial" charset="0"/>
              <a:buChar char="•"/>
            </a:pPr>
            <a:endParaRPr lang="en-GB" sz="800" dirty="0">
              <a:solidFill>
                <a:prstClr val="black"/>
              </a:solidFill>
            </a:endParaRPr>
          </a:p>
        </p:txBody>
      </p:sp>
      <p:sp>
        <p:nvSpPr>
          <p:cNvPr id="49" name="TextBox 48">
            <a:extLst>
              <a:ext uri="{FF2B5EF4-FFF2-40B4-BE49-F238E27FC236}">
                <a16:creationId xmlns="" xmlns:a16="http://schemas.microsoft.com/office/drawing/2014/main" id="{944A9899-5784-4900-910D-E76BC9CC5324}"/>
              </a:ext>
            </a:extLst>
          </p:cNvPr>
          <p:cNvSpPr txBox="1"/>
          <p:nvPr/>
        </p:nvSpPr>
        <p:spPr>
          <a:xfrm>
            <a:off x="258349" y="3726011"/>
            <a:ext cx="5558747" cy="1015663"/>
          </a:xfrm>
          <a:prstGeom prst="rect">
            <a:avLst/>
          </a:prstGeom>
          <a:noFill/>
        </p:spPr>
        <p:txBody>
          <a:bodyPr wrap="square" rtlCol="0">
            <a:spAutoFit/>
          </a:bodyPr>
          <a:lstStyle/>
          <a:p>
            <a:r>
              <a:rPr lang="en-GB" sz="1200" b="1" dirty="0">
                <a:solidFill>
                  <a:prstClr val="black"/>
                </a:solidFill>
              </a:rPr>
              <a:t>Example: </a:t>
            </a:r>
            <a:r>
              <a:rPr lang="en-GB" sz="1200" dirty="0">
                <a:solidFill>
                  <a:prstClr val="black"/>
                </a:solidFill>
              </a:rPr>
              <a:t>Lloyds Base Rate Loan</a:t>
            </a:r>
          </a:p>
          <a:p>
            <a:r>
              <a:rPr lang="en-GB" sz="1200" dirty="0">
                <a:solidFill>
                  <a:prstClr val="black"/>
                </a:solidFill>
                <a:hlinkClick r:id="rId2"/>
              </a:rPr>
              <a:t>http://www.lloydsbank.com/business/retail-business/loans-and-finance.asp</a:t>
            </a:r>
            <a:r>
              <a:rPr lang="en-GB" sz="1200" dirty="0">
                <a:solidFill>
                  <a:prstClr val="black"/>
                </a:solidFill>
              </a:rPr>
              <a:t>  </a:t>
            </a:r>
          </a:p>
          <a:p>
            <a:endParaRPr lang="en-GB" sz="1200" dirty="0">
              <a:solidFill>
                <a:prstClr val="black"/>
              </a:solidFill>
            </a:endParaRPr>
          </a:p>
          <a:p>
            <a:endParaRPr lang="en-GB" sz="1200" b="1" dirty="0">
              <a:solidFill>
                <a:prstClr val="black"/>
              </a:solidFill>
            </a:endParaRPr>
          </a:p>
          <a:p>
            <a:endParaRPr lang="en-GB" sz="1200" b="1" dirty="0">
              <a:solidFill>
                <a:prstClr val="black"/>
              </a:solidFill>
            </a:endParaRPr>
          </a:p>
        </p:txBody>
      </p:sp>
      <p:sp>
        <p:nvSpPr>
          <p:cNvPr id="23" name="Rectangle 22"/>
          <p:cNvSpPr/>
          <p:nvPr/>
        </p:nvSpPr>
        <p:spPr>
          <a:xfrm>
            <a:off x="2981523" y="5733256"/>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prstClr val="black"/>
                </a:solidFill>
              </a:rPr>
              <a:t>CoreProduct</a:t>
            </a:r>
            <a:endParaRPr lang="en-GB" sz="800" dirty="0">
              <a:solidFill>
                <a:prstClr val="black"/>
              </a:solidFill>
            </a:endParaRPr>
          </a:p>
        </p:txBody>
      </p:sp>
      <p:sp>
        <p:nvSpPr>
          <p:cNvPr id="8" name="Rectangle 7"/>
          <p:cNvSpPr/>
          <p:nvPr/>
        </p:nvSpPr>
        <p:spPr>
          <a:xfrm>
            <a:off x="4345177" y="1171706"/>
            <a:ext cx="4953000" cy="1323439"/>
          </a:xfrm>
          <a:prstGeom prst="rect">
            <a:avLst/>
          </a:prstGeom>
        </p:spPr>
        <p:txBody>
          <a:bodyPr>
            <a:spAutoFit/>
          </a:bodyPr>
          <a:lstStyle/>
          <a:p>
            <a:pPr marL="171450" indent="-171450">
              <a:buFont typeface="Arial" panose="020B0604020202020204" pitchFamily="34" charset="0"/>
              <a:buChar char="•"/>
            </a:pPr>
            <a:r>
              <a:rPr lang="en-US" sz="800" dirty="0">
                <a:solidFill>
                  <a:prstClr val="black"/>
                </a:solidFill>
              </a:rPr>
              <a:t>Identification </a:t>
            </a:r>
            <a:r>
              <a:rPr lang="en-US" sz="800" b="1" dirty="0" smtClean="0">
                <a:solidFill>
                  <a:srgbClr val="00B050"/>
                </a:solidFill>
              </a:rPr>
              <a:t>M </a:t>
            </a:r>
            <a:r>
              <a:rPr lang="en-US" sz="800" dirty="0" smtClean="0">
                <a:solidFill>
                  <a:srgbClr val="00B050"/>
                </a:solidFill>
              </a:rPr>
              <a:t>[“</a:t>
            </a:r>
            <a:r>
              <a:rPr lang="en-US" sz="800" dirty="0">
                <a:solidFill>
                  <a:srgbClr val="00B050"/>
                </a:solidFill>
              </a:rPr>
              <a:t>R</a:t>
            </a:r>
            <a:r>
              <a:rPr lang="en-US" sz="800" dirty="0" smtClean="0">
                <a:solidFill>
                  <a:srgbClr val="00B050"/>
                </a:solidFill>
              </a:rPr>
              <a:t>1”]</a:t>
            </a:r>
            <a:endParaRPr lang="en-US" sz="800" dirty="0">
              <a:solidFill>
                <a:srgbClr val="00B050"/>
              </a:solidFill>
            </a:endParaRPr>
          </a:p>
          <a:p>
            <a:pPr marL="171450" indent="-171450">
              <a:buFont typeface="Arial" panose="020B0604020202020204" pitchFamily="34" charset="0"/>
              <a:buChar char="•"/>
            </a:pPr>
            <a:r>
              <a:rPr lang="en-US" sz="800" dirty="0" err="1">
                <a:solidFill>
                  <a:prstClr val="black"/>
                </a:solidFill>
              </a:rPr>
              <a:t>PredecessorID</a:t>
            </a:r>
            <a:r>
              <a:rPr lang="en-US" sz="800" dirty="0">
                <a:solidFill>
                  <a:prstClr val="black"/>
                </a:solidFill>
              </a:rPr>
              <a:t> </a:t>
            </a:r>
            <a:r>
              <a:rPr lang="en-US" sz="800" dirty="0" smtClean="0">
                <a:solidFill>
                  <a:srgbClr val="00B050"/>
                </a:solidFill>
              </a:rPr>
              <a:t>[][“P1”]</a:t>
            </a:r>
            <a:endParaRPr lang="en-US" sz="800" dirty="0">
              <a:solidFill>
                <a:srgbClr val="00B050"/>
              </a:solidFill>
            </a:endParaRPr>
          </a:p>
          <a:p>
            <a:pPr marL="171450" indent="-171450">
              <a:buFont typeface="Arial" panose="020B0604020202020204" pitchFamily="34" charset="0"/>
              <a:buChar char="•"/>
            </a:pPr>
            <a:r>
              <a:rPr lang="en-US" sz="800" dirty="0" err="1">
                <a:solidFill>
                  <a:prstClr val="black"/>
                </a:solidFill>
              </a:rPr>
              <a:t>MarketingState</a:t>
            </a:r>
            <a:r>
              <a:rPr lang="en-US" sz="800" dirty="0">
                <a:solidFill>
                  <a:prstClr val="black"/>
                </a:solidFill>
              </a:rPr>
              <a:t> (Enumeration: </a:t>
            </a:r>
            <a:r>
              <a:rPr lang="en-US" sz="800" i="1" dirty="0">
                <a:solidFill>
                  <a:prstClr val="black"/>
                </a:solidFill>
              </a:rPr>
              <a:t>OB_MarketingState1Code) </a:t>
            </a:r>
            <a:r>
              <a:rPr lang="en-US" sz="800" b="1" i="1" dirty="0" smtClean="0">
                <a:solidFill>
                  <a:prstClr val="black"/>
                </a:solidFill>
              </a:rPr>
              <a:t>M </a:t>
            </a:r>
            <a:r>
              <a:rPr lang="en-US" sz="800" b="1" dirty="0" smtClean="0">
                <a:solidFill>
                  <a:srgbClr val="00B050"/>
                </a:solidFill>
              </a:rPr>
              <a:t>[“Regular”]</a:t>
            </a:r>
            <a:endParaRPr lang="en-US" sz="800" dirty="0">
              <a:solidFill>
                <a:srgbClr val="00B050"/>
              </a:solidFill>
            </a:endParaRPr>
          </a:p>
          <a:p>
            <a:pPr marL="171450" indent="-171450">
              <a:buFont typeface="Arial" panose="020B0604020202020204" pitchFamily="34" charset="0"/>
              <a:buChar char="•"/>
            </a:pPr>
            <a:r>
              <a:rPr lang="en-US" sz="800" dirty="0" err="1" smtClean="0">
                <a:solidFill>
                  <a:prstClr val="black"/>
                </a:solidFill>
              </a:rPr>
              <a:t>FirstMarketedDate</a:t>
            </a:r>
            <a:r>
              <a:rPr lang="en-US" sz="800" dirty="0" smtClean="0">
                <a:solidFill>
                  <a:prstClr val="black"/>
                </a:solidFill>
              </a:rPr>
              <a:t> </a:t>
            </a:r>
            <a:r>
              <a:rPr lang="en-US" sz="800" dirty="0" smtClean="0">
                <a:solidFill>
                  <a:srgbClr val="00B050"/>
                </a:solidFill>
              </a:rPr>
              <a:t>[“1/1/1900”],</a:t>
            </a:r>
            <a:endParaRPr lang="en-US" sz="800" dirty="0">
              <a:solidFill>
                <a:srgbClr val="00B050"/>
              </a:solidFill>
            </a:endParaRPr>
          </a:p>
          <a:p>
            <a:pPr marL="171450" indent="-171450">
              <a:buFont typeface="Arial" panose="020B0604020202020204" pitchFamily="34" charset="0"/>
              <a:buChar char="•"/>
            </a:pPr>
            <a:r>
              <a:rPr lang="en-US" sz="800" dirty="0" err="1" smtClean="0">
                <a:solidFill>
                  <a:prstClr val="black"/>
                </a:solidFill>
              </a:rPr>
              <a:t>LastMarketedDate</a:t>
            </a:r>
            <a:r>
              <a:rPr lang="en-US" sz="800" dirty="0" smtClean="0">
                <a:solidFill>
                  <a:prstClr val="black"/>
                </a:solidFill>
              </a:rPr>
              <a:t> </a:t>
            </a:r>
            <a:r>
              <a:rPr lang="en-US" sz="800" dirty="0">
                <a:solidFill>
                  <a:srgbClr val="00B050"/>
                </a:solidFill>
              </a:rPr>
              <a:t>[“31/12/9999</a:t>
            </a:r>
            <a:r>
              <a:rPr lang="en-US" sz="800" dirty="0" smtClean="0">
                <a:solidFill>
                  <a:srgbClr val="00B050"/>
                </a:solidFill>
              </a:rPr>
              <a:t>”]</a:t>
            </a:r>
            <a:endParaRPr lang="en-US" sz="800" dirty="0">
              <a:solidFill>
                <a:srgbClr val="00B050"/>
              </a:solidFill>
            </a:endParaRPr>
          </a:p>
          <a:p>
            <a:pPr marL="171450" indent="-171450">
              <a:buFont typeface="Arial" panose="020B0604020202020204" pitchFamily="34" charset="0"/>
              <a:buChar char="•"/>
            </a:pPr>
            <a:r>
              <a:rPr lang="en-US" sz="800" dirty="0" err="1" smtClean="0">
                <a:solidFill>
                  <a:prstClr val="black"/>
                </a:solidFill>
              </a:rPr>
              <a:t>StateTenureLength</a:t>
            </a:r>
            <a:endParaRPr lang="en-US" sz="800" dirty="0">
              <a:solidFill>
                <a:srgbClr val="00B050"/>
              </a:solidFill>
            </a:endParaRPr>
          </a:p>
          <a:p>
            <a:pPr marL="171450" indent="-171450">
              <a:buFont typeface="Arial" panose="020B0604020202020204" pitchFamily="34" charset="0"/>
              <a:buChar char="•"/>
            </a:pPr>
            <a:r>
              <a:rPr lang="en-US" sz="800" dirty="0" err="1" smtClean="0">
                <a:solidFill>
                  <a:prstClr val="black"/>
                </a:solidFill>
              </a:rPr>
              <a:t>StateTenurePeriod</a:t>
            </a:r>
            <a:r>
              <a:rPr lang="en-US" sz="800" dirty="0" smtClean="0">
                <a:solidFill>
                  <a:prstClr val="black"/>
                </a:solidFill>
              </a:rPr>
              <a:t> </a:t>
            </a:r>
            <a:r>
              <a:rPr lang="en-US" sz="800" dirty="0">
                <a:solidFill>
                  <a:prstClr val="black"/>
                </a:solidFill>
              </a:rPr>
              <a:t>(Enumeration: </a:t>
            </a:r>
            <a:r>
              <a:rPr lang="en-US" sz="800" i="1" dirty="0">
                <a:solidFill>
                  <a:prstClr val="black"/>
                </a:solidFill>
              </a:rPr>
              <a:t>OB_Period1Code</a:t>
            </a:r>
            <a:r>
              <a:rPr lang="en-US" sz="800" dirty="0" smtClean="0">
                <a:solidFill>
                  <a:prstClr val="black"/>
                </a:solidFill>
              </a:rPr>
              <a:t>)</a:t>
            </a:r>
          </a:p>
          <a:p>
            <a:pPr marL="171450" indent="-171450">
              <a:buFont typeface="Arial" panose="020B0604020202020204" pitchFamily="34" charset="0"/>
              <a:buChar char="•"/>
            </a:pPr>
            <a:r>
              <a:rPr lang="en-US" sz="800" dirty="0" smtClean="0">
                <a:solidFill>
                  <a:srgbClr val="00B050"/>
                </a:solidFill>
              </a:rPr>
              <a:t> </a:t>
            </a:r>
            <a:r>
              <a:rPr lang="en-US" sz="800" dirty="0" smtClean="0">
                <a:solidFill>
                  <a:prstClr val="black"/>
                </a:solidFill>
              </a:rPr>
              <a:t>Notes(0..*)[</a:t>
            </a:r>
            <a:r>
              <a:rPr lang="en-GB" sz="800" dirty="0">
                <a:solidFill>
                  <a:srgbClr val="00B050"/>
                </a:solidFill>
              </a:rPr>
              <a:t>Base Rate Loan is a flexible finance option that can be tailored to suit your short or long-term financial goals. It is linked to the Bank of England bank rate so the interest rate that you pay will change as the bank rate changes, resulting in your monthly repayments increasing or decreasing</a:t>
            </a:r>
            <a:r>
              <a:rPr lang="en-GB" sz="800" dirty="0" smtClean="0">
                <a:solidFill>
                  <a:prstClr val="black"/>
                </a:solidFill>
              </a:rPr>
              <a:t>]</a:t>
            </a:r>
            <a:endParaRPr lang="en-US" sz="800" dirty="0">
              <a:solidFill>
                <a:prstClr val="black"/>
              </a:solidFill>
            </a:endParaRPr>
          </a:p>
        </p:txBody>
      </p:sp>
      <p:cxnSp>
        <p:nvCxnSpPr>
          <p:cNvPr id="6" name="Straight Arrow Connector 5"/>
          <p:cNvCxnSpPr/>
          <p:nvPr/>
        </p:nvCxnSpPr>
        <p:spPr>
          <a:xfrm>
            <a:off x="4130227" y="2844306"/>
            <a:ext cx="638597" cy="8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703500" y="2651164"/>
            <a:ext cx="1440161" cy="360040"/>
          </a:xfrm>
          <a:prstGeom prst="rect">
            <a:avLst/>
          </a:prstGeom>
          <a:solidFill>
            <a:srgbClr val="4F81BD"/>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smtClean="0">
                <a:ln>
                  <a:noFill/>
                </a:ln>
                <a:solidFill>
                  <a:prstClr val="white"/>
                </a:solidFill>
                <a:effectLst/>
                <a:uLnTx/>
                <a:uFillTx/>
                <a:latin typeface="Calibri"/>
                <a:ea typeface="+mn-ea"/>
                <a:cs typeface="+mn-cs"/>
              </a:rPr>
              <a:t>SMELoan</a:t>
            </a: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Rectangle 28"/>
          <p:cNvSpPr/>
          <p:nvPr/>
        </p:nvSpPr>
        <p:spPr>
          <a:xfrm>
            <a:off x="4791732" y="2662790"/>
            <a:ext cx="1440160" cy="360040"/>
          </a:xfrm>
          <a:prstGeom prst="rect">
            <a:avLst/>
          </a:prstGeom>
          <a:solidFill>
            <a:srgbClr val="4F81BD"/>
          </a:solidFill>
          <a:ln w="25400" cap="flat" cmpd="sng" algn="ctr">
            <a:solidFill>
              <a:srgbClr val="4F81BD">
                <a:shade val="50000"/>
              </a:srgbClr>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err="1" smtClean="0">
                <a:ln>
                  <a:noFill/>
                </a:ln>
                <a:solidFill>
                  <a:prstClr val="white"/>
                </a:solidFill>
                <a:effectLst/>
                <a:uLnTx/>
                <a:uFillTx/>
                <a:latin typeface="Calibri"/>
                <a:ea typeface="+mn-ea"/>
                <a:cs typeface="+mn-cs"/>
              </a:rPr>
              <a:t>LoanMarketingSate</a:t>
            </a: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Rectangle 30"/>
          <p:cNvSpPr/>
          <p:nvPr/>
        </p:nvSpPr>
        <p:spPr>
          <a:xfrm>
            <a:off x="200472" y="4262025"/>
            <a:ext cx="5616624" cy="1692771"/>
          </a:xfrm>
          <a:prstGeom prst="rect">
            <a:avLst/>
          </a:prstGeom>
        </p:spPr>
        <p:txBody>
          <a:bodyPr wrap="square">
            <a:spAutoFit/>
          </a:bodyPr>
          <a:lstStyle/>
          <a:p>
            <a:pPr marL="171450" indent="-171450">
              <a:buFont typeface="Arial" charset="0"/>
              <a:buChar char="•"/>
            </a:pPr>
            <a:r>
              <a:rPr lang="en-GB" sz="800" dirty="0" err="1" smtClean="0"/>
              <a:t>ProductURL</a:t>
            </a:r>
            <a:r>
              <a:rPr lang="en-GB" sz="800" dirty="0" smtClean="0"/>
              <a:t> </a:t>
            </a:r>
            <a:r>
              <a:rPr lang="en-GB" sz="800" dirty="0">
                <a:solidFill>
                  <a:srgbClr val="00B050"/>
                </a:solidFill>
              </a:rPr>
              <a:t>“http://www.lloydsbank.com/business/retail-business/loans-and-financing/loans/base-rate-business-loan.asp?WT.ac=</a:t>
            </a:r>
            <a:r>
              <a:rPr lang="en-GB" sz="800" dirty="0" err="1">
                <a:solidFill>
                  <a:srgbClr val="00B050"/>
                </a:solidFill>
              </a:rPr>
              <a:t>RBB_Loans_Base_FOM</a:t>
            </a:r>
            <a:r>
              <a:rPr lang="en-GB" sz="800" dirty="0">
                <a:solidFill>
                  <a:srgbClr val="00B050"/>
                </a:solidFill>
              </a:rPr>
              <a:t>”</a:t>
            </a:r>
          </a:p>
          <a:p>
            <a:pPr marL="171450" indent="-171450">
              <a:buFont typeface="Arial" charset="0"/>
              <a:buChar char="•"/>
            </a:pPr>
            <a:r>
              <a:rPr lang="en-GB" sz="800" dirty="0" err="1" smtClean="0"/>
              <a:t>TcsAndCsURL</a:t>
            </a:r>
            <a:r>
              <a:rPr lang="en-GB" sz="800" b="1" dirty="0" smtClean="0"/>
              <a:t> </a:t>
            </a:r>
            <a:r>
              <a:rPr lang="en-GB" sz="800" dirty="0">
                <a:solidFill>
                  <a:srgbClr val="00B050"/>
                </a:solidFill>
              </a:rPr>
              <a:t>” http://www.lloydsbank.com/business/retail-business/loans-and-financing/loans/base-rate-business-loan.asp?WT.ac=RBB_Loans_Base_FOM#tab-row-4”</a:t>
            </a:r>
            <a:endParaRPr lang="en-GB" sz="800" dirty="0" smtClean="0">
              <a:solidFill>
                <a:srgbClr val="00B050"/>
              </a:solidFill>
            </a:endParaRPr>
          </a:p>
          <a:p>
            <a:pPr marL="171450" indent="-171450">
              <a:buFont typeface="Arial" charset="0"/>
              <a:buChar char="•"/>
            </a:pPr>
            <a:r>
              <a:rPr lang="en-GB" sz="800" dirty="0" err="1" smtClean="0"/>
              <a:t>SalesAccessChannels</a:t>
            </a:r>
            <a:r>
              <a:rPr lang="en-GB" sz="800" dirty="0" smtClean="0"/>
              <a:t> </a:t>
            </a:r>
            <a:r>
              <a:rPr lang="en-GB" sz="800" dirty="0"/>
              <a:t>(Enumeration: </a:t>
            </a:r>
            <a:r>
              <a:rPr lang="en-GB" sz="800" i="1" dirty="0"/>
              <a:t>OB_SalesAccessChannels1Code) </a:t>
            </a:r>
            <a:r>
              <a:rPr lang="en-GB" sz="800" b="1" dirty="0"/>
              <a:t>1</a:t>
            </a:r>
            <a:r>
              <a:rPr lang="en-GB" sz="800" b="1" dirty="0" smtClean="0"/>
              <a:t>..* </a:t>
            </a:r>
            <a:r>
              <a:rPr lang="en-GB" sz="800" b="1" dirty="0" smtClean="0">
                <a:solidFill>
                  <a:srgbClr val="00B050"/>
                </a:solidFill>
              </a:rPr>
              <a:t>[“</a:t>
            </a:r>
            <a:r>
              <a:rPr lang="en-GB" sz="800" b="1" dirty="0" err="1" smtClean="0">
                <a:solidFill>
                  <a:srgbClr val="00B050"/>
                </a:solidFill>
              </a:rPr>
              <a:t>Branch”,”Online</a:t>
            </a:r>
            <a:r>
              <a:rPr lang="en-GB" sz="800" b="1"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ServicingAccessChannels</a:t>
            </a:r>
            <a:r>
              <a:rPr lang="en-GB" sz="800" dirty="0"/>
              <a:t> (Enumeration: </a:t>
            </a:r>
            <a:r>
              <a:rPr lang="en-GB" sz="800" i="1" dirty="0"/>
              <a:t>OB_ServicingAccessChannels1Code) </a:t>
            </a:r>
            <a:r>
              <a:rPr lang="en-GB" sz="800" b="1" dirty="0"/>
              <a:t>1</a:t>
            </a:r>
            <a:r>
              <a:rPr lang="en-GB" sz="800" b="1" dirty="0" smtClean="0"/>
              <a:t>..* </a:t>
            </a:r>
            <a:r>
              <a:rPr lang="en-GB" sz="800" dirty="0" smtClean="0">
                <a:solidFill>
                  <a:srgbClr val="00B050"/>
                </a:solidFill>
              </a:rPr>
              <a:t>[“</a:t>
            </a:r>
            <a:r>
              <a:rPr lang="en-GB" sz="800" dirty="0" err="1" smtClean="0">
                <a:solidFill>
                  <a:srgbClr val="00B050"/>
                </a:solidFill>
              </a:rPr>
              <a:t>Branch”,”Online”,”Post”,”Phone</a:t>
            </a:r>
            <a:r>
              <a:rPr lang="en-GB" sz="800" dirty="0" smtClean="0">
                <a:solidFill>
                  <a:srgbClr val="00B050"/>
                </a:solidFill>
              </a:rPr>
              <a:t>”]</a:t>
            </a:r>
          </a:p>
          <a:p>
            <a:pPr marL="171450" indent="-171450">
              <a:buFont typeface="Arial" charset="0"/>
              <a:buChar char="•"/>
            </a:pPr>
            <a:r>
              <a:rPr lang="en-GB" sz="800" dirty="0" err="1"/>
              <a:t>EarlyPaymentFeeApplicable</a:t>
            </a:r>
            <a:r>
              <a:rPr lang="en-GB" sz="800" dirty="0"/>
              <a:t> </a:t>
            </a:r>
            <a:r>
              <a:rPr lang="en-GB" sz="800" b="1" dirty="0" smtClean="0"/>
              <a:t>M </a:t>
            </a:r>
            <a:r>
              <a:rPr lang="en-GB" sz="800" b="1" dirty="0" smtClean="0">
                <a:solidFill>
                  <a:srgbClr val="00B050"/>
                </a:solidFill>
              </a:rPr>
              <a:t>[Y]</a:t>
            </a:r>
            <a:endParaRPr lang="en-GB" sz="800" b="1" dirty="0">
              <a:solidFill>
                <a:srgbClr val="00B050"/>
              </a:solidFill>
            </a:endParaRPr>
          </a:p>
          <a:p>
            <a:pPr marL="171450" indent="-171450">
              <a:buFont typeface="Arial" charset="0"/>
              <a:buChar char="•"/>
            </a:pPr>
            <a:r>
              <a:rPr lang="en-GB" sz="800" dirty="0" err="1"/>
              <a:t>OverPaymentFeeApplicable</a:t>
            </a:r>
            <a:r>
              <a:rPr lang="en-GB" sz="800" dirty="0"/>
              <a:t> </a:t>
            </a:r>
            <a:r>
              <a:rPr lang="en-GB" sz="800" b="1" dirty="0" smtClean="0"/>
              <a:t>M </a:t>
            </a:r>
            <a:r>
              <a:rPr lang="en-GB" sz="800" b="1" dirty="0" smtClean="0">
                <a:solidFill>
                  <a:srgbClr val="00B050"/>
                </a:solidFill>
              </a:rPr>
              <a:t>[Y]</a:t>
            </a:r>
            <a:endParaRPr lang="en-GB" sz="800" b="1" dirty="0">
              <a:solidFill>
                <a:srgbClr val="00B050"/>
              </a:solidFill>
            </a:endParaRPr>
          </a:p>
          <a:p>
            <a:pPr marL="171450" indent="-171450">
              <a:buFont typeface="Arial" charset="0"/>
              <a:buChar char="•"/>
            </a:pPr>
            <a:r>
              <a:rPr lang="en-GB" sz="800" dirty="0" err="1"/>
              <a:t>LoanApplicationFeeChargeType</a:t>
            </a:r>
            <a:r>
              <a:rPr lang="en-GB" sz="800" dirty="0"/>
              <a:t> </a:t>
            </a:r>
            <a:r>
              <a:rPr lang="en-GB" sz="800" b="1" dirty="0"/>
              <a:t>M </a:t>
            </a:r>
            <a:r>
              <a:rPr lang="en-GB" sz="800" b="1" dirty="0" smtClean="0">
                <a:solidFill>
                  <a:srgbClr val="00B050"/>
                </a:solidFill>
              </a:rPr>
              <a:t>[“</a:t>
            </a:r>
            <a:r>
              <a:rPr lang="en-GB" sz="800" b="1" dirty="0" err="1" smtClean="0">
                <a:solidFill>
                  <a:srgbClr val="00B050"/>
                </a:solidFill>
              </a:rPr>
              <a:t>NoLoanApplicatioFee</a:t>
            </a:r>
            <a:r>
              <a:rPr lang="en-GB" sz="800" b="1" dirty="0">
                <a:solidFill>
                  <a:srgbClr val="00B050"/>
                </a:solidFill>
              </a:rPr>
              <a:t>”,” </a:t>
            </a:r>
            <a:r>
              <a:rPr lang="en-GB" sz="800" b="1" dirty="0" err="1" smtClean="0">
                <a:solidFill>
                  <a:srgbClr val="00B050"/>
                </a:solidFill>
              </a:rPr>
              <a:t>ChargedAfterLoanAprroval</a:t>
            </a:r>
            <a:r>
              <a:rPr lang="en-GB" sz="800" b="1" dirty="0">
                <a:solidFill>
                  <a:srgbClr val="00B050"/>
                </a:solidFill>
              </a:rPr>
              <a:t>”,” </a:t>
            </a:r>
            <a:r>
              <a:rPr lang="en-GB" sz="800" b="1" dirty="0" err="1" smtClean="0">
                <a:solidFill>
                  <a:srgbClr val="00B050"/>
                </a:solidFill>
              </a:rPr>
              <a:t>ChargedIrrespectiveOfLoanApproval</a:t>
            </a:r>
            <a:r>
              <a:rPr lang="en-GB" sz="800" b="1" dirty="0" smtClean="0">
                <a:solidFill>
                  <a:srgbClr val="00B050"/>
                </a:solidFill>
              </a:rPr>
              <a:t>”</a:t>
            </a:r>
          </a:p>
          <a:p>
            <a:pPr marL="171450" indent="-171450">
              <a:buFont typeface="Arial" charset="0"/>
              <a:buChar char="•"/>
            </a:pPr>
            <a:r>
              <a:rPr lang="en-GB" sz="800" dirty="0" err="1"/>
              <a:t>OverpaymentAllowedIndicator</a:t>
            </a:r>
            <a:r>
              <a:rPr lang="en-GB" sz="800" dirty="0"/>
              <a:t> </a:t>
            </a:r>
            <a:r>
              <a:rPr lang="en-GB" sz="800" b="1" dirty="0">
                <a:solidFill>
                  <a:srgbClr val="00B050"/>
                </a:solidFill>
              </a:rPr>
              <a:t>“Y”</a:t>
            </a:r>
          </a:p>
          <a:p>
            <a:pPr marL="171450" indent="-171450">
              <a:buFont typeface="Arial" charset="0"/>
              <a:buChar char="•"/>
            </a:pPr>
            <a:r>
              <a:rPr lang="en-GB" sz="800" dirty="0" err="1"/>
              <a:t>FullEarlyRepaymentAllowedIndicator</a:t>
            </a:r>
            <a:r>
              <a:rPr lang="en-GB" sz="800" b="1" dirty="0">
                <a:solidFill>
                  <a:srgbClr val="00B050"/>
                </a:solidFill>
              </a:rPr>
              <a:t> </a:t>
            </a:r>
            <a:r>
              <a:rPr lang="en-GB" sz="800" b="1" dirty="0" smtClean="0">
                <a:solidFill>
                  <a:srgbClr val="00B050"/>
                </a:solidFill>
              </a:rPr>
              <a:t>“Y”</a:t>
            </a:r>
            <a:endParaRPr lang="en-GB" sz="800" b="1" dirty="0" smtClean="0">
              <a:solidFill>
                <a:schemeClr val="tx1">
                  <a:lumMod val="95000"/>
                  <a:lumOff val="5000"/>
                </a:schemeClr>
              </a:solidFill>
            </a:endParaRPr>
          </a:p>
          <a:p>
            <a:pPr marL="171450" indent="-171450">
              <a:buFont typeface="Arial" charset="0"/>
              <a:buChar char="•"/>
            </a:pPr>
            <a:r>
              <a:rPr lang="en-GB" sz="800" dirty="0" smtClean="0">
                <a:solidFill>
                  <a:schemeClr val="tx1">
                    <a:lumMod val="95000"/>
                    <a:lumOff val="5000"/>
                  </a:schemeClr>
                </a:solidFill>
              </a:rPr>
              <a:t>Notes(0..*)</a:t>
            </a:r>
            <a:endParaRPr lang="en-GB" sz="800" dirty="0">
              <a:solidFill>
                <a:schemeClr val="tx1">
                  <a:lumMod val="95000"/>
                  <a:lumOff val="5000"/>
                </a:schemeClr>
              </a:solidFill>
            </a:endParaRPr>
          </a:p>
        </p:txBody>
      </p:sp>
      <p:sp>
        <p:nvSpPr>
          <p:cNvPr id="30" name="Rectangle 29"/>
          <p:cNvSpPr/>
          <p:nvPr/>
        </p:nvSpPr>
        <p:spPr>
          <a:xfrm>
            <a:off x="8094091" y="2636912"/>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800" dirty="0" err="1" smtClean="0">
                <a:solidFill>
                  <a:schemeClr val="tx1"/>
                </a:solidFill>
              </a:rPr>
              <a:t>LoanInterest</a:t>
            </a:r>
            <a:endParaRPr lang="en-GB" sz="800" dirty="0">
              <a:solidFill>
                <a:schemeClr val="tx1"/>
              </a:solidFill>
            </a:endParaRPr>
          </a:p>
        </p:txBody>
      </p:sp>
      <p:sp>
        <p:nvSpPr>
          <p:cNvPr id="32" name="Rectangle 31"/>
          <p:cNvSpPr/>
          <p:nvPr/>
        </p:nvSpPr>
        <p:spPr>
          <a:xfrm>
            <a:off x="8049344" y="3284984"/>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800" dirty="0" err="1" smtClean="0">
                <a:solidFill>
                  <a:schemeClr val="tx1"/>
                </a:solidFill>
              </a:rPr>
              <a:t>LoanRepayment</a:t>
            </a:r>
            <a:endParaRPr lang="en-GB" sz="800" dirty="0">
              <a:solidFill>
                <a:schemeClr val="tx1"/>
              </a:solidFill>
            </a:endParaRPr>
          </a:p>
        </p:txBody>
      </p:sp>
      <p:cxnSp>
        <p:nvCxnSpPr>
          <p:cNvPr id="33" name="Elbow Connector 51">
            <a:extLst>
              <a:ext uri="{FF2B5EF4-FFF2-40B4-BE49-F238E27FC236}">
                <a16:creationId xmlns="" xmlns:a16="http://schemas.microsoft.com/office/drawing/2014/main" id="{48DA8CC0-78F3-407A-8147-B598F4CAA0DC}"/>
              </a:ext>
            </a:extLst>
          </p:cNvPr>
          <p:cNvCxnSpPr>
            <a:cxnSpLocks/>
          </p:cNvCxnSpPr>
          <p:nvPr/>
        </p:nvCxnSpPr>
        <p:spPr>
          <a:xfrm flipV="1">
            <a:off x="5518431" y="5190452"/>
            <a:ext cx="2640096" cy="2"/>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34" name="Elbow Connector 51">
            <a:extLst>
              <a:ext uri="{FF2B5EF4-FFF2-40B4-BE49-F238E27FC236}">
                <a16:creationId xmlns="" xmlns:a16="http://schemas.microsoft.com/office/drawing/2014/main" id="{48DA8CC0-78F3-407A-8147-B598F4CAA0DC}"/>
              </a:ext>
            </a:extLst>
          </p:cNvPr>
          <p:cNvCxnSpPr>
            <a:cxnSpLocks/>
          </p:cNvCxnSpPr>
          <p:nvPr/>
        </p:nvCxnSpPr>
        <p:spPr>
          <a:xfrm flipV="1">
            <a:off x="5502522" y="4653134"/>
            <a:ext cx="2640096" cy="2"/>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35" name="Elbow Connector 51">
            <a:extLst>
              <a:ext uri="{FF2B5EF4-FFF2-40B4-BE49-F238E27FC236}">
                <a16:creationId xmlns="" xmlns:a16="http://schemas.microsoft.com/office/drawing/2014/main" id="{48DA8CC0-78F3-407A-8147-B598F4CAA0DC}"/>
              </a:ext>
            </a:extLst>
          </p:cNvPr>
          <p:cNvCxnSpPr>
            <a:cxnSpLocks/>
          </p:cNvCxnSpPr>
          <p:nvPr/>
        </p:nvCxnSpPr>
        <p:spPr>
          <a:xfrm flipV="1">
            <a:off x="5457056" y="4005064"/>
            <a:ext cx="2701471" cy="915"/>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36" name="Elbow Connector 51">
            <a:extLst>
              <a:ext uri="{FF2B5EF4-FFF2-40B4-BE49-F238E27FC236}">
                <a16:creationId xmlns="" xmlns:a16="http://schemas.microsoft.com/office/drawing/2014/main" id="{48DA8CC0-78F3-407A-8147-B598F4CAA0DC}"/>
              </a:ext>
            </a:extLst>
          </p:cNvPr>
          <p:cNvCxnSpPr>
            <a:cxnSpLocks/>
          </p:cNvCxnSpPr>
          <p:nvPr/>
        </p:nvCxnSpPr>
        <p:spPr>
          <a:xfrm flipH="1" flipV="1">
            <a:off x="5457056" y="3022830"/>
            <a:ext cx="61376" cy="2854442"/>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42" name="Elbow Connector 51">
            <a:extLst>
              <a:ext uri="{FF2B5EF4-FFF2-40B4-BE49-F238E27FC236}">
                <a16:creationId xmlns="" xmlns:a16="http://schemas.microsoft.com/office/drawing/2014/main" id="{48DA8CC0-78F3-407A-8147-B598F4CAA0DC}"/>
              </a:ext>
            </a:extLst>
          </p:cNvPr>
          <p:cNvCxnSpPr>
            <a:cxnSpLocks/>
          </p:cNvCxnSpPr>
          <p:nvPr/>
        </p:nvCxnSpPr>
        <p:spPr>
          <a:xfrm>
            <a:off x="4088904" y="5877272"/>
            <a:ext cx="1429528" cy="0"/>
          </a:xfrm>
          <a:prstGeom prst="straightConnector1">
            <a:avLst/>
          </a:prstGeom>
          <a:ln>
            <a:prstDash val="solid"/>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84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a:t>
            </a:r>
            <a:r>
              <a:rPr lang="en-GB" sz="1800" dirty="0" smtClean="0">
                <a:solidFill>
                  <a:srgbClr val="FF0000"/>
                </a:solidFill>
              </a:rPr>
              <a:t>publish</a:t>
            </a:r>
            <a:r>
              <a:rPr lang="en-GB" sz="1800" dirty="0">
                <a:solidFill>
                  <a:srgbClr val="FF0000"/>
                </a:solidFill>
              </a:rPr>
              <a:t> </a:t>
            </a:r>
            <a:r>
              <a:rPr lang="en-GB" sz="1800" dirty="0" smtClean="0">
                <a:solidFill>
                  <a:srgbClr val="FF0000"/>
                </a:solidFill>
              </a:rPr>
              <a:t>Whole/Tiered APR and No arrangement Fee?</a:t>
            </a:r>
            <a:endParaRPr lang="en-GB" sz="1800" dirty="0">
              <a:solidFill>
                <a:srgbClr val="FF0000"/>
              </a:solidFill>
            </a:endParaRP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6</a:t>
            </a:fld>
            <a:endParaRPr lang="en-GB" dirty="0"/>
          </a:p>
        </p:txBody>
      </p:sp>
      <p:sp>
        <p:nvSpPr>
          <p:cNvPr id="28" name="Rectangle 27"/>
          <p:cNvSpPr/>
          <p:nvPr/>
        </p:nvSpPr>
        <p:spPr>
          <a:xfrm>
            <a:off x="1278105" y="2332451"/>
            <a:ext cx="8640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LoanInterest</a:t>
            </a:r>
            <a:endParaRPr lang="en-GB" sz="800" dirty="0"/>
          </a:p>
        </p:txBody>
      </p:sp>
      <p:sp>
        <p:nvSpPr>
          <p:cNvPr id="29" name="Rectangle 28"/>
          <p:cNvSpPr/>
          <p:nvPr/>
        </p:nvSpPr>
        <p:spPr>
          <a:xfrm>
            <a:off x="2555776" y="2287625"/>
            <a:ext cx="1512168"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smtClean="0"/>
              <a:t>LoanInterestTierBandSet</a:t>
            </a:r>
            <a:endParaRPr lang="en-GB" sz="800" b="1" dirty="0"/>
          </a:p>
        </p:txBody>
      </p:sp>
      <p:cxnSp>
        <p:nvCxnSpPr>
          <p:cNvPr id="30" name="Straight Arrow Connector 29"/>
          <p:cNvCxnSpPr>
            <a:endCxn id="29" idx="1"/>
          </p:cNvCxnSpPr>
          <p:nvPr/>
        </p:nvCxnSpPr>
        <p:spPr>
          <a:xfrm>
            <a:off x="2051720" y="2483566"/>
            <a:ext cx="5040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27055" y="2090465"/>
            <a:ext cx="603050" cy="215444"/>
          </a:xfrm>
          <a:prstGeom prst="rect">
            <a:avLst/>
          </a:prstGeom>
          <a:noFill/>
        </p:spPr>
        <p:txBody>
          <a:bodyPr wrap="none" rtlCol="0">
            <a:spAutoFit/>
          </a:bodyPr>
          <a:lstStyle/>
          <a:p>
            <a:pPr marL="171450" indent="-171450">
              <a:buFont typeface="Arial" charset="0"/>
              <a:buChar char="•"/>
            </a:pPr>
            <a:r>
              <a:rPr lang="en-GB" sz="800" dirty="0"/>
              <a:t>Notes</a:t>
            </a:r>
          </a:p>
        </p:txBody>
      </p:sp>
      <p:sp>
        <p:nvSpPr>
          <p:cNvPr id="32" name="Rectangle 31"/>
          <p:cNvSpPr/>
          <p:nvPr/>
        </p:nvSpPr>
        <p:spPr>
          <a:xfrm>
            <a:off x="4269381" y="2295408"/>
            <a:ext cx="1190177"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smtClean="0"/>
              <a:t>LoanInterestTierBand</a:t>
            </a:r>
            <a:endParaRPr lang="en-GB" sz="800" b="1" dirty="0"/>
          </a:p>
        </p:txBody>
      </p:sp>
      <p:cxnSp>
        <p:nvCxnSpPr>
          <p:cNvPr id="33" name="Straight Arrow Connector 32"/>
          <p:cNvCxnSpPr>
            <a:stCxn id="29" idx="3"/>
            <a:endCxn id="32" idx="1"/>
          </p:cNvCxnSpPr>
          <p:nvPr/>
        </p:nvCxnSpPr>
        <p:spPr>
          <a:xfrm>
            <a:off x="4067944" y="2483567"/>
            <a:ext cx="201437" cy="7783"/>
          </a:xfrm>
          <a:prstGeom prst="straightConnector1">
            <a:avLst/>
          </a:prstGeom>
          <a:ln>
            <a:solidFill>
              <a:schemeClr val="tx2">
                <a:lumMod val="60000"/>
                <a:lumOff val="4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225286" y="2658872"/>
            <a:ext cx="3831011" cy="1692771"/>
          </a:xfrm>
          <a:prstGeom prst="rect">
            <a:avLst/>
          </a:prstGeom>
          <a:noFill/>
        </p:spPr>
        <p:txBody>
          <a:bodyPr wrap="square" rtlCol="0">
            <a:spAutoFit/>
          </a:bodyPr>
          <a:lstStyle/>
          <a:p>
            <a:pPr marL="171450" indent="-171450">
              <a:buFont typeface="Arial" charset="0"/>
              <a:buChar char="•"/>
            </a:pPr>
            <a:r>
              <a:rPr lang="en-GB" sz="800" dirty="0"/>
              <a:t>Identification </a:t>
            </a:r>
            <a:r>
              <a:rPr lang="en-GB" sz="800" dirty="0" smtClean="0">
                <a:solidFill>
                  <a:srgbClr val="00B050"/>
                </a:solidFill>
              </a:rPr>
              <a:t>1</a:t>
            </a:r>
            <a:endParaRPr lang="en-GB" sz="800" dirty="0"/>
          </a:p>
          <a:p>
            <a:pPr marL="171450" indent="-171450">
              <a:buFont typeface="Arial" charset="0"/>
              <a:buChar char="•"/>
            </a:pPr>
            <a:r>
              <a:rPr lang="en-GB" sz="800" dirty="0" err="1" smtClean="0"/>
              <a:t>TierValueMinAmount</a:t>
            </a:r>
            <a:r>
              <a:rPr lang="en-GB" sz="800" dirty="0" smtClean="0"/>
              <a:t> </a:t>
            </a:r>
            <a:r>
              <a:rPr lang="en-GB" sz="800" b="1" dirty="0" smtClean="0"/>
              <a:t>M  </a:t>
            </a:r>
            <a:r>
              <a:rPr lang="en-GB" sz="800" dirty="0" smtClean="0">
                <a:solidFill>
                  <a:srgbClr val="00B050"/>
                </a:solidFill>
              </a:rPr>
              <a:t>0</a:t>
            </a:r>
            <a:endParaRPr lang="en-GB" sz="800" dirty="0">
              <a:solidFill>
                <a:srgbClr val="00B050"/>
              </a:solidFill>
            </a:endParaRPr>
          </a:p>
          <a:p>
            <a:pPr marL="171450" indent="-171450">
              <a:buFont typeface="Arial" charset="0"/>
              <a:buChar char="•"/>
            </a:pPr>
            <a:r>
              <a:rPr lang="en-GB" sz="800" dirty="0" err="1" smtClean="0"/>
              <a:t>TierValueMaxAmount</a:t>
            </a:r>
            <a:r>
              <a:rPr lang="en-GB" sz="800" dirty="0" smtClean="0"/>
              <a:t> </a:t>
            </a:r>
            <a:r>
              <a:rPr lang="en-GB" sz="800" b="1" dirty="0" smtClean="0"/>
              <a:t>M  </a:t>
            </a:r>
            <a:r>
              <a:rPr lang="en-GB" sz="800" dirty="0">
                <a:solidFill>
                  <a:srgbClr val="00B050"/>
                </a:solidFill>
              </a:rPr>
              <a:t>25000</a:t>
            </a:r>
          </a:p>
          <a:p>
            <a:pPr marL="171450" indent="-171450">
              <a:buFont typeface="Arial" charset="0"/>
              <a:buChar char="•"/>
            </a:pPr>
            <a:r>
              <a:rPr lang="en-GB" sz="800" dirty="0" err="1" smtClean="0"/>
              <a:t>TierValueMinTerm</a:t>
            </a:r>
            <a:r>
              <a:rPr lang="en-GB" sz="800" dirty="0" smtClean="0"/>
              <a:t> </a:t>
            </a:r>
            <a:r>
              <a:rPr lang="en-GB" sz="800" b="1" dirty="0" smtClean="0"/>
              <a:t>M </a:t>
            </a:r>
            <a:r>
              <a:rPr lang="en-GB" sz="800" dirty="0" smtClean="0">
                <a:solidFill>
                  <a:srgbClr val="00B050"/>
                </a:solidFill>
              </a:rPr>
              <a:t>12</a:t>
            </a:r>
            <a:endParaRPr lang="en-GB" sz="800" dirty="0">
              <a:solidFill>
                <a:srgbClr val="00B050"/>
              </a:solidFill>
            </a:endParaRPr>
          </a:p>
          <a:p>
            <a:pPr marL="171450" indent="-171450">
              <a:buFont typeface="Arial" charset="0"/>
              <a:buChar char="•"/>
            </a:pPr>
            <a:r>
              <a:rPr lang="en-US" sz="800" dirty="0" err="1" smtClean="0"/>
              <a:t>MinTermPeriod</a:t>
            </a:r>
            <a:r>
              <a:rPr lang="en-US" sz="800" dirty="0" smtClean="0"/>
              <a:t> </a:t>
            </a:r>
            <a:r>
              <a:rPr lang="en-US" sz="800" dirty="0"/>
              <a:t>(Enumeration: </a:t>
            </a:r>
            <a:r>
              <a:rPr lang="en-US" sz="800" i="1" dirty="0"/>
              <a:t>OB_Period1Code</a:t>
            </a:r>
            <a:r>
              <a:rPr lang="en-US" sz="800" dirty="0" smtClean="0"/>
              <a:t>) </a:t>
            </a:r>
            <a:r>
              <a:rPr lang="en-US" sz="800" b="1" dirty="0" smtClean="0"/>
              <a:t>M </a:t>
            </a:r>
            <a:r>
              <a:rPr lang="en-US" sz="800" dirty="0" smtClean="0">
                <a:solidFill>
                  <a:srgbClr val="00B050"/>
                </a:solidFill>
              </a:rPr>
              <a:t>“Month”</a:t>
            </a:r>
            <a:endParaRPr lang="en-GB" sz="800" dirty="0">
              <a:solidFill>
                <a:srgbClr val="00B050"/>
              </a:solidFill>
            </a:endParaRPr>
          </a:p>
          <a:p>
            <a:pPr marL="171450" indent="-171450">
              <a:buFont typeface="Arial" charset="0"/>
              <a:buChar char="•"/>
            </a:pPr>
            <a:r>
              <a:rPr lang="en-GB" sz="800" dirty="0" err="1" smtClean="0"/>
              <a:t>TierValueMaxTerm</a:t>
            </a:r>
            <a:r>
              <a:rPr lang="en-GB" sz="800" b="1" dirty="0" smtClean="0"/>
              <a:t> M </a:t>
            </a:r>
            <a:r>
              <a:rPr lang="en-GB" sz="800" dirty="0">
                <a:solidFill>
                  <a:srgbClr val="00B050"/>
                </a:solidFill>
              </a:rPr>
              <a:t>10</a:t>
            </a:r>
          </a:p>
          <a:p>
            <a:pPr marL="171450" indent="-171450">
              <a:buFont typeface="Arial" charset="0"/>
              <a:buChar char="•"/>
            </a:pPr>
            <a:r>
              <a:rPr lang="en-US" sz="800" dirty="0" err="1" smtClean="0"/>
              <a:t>MaxTermPeriod</a:t>
            </a:r>
            <a:r>
              <a:rPr lang="en-US" sz="800" dirty="0" smtClean="0"/>
              <a:t> </a:t>
            </a:r>
            <a:r>
              <a:rPr lang="en-US" sz="800" dirty="0"/>
              <a:t>(Enumeration: </a:t>
            </a:r>
            <a:r>
              <a:rPr lang="en-US" sz="800" i="1" dirty="0" smtClean="0"/>
              <a:t>OB_Period1Code) </a:t>
            </a:r>
            <a:r>
              <a:rPr lang="en-US" sz="800" b="1" i="1" dirty="0" smtClean="0"/>
              <a:t>M </a:t>
            </a:r>
            <a:r>
              <a:rPr lang="en-US" sz="800" dirty="0">
                <a:solidFill>
                  <a:srgbClr val="00B050"/>
                </a:solidFill>
              </a:rPr>
              <a:t>“Year</a:t>
            </a:r>
            <a:r>
              <a:rPr lang="en-US" sz="800" dirty="0" smtClean="0">
                <a:solidFill>
                  <a:srgbClr val="00B050"/>
                </a:solidFill>
              </a:rPr>
              <a:t>”</a:t>
            </a:r>
            <a:endParaRPr lang="en-GB" sz="800" b="1" dirty="0"/>
          </a:p>
          <a:p>
            <a:pPr marL="171450" indent="-171450">
              <a:buFont typeface="Arial" charset="0"/>
              <a:buChar char="•"/>
            </a:pPr>
            <a:r>
              <a:rPr lang="en-GB" sz="800" dirty="0" err="1" smtClean="0"/>
              <a:t>FixedVariableType</a:t>
            </a:r>
            <a:r>
              <a:rPr lang="en-GB" sz="800" dirty="0" smtClean="0"/>
              <a:t> </a:t>
            </a:r>
            <a:r>
              <a:rPr lang="en-GB" sz="800" dirty="0" smtClean="0"/>
              <a:t>(</a:t>
            </a:r>
            <a:r>
              <a:rPr lang="en-GB" sz="800" i="1" dirty="0" smtClean="0"/>
              <a:t>OB_InterestFixedVariableType1Code)</a:t>
            </a:r>
            <a:r>
              <a:rPr lang="en-GB" sz="800" dirty="0" smtClean="0">
                <a:solidFill>
                  <a:srgbClr val="00B050"/>
                </a:solidFill>
              </a:rPr>
              <a:t>“Fixed”</a:t>
            </a:r>
            <a:endParaRPr lang="en-GB" sz="800" dirty="0">
              <a:solidFill>
                <a:srgbClr val="00B050"/>
              </a:solidFill>
            </a:endParaRPr>
          </a:p>
          <a:p>
            <a:pPr marL="171450" indent="-171450">
              <a:buFont typeface="Arial" charset="0"/>
              <a:buChar char="•"/>
            </a:pPr>
            <a:r>
              <a:rPr lang="en-GB" sz="800" dirty="0" err="1" smtClean="0"/>
              <a:t>RepAPR</a:t>
            </a:r>
            <a:r>
              <a:rPr lang="en-GB" sz="800" dirty="0" smtClean="0"/>
              <a:t> </a:t>
            </a:r>
            <a:r>
              <a:rPr lang="en-GB" sz="800" dirty="0">
                <a:solidFill>
                  <a:srgbClr val="00B050"/>
                </a:solidFill>
              </a:rPr>
              <a:t>“7.4</a:t>
            </a:r>
            <a:r>
              <a:rPr lang="en-GB" sz="800" dirty="0" smtClean="0">
                <a:solidFill>
                  <a:srgbClr val="00B050"/>
                </a:solidFill>
              </a:rPr>
              <a:t>”</a:t>
            </a:r>
          </a:p>
          <a:p>
            <a:pPr marL="171450" indent="-171450">
              <a:buFont typeface="Arial" charset="0"/>
              <a:buChar char="•"/>
            </a:pPr>
            <a:r>
              <a:rPr lang="en-GB" sz="800" dirty="0" err="1"/>
              <a:t>LoanProviderInterestRateType</a:t>
            </a:r>
            <a:r>
              <a:rPr lang="en-GB" sz="800" dirty="0"/>
              <a:t> (Enumeration:</a:t>
            </a:r>
            <a:r>
              <a:rPr lang="en-GB" sz="800" i="1" dirty="0"/>
              <a:t>OB_InterestRateType1Code</a:t>
            </a:r>
            <a:r>
              <a:rPr lang="en-GB" sz="800" dirty="0"/>
              <a:t>) </a:t>
            </a:r>
            <a:r>
              <a:rPr lang="en-GB" sz="800" dirty="0" smtClean="0">
                <a:solidFill>
                  <a:srgbClr val="00B050"/>
                </a:solidFill>
              </a:rPr>
              <a:t>“Gross”</a:t>
            </a:r>
            <a:endParaRPr lang="en-GB" sz="800" dirty="0">
              <a:solidFill>
                <a:srgbClr val="00B050"/>
              </a:solidFill>
            </a:endParaRPr>
          </a:p>
          <a:p>
            <a:pPr marL="171450" indent="-171450">
              <a:buFont typeface="Arial" charset="0"/>
              <a:buChar char="•"/>
            </a:pPr>
            <a:r>
              <a:rPr lang="en-GB" sz="800" dirty="0" err="1"/>
              <a:t>OtherLoanProviderInterestType</a:t>
            </a:r>
            <a:endParaRPr lang="en-GB" sz="800" dirty="0"/>
          </a:p>
          <a:p>
            <a:pPr marL="171450" indent="-171450">
              <a:buFont typeface="Arial" charset="0"/>
              <a:buChar char="•"/>
            </a:pPr>
            <a:r>
              <a:rPr lang="en-GB" sz="800" dirty="0" err="1"/>
              <a:t>LoanProviderInterestRate</a:t>
            </a:r>
            <a:r>
              <a:rPr lang="en-GB" sz="800" dirty="0"/>
              <a:t> </a:t>
            </a:r>
            <a:r>
              <a:rPr lang="en-GB" sz="800" dirty="0" smtClean="0">
                <a:solidFill>
                  <a:srgbClr val="00B050"/>
                </a:solidFill>
              </a:rPr>
              <a:t> 7.1</a:t>
            </a:r>
          </a:p>
          <a:p>
            <a:pPr marL="171450" indent="-171450">
              <a:buFont typeface="Arial" charset="0"/>
              <a:buChar char="•"/>
            </a:pPr>
            <a:r>
              <a:rPr lang="en-GB" sz="800" dirty="0" smtClean="0"/>
              <a:t>Notes </a:t>
            </a:r>
            <a:r>
              <a:rPr lang="en-GB" sz="800" b="1" dirty="0"/>
              <a:t>0</a:t>
            </a:r>
            <a:r>
              <a:rPr lang="en-GB" sz="800" b="1" dirty="0" smtClean="0"/>
              <a:t>..*”</a:t>
            </a:r>
            <a:endParaRPr lang="en-GB" sz="800" dirty="0"/>
          </a:p>
        </p:txBody>
      </p:sp>
      <p:cxnSp>
        <p:nvCxnSpPr>
          <p:cNvPr id="35" name="Elbow Connector 34"/>
          <p:cNvCxnSpPr>
            <a:cxnSpLocks/>
            <a:endCxn id="36" idx="1"/>
          </p:cNvCxnSpPr>
          <p:nvPr/>
        </p:nvCxnSpPr>
        <p:spPr>
          <a:xfrm>
            <a:off x="3489055" y="2692491"/>
            <a:ext cx="3501939" cy="2412776"/>
          </a:xfrm>
          <a:prstGeom prst="bentConnector3">
            <a:avLst>
              <a:gd name="adj1" fmla="val 206"/>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6990994" y="4909325"/>
            <a:ext cx="1303113"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LoanInterestFeesCharges</a:t>
            </a:r>
            <a:endParaRPr lang="en-GB" sz="800" dirty="0">
              <a:solidFill>
                <a:schemeClr val="tx1"/>
              </a:solidFill>
            </a:endParaRPr>
          </a:p>
        </p:txBody>
      </p:sp>
      <p:cxnSp>
        <p:nvCxnSpPr>
          <p:cNvPr id="37" name="Elbow Connector 36"/>
          <p:cNvCxnSpPr/>
          <p:nvPr/>
        </p:nvCxnSpPr>
        <p:spPr>
          <a:xfrm>
            <a:off x="5529064" y="2483566"/>
            <a:ext cx="2448272" cy="2425759"/>
          </a:xfrm>
          <a:prstGeom prst="bentConnector3">
            <a:avLst>
              <a:gd name="adj1" fmla="val 9777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648744" y="1412776"/>
            <a:ext cx="4740400" cy="584775"/>
          </a:xfrm>
          <a:prstGeom prst="rect">
            <a:avLst/>
          </a:prstGeom>
          <a:noFill/>
        </p:spPr>
        <p:txBody>
          <a:bodyPr wrap="none" rtlCol="0">
            <a:spAutoFit/>
          </a:bodyPr>
          <a:lstStyle/>
          <a:p>
            <a:pPr marL="171450" indent="-171450">
              <a:buFont typeface="Arial" charset="0"/>
              <a:buChar char="•"/>
            </a:pPr>
            <a:r>
              <a:rPr lang="en-GB" sz="800" dirty="0" err="1"/>
              <a:t>TierBandMethod</a:t>
            </a:r>
            <a:r>
              <a:rPr lang="en-GB" sz="800" dirty="0"/>
              <a:t> (Enumeration:</a:t>
            </a:r>
            <a:r>
              <a:rPr lang="en-GB" sz="800" i="1" dirty="0"/>
              <a:t>OB_TierBandType1Code</a:t>
            </a:r>
            <a:r>
              <a:rPr lang="en-GB" sz="800" dirty="0"/>
              <a:t>) </a:t>
            </a:r>
            <a:r>
              <a:rPr lang="en-GB" sz="800" b="1" dirty="0" smtClean="0"/>
              <a:t>M </a:t>
            </a:r>
            <a:r>
              <a:rPr lang="en-GB" sz="800" dirty="0">
                <a:solidFill>
                  <a:srgbClr val="00B050"/>
                </a:solidFill>
              </a:rPr>
              <a:t>“Whole”</a:t>
            </a:r>
          </a:p>
          <a:p>
            <a:pPr marL="171450" indent="-171450">
              <a:buFont typeface="Arial" charset="0"/>
              <a:buChar char="•"/>
            </a:pPr>
            <a:r>
              <a:rPr lang="en-GB" sz="800" dirty="0" smtClean="0"/>
              <a:t>Identification </a:t>
            </a:r>
            <a:r>
              <a:rPr lang="en-GB" sz="800" b="1" dirty="0" smtClean="0"/>
              <a:t> </a:t>
            </a:r>
            <a:r>
              <a:rPr lang="en-GB" sz="800" dirty="0" smtClean="0">
                <a:solidFill>
                  <a:srgbClr val="00B050"/>
                </a:solidFill>
              </a:rPr>
              <a:t>1</a:t>
            </a:r>
          </a:p>
          <a:p>
            <a:pPr marL="171450" indent="-171450">
              <a:buFont typeface="Arial" charset="0"/>
              <a:buChar char="•"/>
            </a:pPr>
            <a:r>
              <a:rPr lang="en-GB" sz="800" dirty="0" err="1"/>
              <a:t>CalculationMethod</a:t>
            </a:r>
            <a:r>
              <a:rPr lang="en-GB" sz="800" dirty="0"/>
              <a:t>(Enumeration: OB_InterestCalculationMethod1Code</a:t>
            </a:r>
            <a:r>
              <a:rPr lang="en-GB" sz="800" dirty="0" smtClean="0"/>
              <a:t>) </a:t>
            </a:r>
            <a:r>
              <a:rPr lang="en-GB" sz="800" b="1" dirty="0" smtClean="0">
                <a:solidFill>
                  <a:srgbClr val="00B050"/>
                </a:solidFill>
              </a:rPr>
              <a:t>[“Compound”,”</a:t>
            </a:r>
            <a:r>
              <a:rPr lang="en-GB" sz="800" b="1" dirty="0" err="1" smtClean="0">
                <a:solidFill>
                  <a:srgbClr val="00B050"/>
                </a:solidFill>
              </a:rPr>
              <a:t>SimpleInterest</a:t>
            </a:r>
            <a:r>
              <a:rPr lang="en-GB" sz="800" b="1" dirty="0" smtClean="0">
                <a:solidFill>
                  <a:srgbClr val="00B050"/>
                </a:solidFill>
              </a:rPr>
              <a:t>”]</a:t>
            </a:r>
            <a:endParaRPr lang="en-GB" sz="800" b="1" dirty="0">
              <a:solidFill>
                <a:srgbClr val="00B050"/>
              </a:solidFill>
            </a:endParaRPr>
          </a:p>
          <a:p>
            <a:pPr marL="171450" indent="-171450">
              <a:buFont typeface="Arial" charset="0"/>
              <a:buChar char="•"/>
            </a:pPr>
            <a:r>
              <a:rPr lang="en-GB" sz="800" dirty="0" smtClean="0"/>
              <a:t>Notes </a:t>
            </a:r>
            <a:r>
              <a:rPr lang="en-GB" sz="800" dirty="0"/>
              <a:t>0..*</a:t>
            </a:r>
          </a:p>
        </p:txBody>
      </p:sp>
      <p:sp>
        <p:nvSpPr>
          <p:cNvPr id="40" name="TextBox 39"/>
          <p:cNvSpPr txBox="1"/>
          <p:nvPr/>
        </p:nvSpPr>
        <p:spPr>
          <a:xfrm>
            <a:off x="389810" y="5445224"/>
            <a:ext cx="4907155" cy="646331"/>
          </a:xfrm>
          <a:prstGeom prst="rect">
            <a:avLst/>
          </a:prstGeom>
          <a:noFill/>
        </p:spPr>
        <p:txBody>
          <a:bodyPr wrap="square" rtlCol="0">
            <a:spAutoFit/>
          </a:bodyPr>
          <a:lstStyle/>
          <a:p>
            <a:r>
              <a:rPr lang="en-GB" sz="1200" b="1" dirty="0"/>
              <a:t>Example</a:t>
            </a:r>
            <a:r>
              <a:rPr lang="en-GB" sz="1200" b="1" dirty="0" smtClean="0"/>
              <a:t>: </a:t>
            </a:r>
            <a:r>
              <a:rPr lang="en-GB" sz="1200" dirty="0"/>
              <a:t>HSBC Small Business Loan</a:t>
            </a:r>
            <a:endParaRPr lang="en-GB" sz="1200" dirty="0">
              <a:hlinkClick r:id="rId2"/>
            </a:endParaRPr>
          </a:p>
          <a:p>
            <a:r>
              <a:rPr lang="en-GB" sz="1200" b="1" dirty="0">
                <a:hlinkClick r:id="rId3"/>
              </a:rPr>
              <a:t>http://www.business.hsbc.uk/en-gb/finance-and-borrowing/credit-and-lending/small-business-loan</a:t>
            </a:r>
            <a:r>
              <a:rPr lang="en-GB" sz="1200" b="1" dirty="0"/>
              <a:t> </a:t>
            </a:r>
          </a:p>
        </p:txBody>
      </p:sp>
    </p:spTree>
    <p:extLst>
      <p:ext uri="{BB962C8B-B14F-4D97-AF65-F5344CB8AC3E}">
        <p14:creationId xmlns:p14="http://schemas.microsoft.com/office/powerpoint/2010/main" val="208913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a:t>
            </a:r>
            <a:r>
              <a:rPr lang="en-GB" sz="1800" dirty="0" smtClean="0">
                <a:solidFill>
                  <a:srgbClr val="FF0000"/>
                </a:solidFill>
              </a:rPr>
              <a:t>publish</a:t>
            </a:r>
            <a:r>
              <a:rPr lang="en-GB" sz="1800" dirty="0">
                <a:solidFill>
                  <a:srgbClr val="FF0000"/>
                </a:solidFill>
              </a:rPr>
              <a:t> t</a:t>
            </a:r>
            <a:r>
              <a:rPr lang="en-GB" sz="1800" dirty="0" smtClean="0">
                <a:solidFill>
                  <a:srgbClr val="FF0000"/>
                </a:solidFill>
              </a:rPr>
              <a:t>iered APR and </a:t>
            </a:r>
            <a:r>
              <a:rPr lang="en-GB" sz="1800" dirty="0">
                <a:solidFill>
                  <a:srgbClr val="FF0000"/>
                </a:solidFill>
              </a:rPr>
              <a:t>t</a:t>
            </a:r>
            <a:r>
              <a:rPr lang="en-GB" sz="1800" dirty="0" smtClean="0">
                <a:solidFill>
                  <a:srgbClr val="FF0000"/>
                </a:solidFill>
              </a:rPr>
              <a:t>iered arrangement Fee?</a:t>
            </a:r>
            <a:endParaRPr lang="en-GB" sz="1800" dirty="0">
              <a:solidFill>
                <a:srgbClr val="FF0000"/>
              </a:solidFill>
            </a:endParaRP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7</a:t>
            </a:fld>
            <a:endParaRPr lang="en-GB" dirty="0"/>
          </a:p>
        </p:txBody>
      </p:sp>
      <p:sp>
        <p:nvSpPr>
          <p:cNvPr id="28" name="Rectangle 27"/>
          <p:cNvSpPr/>
          <p:nvPr/>
        </p:nvSpPr>
        <p:spPr>
          <a:xfrm>
            <a:off x="1278105" y="2116427"/>
            <a:ext cx="8640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LoanInterest</a:t>
            </a:r>
            <a:endParaRPr lang="en-GB" sz="800" dirty="0"/>
          </a:p>
        </p:txBody>
      </p:sp>
      <p:sp>
        <p:nvSpPr>
          <p:cNvPr id="29" name="Rectangle 28"/>
          <p:cNvSpPr/>
          <p:nvPr/>
        </p:nvSpPr>
        <p:spPr>
          <a:xfrm>
            <a:off x="2555776" y="2071601"/>
            <a:ext cx="1512168"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smtClean="0"/>
              <a:t>LoanInterestTierBandSet</a:t>
            </a:r>
            <a:endParaRPr lang="en-GB" sz="800" b="1" dirty="0"/>
          </a:p>
        </p:txBody>
      </p:sp>
      <p:cxnSp>
        <p:nvCxnSpPr>
          <p:cNvPr id="30" name="Straight Arrow Connector 29"/>
          <p:cNvCxnSpPr>
            <a:endCxn id="29" idx="1"/>
          </p:cNvCxnSpPr>
          <p:nvPr/>
        </p:nvCxnSpPr>
        <p:spPr>
          <a:xfrm>
            <a:off x="2051720" y="2267542"/>
            <a:ext cx="50405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27055" y="1874441"/>
            <a:ext cx="603050" cy="215444"/>
          </a:xfrm>
          <a:prstGeom prst="rect">
            <a:avLst/>
          </a:prstGeom>
          <a:noFill/>
        </p:spPr>
        <p:txBody>
          <a:bodyPr wrap="none" rtlCol="0">
            <a:spAutoFit/>
          </a:bodyPr>
          <a:lstStyle/>
          <a:p>
            <a:pPr marL="171450" indent="-171450">
              <a:buFont typeface="Arial" charset="0"/>
              <a:buChar char="•"/>
            </a:pPr>
            <a:r>
              <a:rPr lang="en-GB" sz="800" dirty="0"/>
              <a:t>Notes</a:t>
            </a:r>
          </a:p>
        </p:txBody>
      </p:sp>
      <p:sp>
        <p:nvSpPr>
          <p:cNvPr id="32" name="Rectangle 31"/>
          <p:cNvSpPr/>
          <p:nvPr/>
        </p:nvSpPr>
        <p:spPr>
          <a:xfrm>
            <a:off x="4269381" y="2079384"/>
            <a:ext cx="1190177"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smtClean="0"/>
              <a:t>LoanInterestTierBand</a:t>
            </a:r>
            <a:endParaRPr lang="en-GB" sz="800" b="1" dirty="0"/>
          </a:p>
        </p:txBody>
      </p:sp>
      <p:cxnSp>
        <p:nvCxnSpPr>
          <p:cNvPr id="33" name="Straight Arrow Connector 32"/>
          <p:cNvCxnSpPr>
            <a:stCxn id="29" idx="3"/>
            <a:endCxn id="32" idx="1"/>
          </p:cNvCxnSpPr>
          <p:nvPr/>
        </p:nvCxnSpPr>
        <p:spPr>
          <a:xfrm>
            <a:off x="4067944" y="2267543"/>
            <a:ext cx="201437" cy="7783"/>
          </a:xfrm>
          <a:prstGeom prst="straightConnector1">
            <a:avLst/>
          </a:prstGeom>
          <a:ln>
            <a:solidFill>
              <a:schemeClr val="tx2">
                <a:lumMod val="60000"/>
                <a:lumOff val="4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225286" y="2488828"/>
            <a:ext cx="5480242" cy="2308324"/>
          </a:xfrm>
          <a:prstGeom prst="rect">
            <a:avLst/>
          </a:prstGeom>
          <a:noFill/>
        </p:spPr>
        <p:txBody>
          <a:bodyPr wrap="square" rtlCol="0">
            <a:spAutoFit/>
          </a:bodyPr>
          <a:lstStyle/>
          <a:p>
            <a:pPr marL="171450" indent="-171450">
              <a:buFont typeface="Arial" charset="0"/>
              <a:buChar char="•"/>
            </a:pPr>
            <a:r>
              <a:rPr lang="en-GB" sz="800" dirty="0"/>
              <a:t>Identification </a:t>
            </a:r>
            <a:r>
              <a:rPr lang="en-GB" sz="800" b="1" dirty="0" smtClean="0"/>
              <a:t> </a:t>
            </a:r>
            <a:r>
              <a:rPr lang="en-GB" sz="800" dirty="0">
                <a:solidFill>
                  <a:srgbClr val="00B050"/>
                </a:solidFill>
              </a:rPr>
              <a:t>1</a:t>
            </a:r>
            <a:endParaRPr lang="en-GB" sz="800" dirty="0"/>
          </a:p>
          <a:p>
            <a:pPr marL="171450" indent="-171450">
              <a:buFont typeface="Arial" charset="0"/>
              <a:buChar char="•"/>
            </a:pPr>
            <a:r>
              <a:rPr lang="en-GB" sz="800" dirty="0" err="1" smtClean="0"/>
              <a:t>TierValueMinAmount</a:t>
            </a:r>
            <a:r>
              <a:rPr lang="en-GB" sz="800" dirty="0" smtClean="0"/>
              <a:t> </a:t>
            </a:r>
            <a:r>
              <a:rPr lang="en-GB" sz="800" b="1" dirty="0" smtClean="0"/>
              <a:t>M  </a:t>
            </a:r>
            <a:r>
              <a:rPr lang="en-GB" sz="800" dirty="0" smtClean="0">
                <a:solidFill>
                  <a:srgbClr val="00B050"/>
                </a:solidFill>
              </a:rPr>
              <a:t>[0],            [50001], [10001],[15001],[20001]</a:t>
            </a:r>
            <a:endParaRPr lang="en-GB" sz="800" dirty="0">
              <a:solidFill>
                <a:srgbClr val="00B050"/>
              </a:solidFill>
            </a:endParaRPr>
          </a:p>
          <a:p>
            <a:pPr marL="171450" indent="-171450">
              <a:buFont typeface="Arial" charset="0"/>
              <a:buChar char="•"/>
            </a:pPr>
            <a:r>
              <a:rPr lang="en-GB" sz="800" dirty="0" err="1" smtClean="0"/>
              <a:t>TierValueMaxAmount</a:t>
            </a:r>
            <a:r>
              <a:rPr lang="en-GB" sz="800" dirty="0" smtClean="0"/>
              <a:t> </a:t>
            </a:r>
            <a:r>
              <a:rPr lang="en-GB" sz="800" b="1" dirty="0"/>
              <a:t>M </a:t>
            </a:r>
            <a:r>
              <a:rPr lang="en-GB" sz="800" dirty="0">
                <a:solidFill>
                  <a:srgbClr val="00B050"/>
                </a:solidFill>
              </a:rPr>
              <a:t> </a:t>
            </a:r>
            <a:r>
              <a:rPr lang="en-GB" sz="800" dirty="0" smtClean="0">
                <a:solidFill>
                  <a:srgbClr val="00B050"/>
                </a:solidFill>
              </a:rPr>
              <a:t>[50000], [10000], [15000],[20000],  [25000]</a:t>
            </a:r>
            <a:endParaRPr lang="en-GB" sz="800" dirty="0">
              <a:solidFill>
                <a:srgbClr val="00B050"/>
              </a:solidFill>
            </a:endParaRPr>
          </a:p>
          <a:p>
            <a:pPr marL="171450" indent="-171450">
              <a:buFont typeface="Arial" charset="0"/>
              <a:buChar char="•"/>
            </a:pPr>
            <a:r>
              <a:rPr lang="en-GB" sz="800" dirty="0" err="1" smtClean="0"/>
              <a:t>TierValueMinTerm</a:t>
            </a:r>
            <a:r>
              <a:rPr lang="en-GB" sz="800" dirty="0" smtClean="0"/>
              <a:t> </a:t>
            </a:r>
            <a:r>
              <a:rPr lang="en-GB" sz="800" b="1" dirty="0" smtClean="0"/>
              <a:t>M </a:t>
            </a:r>
            <a:r>
              <a:rPr lang="en-GB" sz="800" dirty="0">
                <a:solidFill>
                  <a:srgbClr val="00B050"/>
                </a:solidFill>
              </a:rPr>
              <a:t>1</a:t>
            </a:r>
          </a:p>
          <a:p>
            <a:pPr marL="171450" indent="-171450">
              <a:buFont typeface="Arial" charset="0"/>
              <a:buChar char="•"/>
            </a:pPr>
            <a:r>
              <a:rPr lang="en-US" sz="800" dirty="0" err="1" smtClean="0"/>
              <a:t>MinTermPeriod</a:t>
            </a:r>
            <a:r>
              <a:rPr lang="en-US" sz="800" dirty="0" smtClean="0"/>
              <a:t> </a:t>
            </a:r>
            <a:r>
              <a:rPr lang="en-US" sz="800" dirty="0"/>
              <a:t>(Enumeration: </a:t>
            </a:r>
            <a:r>
              <a:rPr lang="en-US" sz="800" i="1" dirty="0"/>
              <a:t>OB_Period1Code</a:t>
            </a:r>
            <a:r>
              <a:rPr lang="en-US" sz="800" dirty="0" smtClean="0"/>
              <a:t>) </a:t>
            </a:r>
            <a:r>
              <a:rPr lang="en-US" sz="800" b="1" dirty="0" smtClean="0"/>
              <a:t>M </a:t>
            </a:r>
            <a:r>
              <a:rPr lang="en-US" sz="800" dirty="0" smtClean="0">
                <a:solidFill>
                  <a:srgbClr val="00B050"/>
                </a:solidFill>
              </a:rPr>
              <a:t>“Year”</a:t>
            </a:r>
            <a:endParaRPr lang="en-GB" sz="800" dirty="0">
              <a:solidFill>
                <a:srgbClr val="00B050"/>
              </a:solidFill>
            </a:endParaRPr>
          </a:p>
          <a:p>
            <a:pPr marL="171450" indent="-171450">
              <a:buFont typeface="Arial" charset="0"/>
              <a:buChar char="•"/>
            </a:pPr>
            <a:r>
              <a:rPr lang="en-GB" sz="800" dirty="0" err="1" smtClean="0"/>
              <a:t>TierValueMaxTerm</a:t>
            </a:r>
            <a:r>
              <a:rPr lang="en-GB" sz="800" b="1" dirty="0" smtClean="0"/>
              <a:t> M </a:t>
            </a:r>
            <a:r>
              <a:rPr lang="en-GB" sz="800" dirty="0" smtClean="0">
                <a:solidFill>
                  <a:srgbClr val="00B050"/>
                </a:solidFill>
              </a:rPr>
              <a:t>25</a:t>
            </a:r>
            <a:endParaRPr lang="en-GB" sz="800" dirty="0">
              <a:solidFill>
                <a:srgbClr val="00B050"/>
              </a:solidFill>
            </a:endParaRPr>
          </a:p>
          <a:p>
            <a:pPr marL="171450" indent="-171450">
              <a:buFont typeface="Arial" charset="0"/>
              <a:buChar char="•"/>
            </a:pPr>
            <a:r>
              <a:rPr lang="en-US" sz="800" dirty="0" err="1" smtClean="0"/>
              <a:t>MaxTermPeriod</a:t>
            </a:r>
            <a:r>
              <a:rPr lang="en-US" sz="800" dirty="0" smtClean="0"/>
              <a:t> </a:t>
            </a:r>
            <a:r>
              <a:rPr lang="en-US" sz="800" dirty="0"/>
              <a:t>(Enumeration: </a:t>
            </a:r>
            <a:r>
              <a:rPr lang="en-US" sz="800" i="1" dirty="0" smtClean="0"/>
              <a:t>OB_Period1Code) </a:t>
            </a:r>
            <a:r>
              <a:rPr lang="en-US" sz="800" b="1" i="1" dirty="0" smtClean="0"/>
              <a:t>M </a:t>
            </a:r>
            <a:r>
              <a:rPr lang="en-US" sz="800" dirty="0">
                <a:solidFill>
                  <a:srgbClr val="00B050"/>
                </a:solidFill>
              </a:rPr>
              <a:t>“Year</a:t>
            </a:r>
            <a:r>
              <a:rPr lang="en-US" sz="800" dirty="0" smtClean="0">
                <a:solidFill>
                  <a:srgbClr val="00B050"/>
                </a:solidFill>
              </a:rPr>
              <a:t>”</a:t>
            </a:r>
            <a:endParaRPr lang="en-GB" sz="800" b="1" dirty="0"/>
          </a:p>
          <a:p>
            <a:pPr marL="171450" indent="-171450">
              <a:buFont typeface="Arial" charset="0"/>
              <a:buChar char="•"/>
            </a:pPr>
            <a:r>
              <a:rPr lang="en-GB" sz="800" dirty="0" err="1" smtClean="0"/>
              <a:t>LoanInterestChargingCoverage</a:t>
            </a:r>
            <a:r>
              <a:rPr lang="en-GB" sz="800" dirty="0" smtClean="0"/>
              <a:t> </a:t>
            </a:r>
            <a:r>
              <a:rPr lang="en-GB" sz="800" dirty="0"/>
              <a:t>(Enumeration: OB_TierBandType1Code</a:t>
            </a:r>
            <a:r>
              <a:rPr lang="en-GB" sz="800" dirty="0" smtClean="0"/>
              <a:t>) </a:t>
            </a:r>
            <a:r>
              <a:rPr lang="en-US" sz="800" dirty="0" smtClean="0">
                <a:solidFill>
                  <a:srgbClr val="00B050"/>
                </a:solidFill>
              </a:rPr>
              <a:t>“Whole”</a:t>
            </a:r>
            <a:endParaRPr lang="en-GB" sz="800" dirty="0"/>
          </a:p>
          <a:p>
            <a:pPr marL="171450" indent="-171450">
              <a:buFont typeface="Arial" charset="0"/>
              <a:buChar char="•"/>
            </a:pPr>
            <a:r>
              <a:rPr lang="en-GB" sz="800" dirty="0" err="1"/>
              <a:t>LoanProviderGuaranteedIndicator</a:t>
            </a:r>
            <a:endParaRPr lang="en-GB" sz="800" dirty="0"/>
          </a:p>
          <a:p>
            <a:pPr marL="171450" indent="-171450">
              <a:buFont typeface="Arial" charset="0"/>
              <a:buChar char="•"/>
            </a:pPr>
            <a:r>
              <a:rPr lang="en-GB" sz="800" dirty="0" smtClean="0"/>
              <a:t>APR </a:t>
            </a:r>
            <a:r>
              <a:rPr lang="en-GB" sz="800" dirty="0">
                <a:solidFill>
                  <a:srgbClr val="00B050"/>
                </a:solidFill>
              </a:rPr>
              <a:t>“</a:t>
            </a:r>
            <a:r>
              <a:rPr lang="en-GB" sz="800" dirty="0" smtClean="0">
                <a:solidFill>
                  <a:srgbClr val="00B050"/>
                </a:solidFill>
              </a:rPr>
              <a:t>7.9”</a:t>
            </a:r>
          </a:p>
          <a:p>
            <a:pPr marL="171450" indent="-171450">
              <a:buFont typeface="Arial" charset="0"/>
              <a:buChar char="•"/>
            </a:pPr>
            <a:r>
              <a:rPr lang="en-GB" sz="800" dirty="0" err="1"/>
              <a:t>LoanInterestChargingCoverage</a:t>
            </a:r>
            <a:r>
              <a:rPr lang="en-GB" sz="800" dirty="0"/>
              <a:t> (Enumeration: OB_TierBandType1Code) </a:t>
            </a:r>
            <a:r>
              <a:rPr lang="en-US" sz="800" dirty="0">
                <a:solidFill>
                  <a:srgbClr val="00B050"/>
                </a:solidFill>
              </a:rPr>
              <a:t>“Whole”</a:t>
            </a:r>
            <a:endParaRPr lang="en-GB" sz="800" dirty="0"/>
          </a:p>
          <a:p>
            <a:pPr marL="171450" indent="-171450">
              <a:buFont typeface="Arial" charset="0"/>
              <a:buChar char="•"/>
            </a:pPr>
            <a:r>
              <a:rPr lang="en-GB" sz="800" dirty="0" err="1"/>
              <a:t>LoanProviderGuaranteedIndicator</a:t>
            </a:r>
            <a:endParaRPr lang="en-GB" sz="800" dirty="0"/>
          </a:p>
          <a:p>
            <a:pPr marL="171450" indent="-171450">
              <a:buFont typeface="Arial" charset="0"/>
              <a:buChar char="•"/>
            </a:pPr>
            <a:r>
              <a:rPr lang="en-GB" sz="800" dirty="0"/>
              <a:t>OB_InterestFixedVariableType1Code (</a:t>
            </a:r>
            <a:r>
              <a:rPr lang="en-GB" sz="800" i="1" dirty="0"/>
              <a:t>OB_InterestFixedVariableType1Code</a:t>
            </a:r>
            <a:r>
              <a:rPr lang="en-GB" sz="800" i="1" dirty="0" smtClean="0"/>
              <a:t>)</a:t>
            </a:r>
            <a:r>
              <a:rPr lang="en-GB" sz="800" dirty="0">
                <a:solidFill>
                  <a:srgbClr val="00B050"/>
                </a:solidFill>
              </a:rPr>
              <a:t>“Variable”</a:t>
            </a:r>
          </a:p>
          <a:p>
            <a:pPr marL="171450" indent="-171450">
              <a:buFont typeface="Arial" charset="0"/>
              <a:buChar char="•"/>
            </a:pPr>
            <a:r>
              <a:rPr lang="en-GB" sz="800" dirty="0" err="1" smtClean="0"/>
              <a:t>RepAPR</a:t>
            </a:r>
            <a:r>
              <a:rPr lang="en-GB" sz="800" dirty="0" smtClean="0"/>
              <a:t> </a:t>
            </a:r>
            <a:r>
              <a:rPr lang="en-GB" sz="800" dirty="0">
                <a:solidFill>
                  <a:srgbClr val="00B050"/>
                </a:solidFill>
              </a:rPr>
              <a:t>“7.4”</a:t>
            </a:r>
          </a:p>
          <a:p>
            <a:pPr marL="171450" indent="-171450">
              <a:buFont typeface="Arial" charset="0"/>
              <a:buChar char="•"/>
            </a:pPr>
            <a:r>
              <a:rPr lang="en-GB" sz="800" dirty="0" err="1"/>
              <a:t>LoanProviderInterestRateType</a:t>
            </a:r>
            <a:r>
              <a:rPr lang="en-GB" sz="800" dirty="0"/>
              <a:t> (Enumeration:</a:t>
            </a:r>
            <a:r>
              <a:rPr lang="en-GB" sz="800" i="1" dirty="0"/>
              <a:t>OB_InterestRateType1Code</a:t>
            </a:r>
            <a:r>
              <a:rPr lang="en-GB" sz="800" dirty="0"/>
              <a:t>) </a:t>
            </a:r>
            <a:r>
              <a:rPr lang="en-GB" sz="800" dirty="0">
                <a:solidFill>
                  <a:srgbClr val="00B050"/>
                </a:solidFill>
              </a:rPr>
              <a:t>“</a:t>
            </a:r>
            <a:r>
              <a:rPr lang="en-GB" sz="800" dirty="0" err="1">
                <a:solidFill>
                  <a:srgbClr val="00B050"/>
                </a:solidFill>
              </a:rPr>
              <a:t>LinkedBaseRate</a:t>
            </a:r>
            <a:r>
              <a:rPr lang="en-GB" sz="800" dirty="0">
                <a:solidFill>
                  <a:srgbClr val="00B050"/>
                </a:solidFill>
              </a:rPr>
              <a:t>”</a:t>
            </a:r>
          </a:p>
          <a:p>
            <a:pPr marL="171450" indent="-171450">
              <a:buFont typeface="Arial" charset="0"/>
              <a:buChar char="•"/>
            </a:pPr>
            <a:r>
              <a:rPr lang="en-GB" sz="800" dirty="0" err="1" smtClean="0"/>
              <a:t>OtherLoanProviderInterestType</a:t>
            </a:r>
            <a:endParaRPr lang="en-GB" sz="800" dirty="0"/>
          </a:p>
          <a:p>
            <a:pPr marL="171450" indent="-171450">
              <a:buFont typeface="Arial" charset="0"/>
              <a:buChar char="•"/>
            </a:pPr>
            <a:r>
              <a:rPr lang="en-GB" sz="800" dirty="0" err="1"/>
              <a:t>LoanProviderInterestRate</a:t>
            </a:r>
            <a:r>
              <a:rPr lang="en-GB" sz="800" dirty="0"/>
              <a:t> </a:t>
            </a:r>
            <a:endParaRPr lang="en-GB" sz="800" dirty="0">
              <a:solidFill>
                <a:srgbClr val="00B050"/>
              </a:solidFill>
            </a:endParaRPr>
          </a:p>
          <a:p>
            <a:pPr marL="171450" indent="-171450">
              <a:buFont typeface="Arial" charset="0"/>
              <a:buChar char="•"/>
            </a:pPr>
            <a:r>
              <a:rPr lang="en-GB" sz="800" dirty="0"/>
              <a:t>Notes </a:t>
            </a:r>
            <a:r>
              <a:rPr lang="en-GB" sz="800" b="1" dirty="0"/>
              <a:t>0</a:t>
            </a:r>
            <a:r>
              <a:rPr lang="en-GB" sz="800" b="1" dirty="0" smtClean="0"/>
              <a:t>..*”</a:t>
            </a:r>
            <a:endParaRPr lang="en-GB" sz="800" dirty="0"/>
          </a:p>
        </p:txBody>
      </p:sp>
      <p:cxnSp>
        <p:nvCxnSpPr>
          <p:cNvPr id="35" name="Elbow Connector 34"/>
          <p:cNvCxnSpPr>
            <a:cxnSpLocks/>
            <a:stCxn id="29" idx="2"/>
            <a:endCxn id="36" idx="1"/>
          </p:cNvCxnSpPr>
          <p:nvPr/>
        </p:nvCxnSpPr>
        <p:spPr>
          <a:xfrm rot="16200000" flipH="1">
            <a:off x="4183274" y="1592069"/>
            <a:ext cx="2483630" cy="4226459"/>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7538319" y="4751172"/>
            <a:ext cx="1303113"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LoanInterestFeesCharges</a:t>
            </a:r>
            <a:endParaRPr lang="en-GB" sz="800" dirty="0">
              <a:solidFill>
                <a:schemeClr val="tx1"/>
              </a:solidFill>
            </a:endParaRPr>
          </a:p>
        </p:txBody>
      </p:sp>
      <p:cxnSp>
        <p:nvCxnSpPr>
          <p:cNvPr id="37" name="Elbow Connector 36"/>
          <p:cNvCxnSpPr>
            <a:stCxn id="32" idx="3"/>
            <a:endCxn id="36" idx="0"/>
          </p:cNvCxnSpPr>
          <p:nvPr/>
        </p:nvCxnSpPr>
        <p:spPr>
          <a:xfrm>
            <a:off x="5459558" y="2275326"/>
            <a:ext cx="2730318" cy="2475846"/>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648744" y="1196752"/>
            <a:ext cx="3217547" cy="461665"/>
          </a:xfrm>
          <a:prstGeom prst="rect">
            <a:avLst/>
          </a:prstGeom>
          <a:noFill/>
        </p:spPr>
        <p:txBody>
          <a:bodyPr wrap="none" rtlCol="0">
            <a:spAutoFit/>
          </a:bodyPr>
          <a:lstStyle/>
          <a:p>
            <a:pPr marL="171450" indent="-171450">
              <a:buFont typeface="Arial" charset="0"/>
              <a:buChar char="•"/>
            </a:pPr>
            <a:r>
              <a:rPr lang="en-GB" sz="800" dirty="0" err="1"/>
              <a:t>TierBandMethod</a:t>
            </a:r>
            <a:r>
              <a:rPr lang="en-GB" sz="800" dirty="0"/>
              <a:t> (Enumeration:</a:t>
            </a:r>
            <a:r>
              <a:rPr lang="en-GB" sz="800" i="1" dirty="0"/>
              <a:t>OB_TierBandType1Code</a:t>
            </a:r>
            <a:r>
              <a:rPr lang="en-GB" sz="800" dirty="0"/>
              <a:t>) </a:t>
            </a:r>
            <a:r>
              <a:rPr lang="en-GB" sz="800" b="1" dirty="0" smtClean="0"/>
              <a:t>M </a:t>
            </a:r>
            <a:r>
              <a:rPr lang="en-GB" sz="800" dirty="0" smtClean="0">
                <a:solidFill>
                  <a:srgbClr val="00B050"/>
                </a:solidFill>
              </a:rPr>
              <a:t>“Tiered”</a:t>
            </a:r>
            <a:endParaRPr lang="en-GB" sz="800" dirty="0">
              <a:solidFill>
                <a:srgbClr val="00B050"/>
              </a:solidFill>
            </a:endParaRPr>
          </a:p>
          <a:p>
            <a:pPr marL="171450" indent="-171450">
              <a:buFont typeface="Arial" charset="0"/>
              <a:buChar char="•"/>
            </a:pPr>
            <a:r>
              <a:rPr lang="en-GB" sz="800" dirty="0" smtClean="0"/>
              <a:t>Identification </a:t>
            </a:r>
            <a:r>
              <a:rPr lang="en-GB" sz="800" b="1" dirty="0" smtClean="0"/>
              <a:t> </a:t>
            </a:r>
            <a:r>
              <a:rPr lang="en-GB" sz="800" dirty="0">
                <a:solidFill>
                  <a:srgbClr val="00B050"/>
                </a:solidFill>
              </a:rPr>
              <a:t>1</a:t>
            </a:r>
          </a:p>
          <a:p>
            <a:pPr marL="171450" indent="-171450">
              <a:buFont typeface="Arial" charset="0"/>
              <a:buChar char="•"/>
            </a:pPr>
            <a:r>
              <a:rPr lang="en-GB" sz="800" dirty="0" smtClean="0"/>
              <a:t>Notes </a:t>
            </a:r>
            <a:r>
              <a:rPr lang="en-GB" sz="800" dirty="0"/>
              <a:t>0..*</a:t>
            </a:r>
          </a:p>
        </p:txBody>
      </p:sp>
      <p:sp>
        <p:nvSpPr>
          <p:cNvPr id="40" name="TextBox 39"/>
          <p:cNvSpPr txBox="1"/>
          <p:nvPr/>
        </p:nvSpPr>
        <p:spPr>
          <a:xfrm>
            <a:off x="389810" y="5373216"/>
            <a:ext cx="7011462" cy="646331"/>
          </a:xfrm>
          <a:prstGeom prst="rect">
            <a:avLst/>
          </a:prstGeom>
          <a:noFill/>
        </p:spPr>
        <p:txBody>
          <a:bodyPr wrap="square" rtlCol="0">
            <a:spAutoFit/>
          </a:bodyPr>
          <a:lstStyle/>
          <a:p>
            <a:r>
              <a:rPr lang="en-GB" sz="1200" b="1" dirty="0"/>
              <a:t>Example</a:t>
            </a:r>
            <a:r>
              <a:rPr lang="en-GB" sz="1200" b="1" dirty="0" smtClean="0"/>
              <a:t>: </a:t>
            </a:r>
            <a:r>
              <a:rPr lang="en-GB" sz="1200" dirty="0">
                <a:solidFill>
                  <a:schemeClr val="tx2"/>
                </a:solidFill>
              </a:rPr>
              <a:t>Lloyds  Base Rate Loan</a:t>
            </a:r>
          </a:p>
          <a:p>
            <a:r>
              <a:rPr lang="en-GB" sz="1200" b="1" dirty="0">
                <a:hlinkClick r:id="rId2"/>
              </a:rPr>
              <a:t>http://www.lloydsbank.com/business/retail-business/loans-and-financing/loans/base-rate-business-loan.asp?WT.ac=RBB_Loans_Base_FOM#tab-row-3</a:t>
            </a:r>
            <a:r>
              <a:rPr lang="en-GB" sz="1200" b="1" dirty="0"/>
              <a:t> </a:t>
            </a:r>
          </a:p>
        </p:txBody>
      </p:sp>
    </p:spTree>
    <p:extLst>
      <p:ext uri="{BB962C8B-B14F-4D97-AF65-F5344CB8AC3E}">
        <p14:creationId xmlns:p14="http://schemas.microsoft.com/office/powerpoint/2010/main" val="102781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a:t>
            </a:r>
            <a:r>
              <a:rPr lang="en-GB" sz="1800" dirty="0" smtClean="0">
                <a:solidFill>
                  <a:srgbClr val="FF0000"/>
                </a:solidFill>
              </a:rPr>
              <a:t>publish</a:t>
            </a:r>
            <a:r>
              <a:rPr lang="en-GB" sz="1800" dirty="0">
                <a:solidFill>
                  <a:srgbClr val="FF0000"/>
                </a:solidFill>
              </a:rPr>
              <a:t> t</a:t>
            </a:r>
            <a:r>
              <a:rPr lang="en-GB" sz="1800" dirty="0" smtClean="0">
                <a:solidFill>
                  <a:srgbClr val="FF0000"/>
                </a:solidFill>
              </a:rPr>
              <a:t>iered APR and </a:t>
            </a:r>
            <a:r>
              <a:rPr lang="en-GB" sz="1800" dirty="0">
                <a:solidFill>
                  <a:srgbClr val="FF0000"/>
                </a:solidFill>
              </a:rPr>
              <a:t>t</a:t>
            </a:r>
            <a:r>
              <a:rPr lang="en-GB" sz="1800" dirty="0" smtClean="0">
                <a:solidFill>
                  <a:srgbClr val="FF0000"/>
                </a:solidFill>
              </a:rPr>
              <a:t>iered arrangement Fee?</a:t>
            </a:r>
            <a:br>
              <a:rPr lang="en-GB" sz="1800" dirty="0" smtClean="0">
                <a:solidFill>
                  <a:srgbClr val="FF0000"/>
                </a:solidFill>
              </a:rPr>
            </a:br>
            <a:r>
              <a:rPr lang="en-GB" sz="1800" dirty="0" smtClean="0">
                <a:solidFill>
                  <a:srgbClr val="FF0000"/>
                </a:solidFill>
              </a:rPr>
              <a:t>Continued…</a:t>
            </a:r>
            <a:endParaRPr lang="en-GB" sz="1800" dirty="0">
              <a:solidFill>
                <a:srgbClr val="FF0000"/>
              </a:solidFill>
            </a:endParaRP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8</a:t>
            </a:fld>
            <a:endParaRPr lang="en-GB" dirty="0"/>
          </a:p>
        </p:txBody>
      </p:sp>
      <p:sp>
        <p:nvSpPr>
          <p:cNvPr id="40" name="TextBox 39"/>
          <p:cNvSpPr txBox="1"/>
          <p:nvPr/>
        </p:nvSpPr>
        <p:spPr>
          <a:xfrm>
            <a:off x="389810" y="5373216"/>
            <a:ext cx="4907155" cy="276999"/>
          </a:xfrm>
          <a:prstGeom prst="rect">
            <a:avLst/>
          </a:prstGeom>
          <a:noFill/>
        </p:spPr>
        <p:txBody>
          <a:bodyPr wrap="square" rtlCol="0">
            <a:spAutoFit/>
          </a:bodyPr>
          <a:lstStyle/>
          <a:p>
            <a:r>
              <a:rPr lang="en-GB" sz="1200" b="1" dirty="0"/>
              <a:t>Example</a:t>
            </a:r>
            <a:r>
              <a:rPr lang="en-GB" sz="1200" b="1" dirty="0" smtClean="0"/>
              <a:t>: </a:t>
            </a:r>
            <a:r>
              <a:rPr lang="en-GB" sz="1200" b="1" dirty="0" smtClean="0">
                <a:hlinkClick r:id="rId2"/>
              </a:rPr>
              <a:t>Lloyds Fixed Rate Loan</a:t>
            </a:r>
            <a:endParaRPr lang="en-GB" sz="1200" b="1" dirty="0"/>
          </a:p>
        </p:txBody>
      </p:sp>
      <p:sp>
        <p:nvSpPr>
          <p:cNvPr id="17" name="Rectangle 16"/>
          <p:cNvSpPr/>
          <p:nvPr/>
        </p:nvSpPr>
        <p:spPr>
          <a:xfrm>
            <a:off x="928554" y="1772816"/>
            <a:ext cx="1538327"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LoanInterestFeesCharges</a:t>
            </a:r>
            <a:endParaRPr lang="en-GB" sz="800" dirty="0">
              <a:solidFill>
                <a:schemeClr val="tx1"/>
              </a:solidFill>
            </a:endParaRPr>
          </a:p>
        </p:txBody>
      </p:sp>
      <p:sp>
        <p:nvSpPr>
          <p:cNvPr id="18" name="TextBox 17"/>
          <p:cNvSpPr txBox="1"/>
          <p:nvPr/>
        </p:nvSpPr>
        <p:spPr>
          <a:xfrm>
            <a:off x="5851257" y="1772816"/>
            <a:ext cx="3094117" cy="1815882"/>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(Enumeration:OB_FeeType1Code) </a:t>
            </a:r>
            <a:r>
              <a:rPr lang="en-GB" sz="800" b="1" dirty="0" smtClean="0"/>
              <a:t>M </a:t>
            </a:r>
            <a:r>
              <a:rPr lang="en-GB" sz="800" b="1" dirty="0" smtClean="0">
                <a:solidFill>
                  <a:srgbClr val="00B050"/>
                </a:solidFill>
              </a:rPr>
              <a:t>“Arrangement Fee”</a:t>
            </a:r>
            <a:endParaRPr lang="en-GB" sz="800" dirty="0">
              <a:solidFill>
                <a:srgbClr val="00B050"/>
              </a:solidFill>
            </a:endParaRPr>
          </a:p>
          <a:p>
            <a:pPr marL="171450" indent="-171450">
              <a:buFont typeface="Arial" charset="0"/>
              <a:buChar char="•"/>
            </a:pPr>
            <a:r>
              <a:rPr lang="en-GB" sz="800" dirty="0" err="1"/>
              <a:t>OtherFeeType</a:t>
            </a:r>
            <a:r>
              <a:rPr lang="en-GB" sz="800" dirty="0"/>
              <a:t> (</a:t>
            </a:r>
            <a:r>
              <a:rPr lang="en-GB" sz="800" dirty="0" err="1"/>
              <a:t>OtherCodeType</a:t>
            </a:r>
            <a:r>
              <a:rPr lang="en-GB" sz="800" dirty="0" smtClean="0"/>
              <a:t>)</a:t>
            </a:r>
          </a:p>
          <a:p>
            <a:pPr marL="171450" indent="-171450">
              <a:buFont typeface="Arial" charset="0"/>
              <a:buChar char="•"/>
            </a:pPr>
            <a:r>
              <a:rPr lang="en-GB" sz="800" dirty="0" err="1" smtClean="0"/>
              <a:t>NegotiableIndicator</a:t>
            </a:r>
            <a:r>
              <a:rPr lang="en-GB" sz="800" dirty="0" smtClean="0"/>
              <a:t> </a:t>
            </a:r>
            <a:endParaRPr lang="en-GB" sz="800" dirty="0"/>
          </a:p>
          <a:p>
            <a:pPr marL="171450" indent="-171450">
              <a:buFont typeface="Arial" charset="0"/>
              <a:buChar char="•"/>
            </a:pPr>
            <a:r>
              <a:rPr lang="en-GB" sz="800" dirty="0" err="1" smtClean="0"/>
              <a:t>FeeAmount</a:t>
            </a:r>
            <a:r>
              <a:rPr lang="en-GB" sz="800" dirty="0" smtClean="0"/>
              <a:t> </a:t>
            </a:r>
            <a:r>
              <a:rPr lang="en-GB" sz="800" dirty="0" smtClean="0">
                <a:solidFill>
                  <a:srgbClr val="00B050"/>
                </a:solidFill>
              </a:rPr>
              <a:t>[100], [175], [250]</a:t>
            </a:r>
            <a:endParaRPr lang="en-GB" sz="800" dirty="0">
              <a:solidFill>
                <a:srgbClr val="00B050"/>
              </a:solidFill>
            </a:endParaRPr>
          </a:p>
          <a:p>
            <a:pPr marL="171450" indent="-171450">
              <a:buFont typeface="Arial" charset="0"/>
              <a:buChar char="•"/>
            </a:pPr>
            <a:r>
              <a:rPr lang="en-GB" sz="800" dirty="0" err="1" smtClean="0"/>
              <a:t>FeeRate</a:t>
            </a:r>
            <a:r>
              <a:rPr lang="en-GB" sz="800" dirty="0" smtClean="0"/>
              <a:t> </a:t>
            </a:r>
            <a:r>
              <a:rPr lang="en-GB" sz="800" dirty="0" smtClean="0">
                <a:solidFill>
                  <a:srgbClr val="00B050"/>
                </a:solidFill>
              </a:rPr>
              <a:t>[1.5], [1..]</a:t>
            </a:r>
            <a:endParaRPr lang="en-GB" sz="800" dirty="0">
              <a:solidFill>
                <a:srgbClr val="00B050"/>
              </a:solidFill>
            </a:endParaRPr>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smtClean="0"/>
              <a:t>OB_InterestRateType1Code) </a:t>
            </a:r>
            <a:r>
              <a:rPr lang="en-GB" sz="800" i="1" dirty="0" smtClean="0">
                <a:solidFill>
                  <a:srgbClr val="00B050"/>
                </a:solidFill>
              </a:rPr>
              <a:t>“Gross” </a:t>
            </a:r>
            <a:endParaRPr lang="en-GB" sz="800" i="1" dirty="0">
              <a:solidFill>
                <a:srgbClr val="00B050"/>
              </a:solidFill>
            </a:endParaRP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smtClean="0"/>
              <a:t>) </a:t>
            </a:r>
            <a:r>
              <a:rPr lang="en-GB" sz="800" b="1" dirty="0" smtClean="0"/>
              <a:t>M</a:t>
            </a:r>
          </a:p>
          <a:p>
            <a:r>
              <a:rPr lang="en-GB" sz="800" b="1" dirty="0"/>
              <a:t>		 </a:t>
            </a:r>
            <a:r>
              <a:rPr lang="en-GB" sz="800" b="1" dirty="0" smtClean="0">
                <a:solidFill>
                  <a:srgbClr val="00B050"/>
                </a:solidFill>
              </a:rPr>
              <a:t>“</a:t>
            </a:r>
            <a:r>
              <a:rPr lang="en-GB" sz="800" b="1" dirty="0" err="1" smtClean="0">
                <a:solidFill>
                  <a:srgbClr val="00B050"/>
                </a:solidFill>
              </a:rPr>
              <a:t>OnOpening</a:t>
            </a:r>
            <a:r>
              <a:rPr lang="en-GB" sz="800" b="1" dirty="0" smtClean="0">
                <a:solidFill>
                  <a:srgbClr val="00B050"/>
                </a:solidFill>
              </a:rPr>
              <a:t>”</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smtClean="0"/>
              <a:t>M</a:t>
            </a:r>
          </a:p>
          <a:p>
            <a:r>
              <a:rPr lang="en-GB" sz="800" b="1" dirty="0"/>
              <a:t>	</a:t>
            </a:r>
            <a:r>
              <a:rPr lang="en-GB" sz="800" b="1" dirty="0" smtClean="0"/>
              <a:t>	</a:t>
            </a:r>
            <a:r>
              <a:rPr lang="en-GB" sz="800" b="1" dirty="0">
                <a:solidFill>
                  <a:srgbClr val="00B050"/>
                </a:solidFill>
              </a:rPr>
              <a:t>“</a:t>
            </a:r>
            <a:r>
              <a:rPr lang="en-GB" sz="800" b="1" dirty="0" err="1">
                <a:solidFill>
                  <a:srgbClr val="00B050"/>
                </a:solidFill>
              </a:rPr>
              <a:t>OnOpening</a:t>
            </a:r>
            <a:r>
              <a:rPr lang="en-GB" sz="800" b="1" dirty="0" smtClean="0">
                <a:solidFill>
                  <a:srgbClr val="00B050"/>
                </a:solidFill>
              </a:rPr>
              <a:t>”</a:t>
            </a:r>
            <a:endParaRPr lang="en-GB" sz="800" dirty="0"/>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9" name="Rectangle 18"/>
          <p:cNvSpPr/>
          <p:nvPr/>
        </p:nvSpPr>
        <p:spPr>
          <a:xfrm>
            <a:off x="4051057" y="1772816"/>
            <a:ext cx="157653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LoanInterestFeesChargeDetail</a:t>
            </a:r>
            <a:endParaRPr lang="en-GB" sz="800" dirty="0">
              <a:solidFill>
                <a:schemeClr val="bg1"/>
              </a:solidFill>
            </a:endParaRPr>
          </a:p>
        </p:txBody>
      </p:sp>
      <p:sp>
        <p:nvSpPr>
          <p:cNvPr id="20" name="Rectangle 19"/>
          <p:cNvSpPr/>
          <p:nvPr/>
        </p:nvSpPr>
        <p:spPr>
          <a:xfrm>
            <a:off x="928554" y="2852936"/>
            <a:ext cx="1538327"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LoanInterestFeesChargeCap</a:t>
            </a:r>
            <a:endParaRPr lang="en-GB" sz="800" dirty="0">
              <a:solidFill>
                <a:schemeClr val="bg1"/>
              </a:solidFill>
            </a:endParaRPr>
          </a:p>
        </p:txBody>
      </p:sp>
      <p:sp>
        <p:nvSpPr>
          <p:cNvPr id="21" name="TextBox 20"/>
          <p:cNvSpPr txBox="1"/>
          <p:nvPr/>
        </p:nvSpPr>
        <p:spPr>
          <a:xfrm>
            <a:off x="2631437" y="2865422"/>
            <a:ext cx="3249608"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a:t>
            </a:r>
            <a:r>
              <a:rPr lang="en-GB" sz="800" dirty="0" smtClean="0"/>
              <a:t>..*)) </a:t>
            </a:r>
            <a:r>
              <a:rPr lang="en-GB" sz="800" b="1" dirty="0">
                <a:solidFill>
                  <a:srgbClr val="00B050"/>
                </a:solidFill>
              </a:rPr>
              <a:t>“Arrangement Fee</a:t>
            </a:r>
            <a:r>
              <a:rPr lang="en-GB" sz="800" b="1" dirty="0" smtClean="0">
                <a:solidFill>
                  <a:srgbClr val="00B050"/>
                </a:solidFill>
              </a:rPr>
              <a:t>”</a:t>
            </a:r>
            <a:endParaRPr lang="en-GB" sz="800"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MinMaxType</a:t>
            </a:r>
            <a:r>
              <a:rPr lang="en-GB" sz="800" dirty="0" smtClean="0"/>
              <a:t> </a:t>
            </a:r>
            <a:r>
              <a:rPr lang="en-GB" sz="800" dirty="0"/>
              <a:t>(Enumeration: </a:t>
            </a:r>
            <a:r>
              <a:rPr lang="en-GB" sz="800" dirty="0" smtClean="0"/>
              <a:t>OB_MinMaxType1Code</a:t>
            </a:r>
            <a:r>
              <a:rPr lang="en-GB" sz="800" dirty="0"/>
              <a:t>) </a:t>
            </a:r>
            <a:r>
              <a:rPr lang="en-GB" sz="800" b="1" dirty="0" smtClean="0"/>
              <a:t>M </a:t>
            </a:r>
            <a:r>
              <a:rPr lang="en-GB" sz="800" b="1" dirty="0" smtClean="0">
                <a:solidFill>
                  <a:srgbClr val="00B050"/>
                </a:solidFill>
              </a:rPr>
              <a:t>“</a:t>
            </a:r>
            <a:r>
              <a:rPr lang="en-GB" sz="800" b="1" dirty="0">
                <a:solidFill>
                  <a:srgbClr val="00B050"/>
                </a:solidFill>
              </a:rPr>
              <a:t>Minimum”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smtClean="0"/>
              <a:t>FeeCapAmount</a:t>
            </a:r>
            <a:r>
              <a:rPr lang="en-GB" sz="800" dirty="0" smtClean="0"/>
              <a:t>  </a:t>
            </a:r>
            <a:r>
              <a:rPr lang="en-GB" sz="800" b="1" dirty="0" smtClean="0">
                <a:solidFill>
                  <a:srgbClr val="00B050"/>
                </a:solidFill>
              </a:rPr>
              <a:t>250</a:t>
            </a:r>
          </a:p>
          <a:p>
            <a:pPr marL="171450" indent="-171450">
              <a:buFont typeface="Arial" charset="0"/>
              <a:buChar char="•"/>
            </a:pPr>
            <a:r>
              <a:rPr lang="en-GB" sz="800" dirty="0" err="1" smtClean="0"/>
              <a:t>CappingPeriod</a:t>
            </a:r>
            <a:r>
              <a:rPr lang="en-GB" sz="800" dirty="0" smtClean="0"/>
              <a:t> </a:t>
            </a:r>
            <a:r>
              <a:rPr lang="en-GB" sz="800" dirty="0"/>
              <a:t>(</a:t>
            </a:r>
            <a:r>
              <a:rPr lang="en-GB" sz="800" dirty="0" smtClean="0"/>
              <a:t>Enumeration:</a:t>
            </a:r>
            <a:r>
              <a:rPr lang="en-GB" sz="800" i="1" dirty="0"/>
              <a:t> OB_FeeFrequency1Code</a:t>
            </a:r>
            <a:r>
              <a:rPr lang="en-GB" sz="800" dirty="0" smtClean="0"/>
              <a:t>)</a:t>
            </a:r>
            <a:r>
              <a:rPr lang="en-GB" sz="800" b="1" dirty="0">
                <a:solidFill>
                  <a:srgbClr val="00B050"/>
                </a:solidFill>
              </a:rPr>
              <a:t> “</a:t>
            </a:r>
            <a:r>
              <a:rPr lang="en-GB" sz="800" b="1" dirty="0" err="1">
                <a:solidFill>
                  <a:srgbClr val="00B050"/>
                </a:solidFill>
              </a:rPr>
              <a:t>OnOpening</a:t>
            </a:r>
            <a:r>
              <a:rPr lang="en-GB" sz="800" b="1" dirty="0" smtClean="0">
                <a:solidFill>
                  <a:srgbClr val="00B050"/>
                </a:solidFill>
              </a:rPr>
              <a:t>”</a:t>
            </a:r>
            <a:endParaRPr lang="en-GB" sz="800" dirty="0"/>
          </a:p>
          <a:p>
            <a:pPr marL="171450" indent="-171450">
              <a:buFont typeface="Arial" charset="0"/>
              <a:buChar char="•"/>
            </a:pPr>
            <a:r>
              <a:rPr lang="en-GB" sz="800" dirty="0"/>
              <a:t>Notes(0..*)</a:t>
            </a:r>
          </a:p>
        </p:txBody>
      </p:sp>
      <p:cxnSp>
        <p:nvCxnSpPr>
          <p:cNvPr id="22" name="Straight Arrow Connector 21"/>
          <p:cNvCxnSpPr>
            <a:stCxn id="17" idx="2"/>
            <a:endCxn id="20" idx="0"/>
          </p:cNvCxnSpPr>
          <p:nvPr/>
        </p:nvCxnSpPr>
        <p:spPr>
          <a:xfrm>
            <a:off x="1697718" y="2164699"/>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3"/>
            <a:endCxn id="19" idx="1"/>
          </p:cNvCxnSpPr>
          <p:nvPr/>
        </p:nvCxnSpPr>
        <p:spPr>
          <a:xfrm>
            <a:off x="2466881" y="1968758"/>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236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4710200" cy="369332"/>
          </a:xfrm>
          <a:prstGeom prst="rect">
            <a:avLst/>
          </a:prstGeom>
          <a:noFill/>
        </p:spPr>
        <p:txBody>
          <a:bodyPr wrap="none" rtlCol="0">
            <a:spAutoFit/>
          </a:bodyPr>
          <a:lstStyle/>
          <a:p>
            <a:r>
              <a:rPr lang="en-GB" b="1" dirty="0">
                <a:solidFill>
                  <a:srgbClr val="FF0000"/>
                </a:solidFill>
              </a:rPr>
              <a:t>What if I wish to </a:t>
            </a:r>
            <a:r>
              <a:rPr lang="en-GB" b="1" dirty="0" smtClean="0">
                <a:solidFill>
                  <a:srgbClr val="FF0000"/>
                </a:solidFill>
              </a:rPr>
              <a:t>prepay(i.e. Overpay) the loan?</a:t>
            </a:r>
            <a:endParaRPr lang="en-GB" b="1" dirty="0">
              <a:solidFill>
                <a:srgbClr val="FF0000"/>
              </a:solidFill>
            </a:endParaRPr>
          </a:p>
        </p:txBody>
      </p:sp>
      <p:sp>
        <p:nvSpPr>
          <p:cNvPr id="18" name="TextBox 17"/>
          <p:cNvSpPr txBox="1"/>
          <p:nvPr/>
        </p:nvSpPr>
        <p:spPr>
          <a:xfrm>
            <a:off x="128464" y="5487615"/>
            <a:ext cx="8928992" cy="646331"/>
          </a:xfrm>
          <a:prstGeom prst="rect">
            <a:avLst/>
          </a:prstGeom>
          <a:noFill/>
        </p:spPr>
        <p:txBody>
          <a:bodyPr wrap="square" rtlCol="0">
            <a:spAutoFit/>
          </a:bodyPr>
          <a:lstStyle/>
          <a:p>
            <a:r>
              <a:rPr lang="en-GB" sz="1200" b="1" dirty="0"/>
              <a:t>Example: </a:t>
            </a:r>
            <a:r>
              <a:rPr lang="en-GB" sz="1200" dirty="0">
                <a:solidFill>
                  <a:schemeClr val="tx2"/>
                </a:solidFill>
              </a:rPr>
              <a:t>HSBC Flexible Business Loan</a:t>
            </a:r>
            <a:endParaRPr lang="en-GB" sz="1200" dirty="0">
              <a:solidFill>
                <a:schemeClr val="tx2"/>
              </a:solidFill>
              <a:hlinkClick r:id="rId2"/>
            </a:endParaRPr>
          </a:p>
          <a:p>
            <a:r>
              <a:rPr lang="en-GB" sz="1200" dirty="0">
                <a:hlinkClick r:id="rId3"/>
              </a:rPr>
              <a:t>http://www.business.hsbc.uk/en-gb/finance-and-borrowing/credit-and-lending/small-business-loan</a:t>
            </a:r>
            <a:endParaRPr lang="en-GB" sz="1200" dirty="0"/>
          </a:p>
          <a:p>
            <a:r>
              <a:rPr lang="en-GB" sz="1200" i="1" dirty="0"/>
              <a:t>www.business.hsbc.uk/-/media/library/business-</a:t>
            </a:r>
            <a:r>
              <a:rPr lang="en-GB" sz="1200" i="1" dirty="0" err="1"/>
              <a:t>uk</a:t>
            </a:r>
            <a:r>
              <a:rPr lang="en-GB" sz="1200" i="1" dirty="0"/>
              <a:t>/.../business-banking-</a:t>
            </a:r>
            <a:r>
              <a:rPr lang="en-GB" sz="1200" i="1" dirty="0" err="1"/>
              <a:t>pricelist.pdf</a:t>
            </a:r>
            <a:r>
              <a:rPr lang="en-GB" sz="1200" dirty="0" err="1">
                <a:hlinkClick r:id="rId4"/>
              </a:rPr>
              <a:t>Cached</a:t>
            </a:r>
            <a:endParaRPr lang="en-GB" sz="1200" dirty="0"/>
          </a:p>
        </p:txBody>
      </p:sp>
      <p:sp>
        <p:nvSpPr>
          <p:cNvPr id="34" name="Rectangle 33"/>
          <p:cNvSpPr/>
          <p:nvPr/>
        </p:nvSpPr>
        <p:spPr>
          <a:xfrm>
            <a:off x="539246" y="23980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Repayment</a:t>
            </a:r>
            <a:endParaRPr lang="en-GB" sz="800" dirty="0"/>
          </a:p>
        </p:txBody>
      </p:sp>
      <p:cxnSp>
        <p:nvCxnSpPr>
          <p:cNvPr id="35" name="Straight Arrow Connector 34"/>
          <p:cNvCxnSpPr>
            <a:stCxn id="34" idx="3"/>
            <a:endCxn id="59" idx="1"/>
          </p:cNvCxnSpPr>
          <p:nvPr/>
        </p:nvCxnSpPr>
        <p:spPr>
          <a:xfrm flipV="1">
            <a:off x="1691374" y="2574632"/>
            <a:ext cx="1144158" cy="340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16496" y="1023119"/>
            <a:ext cx="3714478" cy="1077218"/>
          </a:xfrm>
          <a:prstGeom prst="rect">
            <a:avLst/>
          </a:prstGeom>
          <a:noFill/>
        </p:spPr>
        <p:txBody>
          <a:bodyPr wrap="none" rtlCol="0">
            <a:spAutoFit/>
          </a:bodyPr>
          <a:lstStyle/>
          <a:p>
            <a:pPr marL="171450" indent="-171450">
              <a:buFont typeface="Arial" charset="0"/>
              <a:buChar char="•"/>
            </a:pPr>
            <a:r>
              <a:rPr lang="en-GB" sz="800" dirty="0" err="1" smtClean="0"/>
              <a:t>RepaymentType</a:t>
            </a:r>
            <a:r>
              <a:rPr lang="en-GB" sz="800" dirty="0" smtClean="0"/>
              <a:t> </a:t>
            </a:r>
            <a:r>
              <a:rPr lang="en-GB" sz="800" dirty="0"/>
              <a:t>(</a:t>
            </a:r>
            <a:r>
              <a:rPr lang="en-GB" sz="800" dirty="0" smtClean="0"/>
              <a:t>OB_RepaymentType1Code</a:t>
            </a:r>
            <a:r>
              <a:rPr lang="en-GB" sz="800" dirty="0"/>
              <a:t>) </a:t>
            </a:r>
            <a:r>
              <a:rPr lang="en-GB" sz="800" dirty="0">
                <a:solidFill>
                  <a:srgbClr val="00B050"/>
                </a:solidFill>
              </a:rPr>
              <a:t>“</a:t>
            </a:r>
            <a:r>
              <a:rPr lang="en-GB" sz="800" dirty="0" err="1" smtClean="0">
                <a:solidFill>
                  <a:srgbClr val="00B050"/>
                </a:solidFill>
              </a:rPr>
              <a:t>CapitalAndInterest</a:t>
            </a:r>
            <a:r>
              <a:rPr lang="en-GB" sz="800" dirty="0" smtClean="0">
                <a:solidFill>
                  <a:srgbClr val="00B050"/>
                </a:solidFill>
              </a:rPr>
              <a:t>”</a:t>
            </a:r>
          </a:p>
          <a:p>
            <a:pPr marL="171450" indent="-171450">
              <a:buFont typeface="Arial" charset="0"/>
              <a:buChar char="•"/>
            </a:pPr>
            <a:r>
              <a:rPr lang="en-GB" sz="800" dirty="0" err="1" smtClean="0"/>
              <a:t>OtherRepaymentType</a:t>
            </a:r>
            <a:r>
              <a:rPr lang="en-GB" sz="800" dirty="0" smtClean="0"/>
              <a:t> </a:t>
            </a:r>
            <a:r>
              <a:rPr lang="en-GB" sz="800" dirty="0"/>
              <a:t>(</a:t>
            </a:r>
            <a:r>
              <a:rPr lang="en-GB" sz="800" dirty="0" err="1"/>
              <a:t>OtherCodeType</a:t>
            </a:r>
            <a:r>
              <a:rPr lang="en-GB" sz="800" dirty="0"/>
              <a:t>)</a:t>
            </a:r>
          </a:p>
          <a:p>
            <a:pPr marL="171450" indent="-171450">
              <a:buFont typeface="Arial" charset="0"/>
              <a:buChar char="•"/>
            </a:pPr>
            <a:r>
              <a:rPr lang="en-GB" sz="800" dirty="0" err="1"/>
              <a:t>RepaymentFrequency</a:t>
            </a:r>
            <a:r>
              <a:rPr lang="en-GB" sz="800" dirty="0"/>
              <a:t> (OB_RepaymentFrequency1Code)</a:t>
            </a:r>
            <a:r>
              <a:rPr lang="en-GB" sz="800" dirty="0">
                <a:solidFill>
                  <a:srgbClr val="00B050"/>
                </a:solidFill>
              </a:rPr>
              <a:t> “Monthly”,” Quarterly</a:t>
            </a:r>
            <a:r>
              <a:rPr lang="en-GB" sz="800" dirty="0" smtClean="0">
                <a:solidFill>
                  <a:srgbClr val="00B050"/>
                </a:solidFill>
              </a:rPr>
              <a:t>”</a:t>
            </a:r>
            <a:endParaRPr lang="en-GB" sz="800" dirty="0"/>
          </a:p>
          <a:p>
            <a:pPr marL="171450" indent="-171450">
              <a:buFont typeface="Arial" charset="0"/>
              <a:buChar char="•"/>
            </a:pPr>
            <a:r>
              <a:rPr lang="en-GB" sz="800" dirty="0" err="1"/>
              <a:t>OtherRepaymentFrequency</a:t>
            </a:r>
            <a:r>
              <a:rPr lang="en-GB" sz="800" dirty="0"/>
              <a:t> (</a:t>
            </a:r>
            <a:r>
              <a:rPr lang="en-GB" sz="800" dirty="0" err="1"/>
              <a:t>OtherCodeType</a:t>
            </a:r>
            <a:r>
              <a:rPr lang="en-GB" sz="800" dirty="0"/>
              <a:t>)</a:t>
            </a:r>
          </a:p>
          <a:p>
            <a:pPr marL="171450" indent="-171450">
              <a:buFont typeface="Arial" charset="0"/>
              <a:buChar char="•"/>
            </a:pPr>
            <a:r>
              <a:rPr lang="en-GB" sz="800" dirty="0" err="1"/>
              <a:t>AmountType</a:t>
            </a:r>
            <a:r>
              <a:rPr lang="en-GB" sz="800" dirty="0"/>
              <a:t>(</a:t>
            </a:r>
            <a:r>
              <a:rPr lang="en-GB" sz="800" dirty="0" err="1"/>
              <a:t>OB_RepaymentAmountType</a:t>
            </a:r>
            <a:r>
              <a:rPr lang="en-GB" sz="800" dirty="0" smtClean="0"/>
              <a:t>) </a:t>
            </a:r>
            <a:r>
              <a:rPr lang="en-GB" sz="800" dirty="0">
                <a:solidFill>
                  <a:srgbClr val="00B050"/>
                </a:solidFill>
              </a:rPr>
              <a:t>“</a:t>
            </a:r>
            <a:r>
              <a:rPr lang="en-GB" sz="800" dirty="0" err="1" smtClean="0">
                <a:solidFill>
                  <a:srgbClr val="00B050"/>
                </a:solidFill>
              </a:rPr>
              <a:t>CapitalAndInterest</a:t>
            </a:r>
            <a:r>
              <a:rPr lang="en-GB" sz="800" dirty="0" smtClean="0">
                <a:solidFill>
                  <a:srgbClr val="00B050"/>
                </a:solidFill>
              </a:rPr>
              <a:t>”</a:t>
            </a:r>
            <a:endParaRPr lang="en-GB" sz="800" dirty="0"/>
          </a:p>
          <a:p>
            <a:pPr marL="171450" indent="-171450">
              <a:buFont typeface="Arial" charset="0"/>
              <a:buChar char="•"/>
            </a:pPr>
            <a:r>
              <a:rPr lang="en-GB" sz="800" dirty="0" err="1"/>
              <a:t>OtherAmountType</a:t>
            </a:r>
            <a:r>
              <a:rPr lang="en-GB" sz="800" dirty="0"/>
              <a:t>(</a:t>
            </a:r>
            <a:r>
              <a:rPr lang="en-GB" sz="800" dirty="0" err="1"/>
              <a:t>OtherCodeType</a:t>
            </a:r>
            <a:r>
              <a:rPr lang="en-GB" sz="800" dirty="0"/>
              <a:t>)</a:t>
            </a:r>
          </a:p>
          <a:p>
            <a:pPr marL="171450" indent="-171450">
              <a:buFont typeface="Arial" charset="0"/>
              <a:buChar char="•"/>
            </a:pPr>
            <a:r>
              <a:rPr lang="en-GB" sz="800" dirty="0"/>
              <a:t>Notes</a:t>
            </a:r>
          </a:p>
          <a:p>
            <a:pPr marL="171450" indent="-171450">
              <a:buFont typeface="Arial" charset="0"/>
              <a:buChar char="•"/>
            </a:pPr>
            <a:endParaRPr lang="en-GB" sz="800" dirty="0"/>
          </a:p>
        </p:txBody>
      </p:sp>
      <p:sp>
        <p:nvSpPr>
          <p:cNvPr id="59" name="Rectangle 58"/>
          <p:cNvSpPr/>
          <p:nvPr/>
        </p:nvSpPr>
        <p:spPr>
          <a:xfrm>
            <a:off x="2835532" y="2394612"/>
            <a:ext cx="86409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RepaymentHoliday</a:t>
            </a:r>
            <a:endParaRPr lang="en-GB" sz="800" dirty="0"/>
          </a:p>
        </p:txBody>
      </p:sp>
      <p:sp>
        <p:nvSpPr>
          <p:cNvPr id="60" name="TextBox 59"/>
          <p:cNvSpPr txBox="1"/>
          <p:nvPr/>
        </p:nvSpPr>
        <p:spPr>
          <a:xfrm>
            <a:off x="3787405" y="2338969"/>
            <a:ext cx="2319866" cy="461665"/>
          </a:xfrm>
          <a:prstGeom prst="rect">
            <a:avLst/>
          </a:prstGeom>
          <a:noFill/>
        </p:spPr>
        <p:txBody>
          <a:bodyPr wrap="none" rtlCol="0">
            <a:spAutoFit/>
          </a:bodyPr>
          <a:lstStyle/>
          <a:p>
            <a:pPr marL="171450" indent="-171450">
              <a:buFont typeface="Arial" charset="0"/>
              <a:buChar char="•"/>
            </a:pPr>
            <a:r>
              <a:rPr lang="en-GB" sz="800" dirty="0" err="1" smtClean="0"/>
              <a:t>MaxHolidayLength</a:t>
            </a:r>
            <a:r>
              <a:rPr lang="en-GB" sz="800" dirty="0" smtClean="0"/>
              <a:t> </a:t>
            </a:r>
            <a:r>
              <a:rPr lang="en-GB" sz="800" b="1" dirty="0" smtClean="0">
                <a:solidFill>
                  <a:srgbClr val="00B050"/>
                </a:solidFill>
              </a:rPr>
              <a:t>3</a:t>
            </a:r>
          </a:p>
          <a:p>
            <a:pPr marL="171450" indent="-171450">
              <a:buFont typeface="Arial" charset="0"/>
              <a:buChar char="•"/>
            </a:pPr>
            <a:r>
              <a:rPr lang="en-GB" sz="800" dirty="0" err="1" smtClean="0"/>
              <a:t>MaxHolidayPeriod</a:t>
            </a:r>
            <a:r>
              <a:rPr lang="en-GB" sz="800" dirty="0" smtClean="0"/>
              <a:t> (OB_Period1Code</a:t>
            </a:r>
            <a:r>
              <a:rPr lang="en-GB" sz="800" dirty="0"/>
              <a:t>) </a:t>
            </a:r>
            <a:r>
              <a:rPr lang="en-GB" sz="800" dirty="0" smtClean="0">
                <a:solidFill>
                  <a:srgbClr val="00B050"/>
                </a:solidFill>
              </a:rPr>
              <a:t>“Month”</a:t>
            </a:r>
          </a:p>
          <a:p>
            <a:pPr marL="171450" indent="-171450">
              <a:buFont typeface="Arial" charset="0"/>
              <a:buChar char="•"/>
            </a:pPr>
            <a:r>
              <a:rPr lang="en-GB" sz="800" dirty="0" smtClean="0"/>
              <a:t>Notes</a:t>
            </a:r>
            <a:endParaRPr lang="en-GB" sz="800" dirty="0"/>
          </a:p>
        </p:txBody>
      </p:sp>
      <p:cxnSp>
        <p:nvCxnSpPr>
          <p:cNvPr id="62" name="Elbow Connector 61"/>
          <p:cNvCxnSpPr>
            <a:stCxn id="34" idx="2"/>
            <a:endCxn id="63" idx="0"/>
          </p:cNvCxnSpPr>
          <p:nvPr/>
        </p:nvCxnSpPr>
        <p:spPr>
          <a:xfrm rot="5400000">
            <a:off x="902264" y="2969440"/>
            <a:ext cx="424435" cy="165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344488" y="3182487"/>
            <a:ext cx="1538327"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tx1"/>
                </a:solidFill>
              </a:rPr>
              <a:t>RepaymentFeeCharges</a:t>
            </a:r>
            <a:endParaRPr lang="en-GB" sz="800" dirty="0">
              <a:solidFill>
                <a:schemeClr val="tx1"/>
              </a:solidFill>
            </a:endParaRPr>
          </a:p>
        </p:txBody>
      </p:sp>
      <p:sp>
        <p:nvSpPr>
          <p:cNvPr id="64" name="TextBox 63"/>
          <p:cNvSpPr txBox="1"/>
          <p:nvPr/>
        </p:nvSpPr>
        <p:spPr>
          <a:xfrm>
            <a:off x="5267191" y="3182487"/>
            <a:ext cx="3719288" cy="1569660"/>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(Enumeration:OB_FeeType1Code)</a:t>
            </a:r>
            <a:r>
              <a:rPr lang="en-GB" sz="800" dirty="0">
                <a:solidFill>
                  <a:srgbClr val="00B050"/>
                </a:solidFill>
              </a:rPr>
              <a:t> </a:t>
            </a:r>
            <a:r>
              <a:rPr lang="en-GB" sz="800" b="1" dirty="0" smtClean="0">
                <a:solidFill>
                  <a:srgbClr val="00B050"/>
                </a:solidFill>
              </a:rPr>
              <a:t>“</a:t>
            </a:r>
            <a:r>
              <a:rPr lang="en-GB" sz="800" b="1" dirty="0" err="1" smtClean="0">
                <a:solidFill>
                  <a:srgbClr val="00B050"/>
                </a:solidFill>
              </a:rPr>
              <a:t>PrepaymentFee</a:t>
            </a:r>
            <a:r>
              <a:rPr lang="en-GB" sz="800" b="1" dirty="0" smtClean="0">
                <a:solidFill>
                  <a:srgbClr val="00B050"/>
                </a:solidFill>
              </a:rPr>
              <a:t>”, </a:t>
            </a:r>
          </a:p>
          <a:p>
            <a:pPr marL="171450" indent="-171450">
              <a:buFont typeface="Arial" charset="0"/>
              <a:buChar char="•"/>
            </a:pPr>
            <a:r>
              <a:rPr lang="en-GB" sz="800" dirty="0" err="1" smtClean="0"/>
              <a:t>OtherFeeType</a:t>
            </a:r>
            <a:r>
              <a:rPr lang="en-GB" sz="800" dirty="0" smtClean="0"/>
              <a:t> </a:t>
            </a:r>
            <a:r>
              <a:rPr lang="en-GB" sz="800" dirty="0"/>
              <a:t>(</a:t>
            </a:r>
            <a:r>
              <a:rPr lang="en-GB" sz="800" dirty="0" err="1"/>
              <a:t>OtherCodeType</a:t>
            </a:r>
            <a:r>
              <a:rPr lang="en-GB" sz="800" dirty="0" smtClean="0"/>
              <a:t>)</a:t>
            </a:r>
          </a:p>
          <a:p>
            <a:pPr marL="171450" indent="-171450">
              <a:buFont typeface="Arial" charset="0"/>
              <a:buChar char="•"/>
            </a:pPr>
            <a:r>
              <a:rPr lang="en-GB" sz="800" dirty="0" err="1"/>
              <a:t>NegotiableIndicator</a:t>
            </a:r>
            <a:endParaRPr lang="en-GB" sz="800" dirty="0"/>
          </a:p>
          <a:p>
            <a:pPr marL="171450" indent="-171450">
              <a:buFont typeface="Arial" charset="0"/>
              <a:buChar char="•"/>
            </a:pPr>
            <a:r>
              <a:rPr lang="en-GB" sz="800" dirty="0" err="1" smtClean="0"/>
              <a:t>FeeAmount</a:t>
            </a:r>
            <a:r>
              <a:rPr lang="en-GB" sz="800" dirty="0" smtClean="0"/>
              <a:t> </a:t>
            </a:r>
            <a:endParaRPr lang="en-GB" sz="800" dirty="0"/>
          </a:p>
          <a:p>
            <a:pPr marL="171450" indent="-171450">
              <a:buFont typeface="Arial" charset="0"/>
              <a:buChar char="•"/>
            </a:pPr>
            <a:r>
              <a:rPr lang="en-GB" sz="800" dirty="0" err="1" smtClean="0"/>
              <a:t>FeeRate</a:t>
            </a:r>
            <a:r>
              <a:rPr lang="en-GB" sz="800" dirty="0" smtClean="0"/>
              <a:t> </a:t>
            </a:r>
            <a:r>
              <a:rPr lang="en-GB" sz="800" dirty="0" smtClean="0">
                <a:solidFill>
                  <a:srgbClr val="00B050"/>
                </a:solidFill>
              </a:rPr>
              <a:t>1</a:t>
            </a:r>
            <a:endParaRPr lang="en-GB" sz="800" dirty="0">
              <a:solidFill>
                <a:srgbClr val="00B050"/>
              </a:solidFill>
            </a:endParaRPr>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smtClean="0"/>
              <a:t>OB_InterestRateType1Code</a:t>
            </a:r>
            <a:r>
              <a:rPr lang="en-GB" sz="800" i="1" dirty="0"/>
              <a:t>) </a:t>
            </a:r>
            <a:r>
              <a:rPr lang="en-GB" sz="800" b="1" i="1" dirty="0">
                <a:solidFill>
                  <a:srgbClr val="00B050"/>
                </a:solidFill>
              </a:rPr>
              <a:t>“</a:t>
            </a:r>
            <a:r>
              <a:rPr lang="en-GB" sz="800" b="1" i="1" dirty="0" smtClean="0">
                <a:solidFill>
                  <a:srgbClr val="00B050"/>
                </a:solidFill>
              </a:rPr>
              <a:t>Gross”</a:t>
            </a:r>
            <a:endParaRPr lang="en-GB" sz="800" b="1" i="1" dirty="0">
              <a:solidFill>
                <a:srgbClr val="00B050"/>
              </a:solidFill>
            </a:endParaRP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 </a:t>
            </a:r>
            <a:r>
              <a:rPr lang="en-GB" sz="800" b="1" dirty="0">
                <a:solidFill>
                  <a:srgbClr val="00B050"/>
                </a:solidFill>
              </a:rPr>
              <a:t>“</a:t>
            </a:r>
            <a:r>
              <a:rPr lang="en-GB" sz="800" b="1" dirty="0" err="1">
                <a:solidFill>
                  <a:srgbClr val="00B050"/>
                </a:solidFill>
              </a:rPr>
              <a:t>PerOccurrence</a:t>
            </a:r>
            <a:r>
              <a:rPr lang="en-GB" sz="800" b="1" dirty="0">
                <a:solidFill>
                  <a:srgbClr val="00B050"/>
                </a:solidFill>
              </a:rPr>
              <a:t>”</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solidFill>
                  <a:srgbClr val="00B050"/>
                </a:solidFill>
              </a:rPr>
              <a:t>“</a:t>
            </a:r>
            <a:r>
              <a:rPr lang="en-GB" sz="800" b="1" dirty="0" err="1">
                <a:solidFill>
                  <a:srgbClr val="00B050"/>
                </a:solidFill>
              </a:rPr>
              <a:t>PerOccurrence</a:t>
            </a:r>
            <a:r>
              <a:rPr lang="en-GB" sz="800" b="1" dirty="0">
                <a:solidFill>
                  <a:srgbClr val="00B050"/>
                </a:solidFill>
              </a:rPr>
              <a:t>”</a:t>
            </a:r>
            <a:endParaRPr lang="en-GB" sz="800" dirty="0">
              <a:solidFill>
                <a:srgbClr val="00B050"/>
              </a:solidFill>
            </a:endParaRP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 </a:t>
            </a:r>
            <a:r>
              <a:rPr lang="en-GB" sz="800" dirty="0">
                <a:solidFill>
                  <a:srgbClr val="00B050"/>
                </a:solidFill>
              </a:rPr>
              <a:t>“Minimum 1% of sum </a:t>
            </a:r>
            <a:r>
              <a:rPr lang="en-GB" sz="800" dirty="0" smtClean="0">
                <a:solidFill>
                  <a:srgbClr val="00B050"/>
                </a:solidFill>
              </a:rPr>
              <a:t>repaid”</a:t>
            </a:r>
            <a:endParaRPr lang="en-GB" sz="800" dirty="0">
              <a:solidFill>
                <a:srgbClr val="00B050"/>
              </a:solidFill>
            </a:endParaRPr>
          </a:p>
        </p:txBody>
      </p:sp>
      <p:sp>
        <p:nvSpPr>
          <p:cNvPr id="65" name="Rectangle 64"/>
          <p:cNvSpPr/>
          <p:nvPr/>
        </p:nvSpPr>
        <p:spPr>
          <a:xfrm>
            <a:off x="3466991" y="3182487"/>
            <a:ext cx="157653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RepaymentFeeChargeDetail</a:t>
            </a:r>
            <a:endParaRPr lang="en-GB" sz="800" dirty="0">
              <a:solidFill>
                <a:schemeClr val="bg1"/>
              </a:solidFill>
            </a:endParaRPr>
          </a:p>
        </p:txBody>
      </p:sp>
      <p:sp>
        <p:nvSpPr>
          <p:cNvPr id="66" name="Rectangle 65"/>
          <p:cNvSpPr/>
          <p:nvPr/>
        </p:nvSpPr>
        <p:spPr>
          <a:xfrm>
            <a:off x="344488" y="4262607"/>
            <a:ext cx="1538327"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solidFill>
                  <a:schemeClr val="bg1"/>
                </a:solidFill>
              </a:rPr>
              <a:t>RepaymentFeeChargeCap</a:t>
            </a:r>
            <a:endParaRPr lang="en-GB" sz="800" dirty="0">
              <a:solidFill>
                <a:schemeClr val="bg1"/>
              </a:solidFill>
            </a:endParaRPr>
          </a:p>
        </p:txBody>
      </p:sp>
      <p:sp>
        <p:nvSpPr>
          <p:cNvPr id="67" name="TextBox 66"/>
          <p:cNvSpPr txBox="1"/>
          <p:nvPr/>
        </p:nvSpPr>
        <p:spPr>
          <a:xfrm>
            <a:off x="2047371" y="4275093"/>
            <a:ext cx="2690160"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a:t>
            </a:r>
            <a:r>
              <a:rPr lang="en-GB" sz="800" dirty="0" smtClean="0"/>
              <a:t>..*)) </a:t>
            </a:r>
            <a:endParaRPr lang="en-GB" sz="800"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r>
              <a:rPr lang="en-GB" sz="800" b="1" dirty="0" smtClean="0"/>
              <a:t>..*</a:t>
            </a:r>
          </a:p>
          <a:p>
            <a:pPr marL="171450" indent="-171450">
              <a:buFont typeface="Arial" charset="0"/>
              <a:buChar char="•"/>
            </a:pPr>
            <a:r>
              <a:rPr lang="en-GB" sz="800" dirty="0" err="1" smtClean="0"/>
              <a:t>MinMaxType</a:t>
            </a:r>
            <a:r>
              <a:rPr lang="en-GB" sz="800" dirty="0" smtClean="0"/>
              <a:t> </a:t>
            </a:r>
            <a:r>
              <a:rPr lang="en-GB" sz="800" dirty="0"/>
              <a:t>(Enumeration: </a:t>
            </a:r>
            <a:r>
              <a:rPr lang="en-GB" sz="800" dirty="0" smtClean="0"/>
              <a:t>OB_MinMaxType1Code</a:t>
            </a:r>
            <a:r>
              <a:rPr lang="en-GB" sz="800" dirty="0"/>
              <a:t>) </a:t>
            </a:r>
            <a:r>
              <a:rPr lang="en-GB" sz="800" b="1" dirty="0"/>
              <a:t>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smtClean="0"/>
              <a:t>FeeCapAmount</a:t>
            </a:r>
            <a:endParaRPr lang="en-GB" sz="800" dirty="0" smtClean="0"/>
          </a:p>
          <a:p>
            <a:pPr marL="171450" indent="-171450">
              <a:buFont typeface="Arial" charset="0"/>
              <a:buChar char="•"/>
            </a:pPr>
            <a:r>
              <a:rPr lang="en-GB" sz="800" dirty="0" err="1" smtClean="0"/>
              <a:t>CappingPeriod</a:t>
            </a:r>
            <a:r>
              <a:rPr lang="en-GB" sz="800" dirty="0" smtClean="0"/>
              <a:t> </a:t>
            </a:r>
            <a:r>
              <a:rPr lang="en-GB" sz="800" dirty="0"/>
              <a:t>(</a:t>
            </a:r>
            <a:r>
              <a:rPr lang="en-GB" sz="800" dirty="0" smtClean="0"/>
              <a:t>Enumeration:OB_Period1Code)</a:t>
            </a:r>
            <a:endParaRPr lang="en-GB" sz="800" dirty="0"/>
          </a:p>
          <a:p>
            <a:pPr marL="171450" indent="-171450">
              <a:buFont typeface="Arial" charset="0"/>
              <a:buChar char="•"/>
            </a:pPr>
            <a:r>
              <a:rPr lang="en-GB" sz="800" dirty="0"/>
              <a:t>Notes(0..*)</a:t>
            </a:r>
          </a:p>
        </p:txBody>
      </p:sp>
      <p:cxnSp>
        <p:nvCxnSpPr>
          <p:cNvPr id="68" name="Straight Arrow Connector 67"/>
          <p:cNvCxnSpPr>
            <a:stCxn id="63" idx="2"/>
            <a:endCxn id="66" idx="0"/>
          </p:cNvCxnSpPr>
          <p:nvPr/>
        </p:nvCxnSpPr>
        <p:spPr>
          <a:xfrm>
            <a:off x="1113652" y="3574370"/>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3" idx="3"/>
            <a:endCxn id="65" idx="1"/>
          </p:cNvCxnSpPr>
          <p:nvPr/>
        </p:nvCxnSpPr>
        <p:spPr>
          <a:xfrm>
            <a:off x="1882815" y="3378429"/>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97139"/>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9F4E8A-EFA6-493D-BB02-17EDDE9E2B2D}">
  <ds:schemaRefs>
    <ds:schemaRef ds:uri="http://schemas.microsoft.com/sharepoint/v3/contenttype/forms"/>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70897E-8284-4562-8701-F2D029C3594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5811</TotalTime>
  <Words>1754</Words>
  <Application>Microsoft Office PowerPoint</Application>
  <PresentationFormat>A4 Paper (210x297 mm)</PresentationFormat>
  <Paragraphs>355</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OBIE Standards PCA Initial Review - 240417</vt:lpstr>
      <vt:lpstr>1_OBIE Standards PCA Initial Review - 240417</vt:lpstr>
      <vt:lpstr>OBIE Open Data</vt:lpstr>
      <vt:lpstr>Purpose</vt:lpstr>
      <vt:lpstr>Implementation Notes</vt:lpstr>
      <vt:lpstr>SME Loan v2.0 Top Level Design</vt:lpstr>
      <vt:lpstr>How I can supply fixed and variable core product details??</vt:lpstr>
      <vt:lpstr>How I can publish Whole/Tiered APR and No arrangement Fee?</vt:lpstr>
      <vt:lpstr>How I can publish tiered APR and tiered arrangement Fee?</vt:lpstr>
      <vt:lpstr>How I can publish tiered APR and tiered arrangement Fee? Continued…</vt:lpstr>
      <vt:lpstr>PowerPoint Presentation</vt:lpstr>
      <vt:lpstr>PowerPoint Presentation</vt:lpstr>
      <vt:lpstr>PowerPoint Presentation</vt:lpstr>
      <vt:lpstr>PowerPoint Presentation</vt:lpstr>
    </vt:vector>
  </TitlesOfParts>
  <Company>UK Payments Administration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Arif Khan</cp:lastModifiedBy>
  <cp:revision>302</cp:revision>
  <cp:lastPrinted>2017-01-23T11:38:46Z</cp:lastPrinted>
  <dcterms:created xsi:type="dcterms:W3CDTF">2017-04-19T14:43:05Z</dcterms:created>
  <dcterms:modified xsi:type="dcterms:W3CDTF">2017-07-27T10:50:31Z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